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4" r:id="rId6"/>
    <p:sldId id="263" r:id="rId7"/>
    <p:sldId id="265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5050"/>
    <a:srgbClr val="FFCCCC"/>
    <a:srgbClr val="CC0066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C83A3-A61E-4792-9963-97E148B7E6EE}" type="datetimeFigureOut">
              <a:rPr lang="pt-PT" smtClean="0"/>
              <a:pPr/>
              <a:t>22/04/2013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0524A-5FDE-4CFC-9BC3-4A8DEE81BCB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C83A3-A61E-4792-9963-97E148B7E6EE}" type="datetimeFigureOut">
              <a:rPr lang="pt-PT" smtClean="0"/>
              <a:pPr/>
              <a:t>22/04/2013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0524A-5FDE-4CFC-9BC3-4A8DEE81BCB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C83A3-A61E-4792-9963-97E148B7E6EE}" type="datetimeFigureOut">
              <a:rPr lang="pt-PT" smtClean="0"/>
              <a:pPr/>
              <a:t>22/04/2013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0524A-5FDE-4CFC-9BC3-4A8DEE81BCB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C83A3-A61E-4792-9963-97E148B7E6EE}" type="datetimeFigureOut">
              <a:rPr lang="pt-PT" smtClean="0"/>
              <a:pPr/>
              <a:t>22/04/2013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0524A-5FDE-4CFC-9BC3-4A8DEE81BCB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C83A3-A61E-4792-9963-97E148B7E6EE}" type="datetimeFigureOut">
              <a:rPr lang="pt-PT" smtClean="0"/>
              <a:pPr/>
              <a:t>22/04/2013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0524A-5FDE-4CFC-9BC3-4A8DEE81BCB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C83A3-A61E-4792-9963-97E148B7E6EE}" type="datetimeFigureOut">
              <a:rPr lang="pt-PT" smtClean="0"/>
              <a:pPr/>
              <a:t>22/04/2013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0524A-5FDE-4CFC-9BC3-4A8DEE81BCB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C83A3-A61E-4792-9963-97E148B7E6EE}" type="datetimeFigureOut">
              <a:rPr lang="pt-PT" smtClean="0"/>
              <a:pPr/>
              <a:t>22/04/2013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0524A-5FDE-4CFC-9BC3-4A8DEE81BCB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C83A3-A61E-4792-9963-97E148B7E6EE}" type="datetimeFigureOut">
              <a:rPr lang="pt-PT" smtClean="0"/>
              <a:pPr/>
              <a:t>22/04/2013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0524A-5FDE-4CFC-9BC3-4A8DEE81BCB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C83A3-A61E-4792-9963-97E148B7E6EE}" type="datetimeFigureOut">
              <a:rPr lang="pt-PT" smtClean="0"/>
              <a:pPr/>
              <a:t>22/04/2013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0524A-5FDE-4CFC-9BC3-4A8DEE81BCB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C83A3-A61E-4792-9963-97E148B7E6EE}" type="datetimeFigureOut">
              <a:rPr lang="pt-PT" smtClean="0"/>
              <a:pPr/>
              <a:t>22/04/2013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0524A-5FDE-4CFC-9BC3-4A8DEE81BCB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C83A3-A61E-4792-9963-97E148B7E6EE}" type="datetimeFigureOut">
              <a:rPr lang="pt-PT" smtClean="0"/>
              <a:pPr/>
              <a:t>22/04/2013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0524A-5FDE-4CFC-9BC3-4A8DEE81BCB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C8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C83A3-A61E-4792-9963-97E148B7E6EE}" type="datetimeFigureOut">
              <a:rPr lang="pt-PT" smtClean="0"/>
              <a:pPr/>
              <a:t>22/04/2013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0524A-5FDE-4CFC-9BC3-4A8DEE81BCB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massag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5784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chemeClr val="accent6">
              <a:lumMod val="20000"/>
              <a:lumOff val="80000"/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pt-PT" sz="5400" b="1" dirty="0" smtClean="0">
                <a:solidFill>
                  <a:srgbClr val="FF5050"/>
                </a:solidFill>
                <a:latin typeface="Lucida Calligraphy" pitchFamily="66" charset="0"/>
              </a:rPr>
              <a:t>Massagem Infantil</a:t>
            </a:r>
            <a:endParaRPr lang="pt-PT" sz="5400" b="1" dirty="0">
              <a:solidFill>
                <a:srgbClr val="FF5050"/>
              </a:solidFill>
              <a:latin typeface="Lucida Calligraphy" pitchFamily="66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796136" y="594928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latin typeface="Lucida Calligraphy" pitchFamily="66" charset="0"/>
              </a:rPr>
              <a:t>Enfª Marta Inácio</a:t>
            </a:r>
            <a:endParaRPr lang="pt-PT" dirty="0">
              <a:latin typeface="Lucida Calligraphy" pitchFamily="66" charset="0"/>
            </a:endParaRPr>
          </a:p>
        </p:txBody>
      </p:sp>
      <p:pic>
        <p:nvPicPr>
          <p:cNvPr id="6" name="Imagem 5" descr="hospital_faro_epe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548680"/>
            <a:ext cx="2360918" cy="720080"/>
          </a:xfrm>
          <a:prstGeom prst="rect">
            <a:avLst/>
          </a:prstGeom>
        </p:spPr>
      </p:pic>
      <p:pic>
        <p:nvPicPr>
          <p:cNvPr id="7" name="Imagem 6" descr="uEvora_logo-h7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548680"/>
            <a:ext cx="2438400" cy="7143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492896"/>
            <a:ext cx="2376264" cy="296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1187624" y="2492896"/>
            <a:ext cx="4392488" cy="1295868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PT" dirty="0" smtClean="0"/>
              <a:t>Cruze um dos braços sobre </a:t>
            </a:r>
            <a:r>
              <a:rPr lang="pt-PT" dirty="0"/>
              <a:t>o </a:t>
            </a:r>
            <a:r>
              <a:rPr lang="pt-PT" dirty="0" smtClean="0"/>
              <a:t>tronco do </a:t>
            </a:r>
            <a:r>
              <a:rPr lang="pt-PT" dirty="0"/>
              <a:t>bebé. </a:t>
            </a:r>
            <a:r>
              <a:rPr lang="pt-PT" dirty="0" smtClean="0"/>
              <a:t>Alongue-o e </a:t>
            </a:r>
            <a:r>
              <a:rPr lang="pt-PT" dirty="0"/>
              <a:t>repita com o </a:t>
            </a:r>
            <a:r>
              <a:rPr lang="pt-PT" dirty="0" smtClean="0"/>
              <a:t>outro braço </a:t>
            </a:r>
            <a:r>
              <a:rPr lang="pt-PT" dirty="0"/>
              <a:t>e perna</a:t>
            </a:r>
            <a:r>
              <a:rPr lang="pt-PT" dirty="0" smtClean="0"/>
              <a:t>.</a:t>
            </a:r>
            <a:endParaRPr lang="pt-PT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pt-PT" sz="4000" dirty="0">
                <a:solidFill>
                  <a:srgbClr val="FF0066"/>
                </a:solidFill>
                <a:latin typeface="Lucida Handwriting" pitchFamily="66" charset="0"/>
              </a:rPr>
              <a:t>Exercícios Finais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11807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PT" sz="2800" dirty="0"/>
              <a:t>Termine a massagem com um banho, se for possível</a:t>
            </a:r>
            <a:r>
              <a:rPr lang="pt-PT" sz="2800" dirty="0" smtClean="0"/>
              <a:t>.</a:t>
            </a:r>
            <a:endParaRPr lang="pt-PT" sz="28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pt-PT" sz="4000" dirty="0">
                <a:solidFill>
                  <a:srgbClr val="FF0066"/>
                </a:solidFill>
                <a:latin typeface="Lucida Handwriting" pitchFamily="66" charset="0"/>
              </a:rPr>
              <a:t>Exercícios Finais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11560" y="2996952"/>
            <a:ext cx="8064896" cy="1754326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PT" dirty="0"/>
              <a:t>O contacto da água morna com a pele do bebé é </a:t>
            </a:r>
            <a:r>
              <a:rPr lang="pt-PT" dirty="0" smtClean="0"/>
              <a:t>relaxante podendo o bebé recordar </a:t>
            </a:r>
            <a:r>
              <a:rPr lang="pt-PT" dirty="0"/>
              <a:t>as sensações da vida </a:t>
            </a:r>
            <a:r>
              <a:rPr lang="pt-PT" dirty="0" err="1" smtClean="0"/>
              <a:t>intra-uterina</a:t>
            </a:r>
            <a:r>
              <a:rPr lang="pt-PT" dirty="0" smtClean="0"/>
              <a:t>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PT" dirty="0" smtClean="0"/>
              <a:t>A </a:t>
            </a:r>
            <a:r>
              <a:rPr lang="pt-PT" dirty="0"/>
              <a:t>banheira deve estar </a:t>
            </a:r>
            <a:r>
              <a:rPr lang="pt-PT" dirty="0" smtClean="0"/>
              <a:t>cheia o suficiente para </a:t>
            </a:r>
            <a:r>
              <a:rPr lang="pt-PT" dirty="0"/>
              <a:t>que o </a:t>
            </a:r>
            <a:r>
              <a:rPr lang="pt-PT" dirty="0" smtClean="0"/>
              <a:t>bebé fique </a:t>
            </a:r>
            <a:r>
              <a:rPr lang="pt-PT" dirty="0"/>
              <a:t>imerso na água e </a:t>
            </a:r>
            <a:r>
              <a:rPr lang="pt-PT" dirty="0" smtClean="0"/>
              <a:t>relaxe.</a:t>
            </a:r>
            <a:endParaRPr lang="pt-P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>
                <a:solidFill>
                  <a:srgbClr val="FF0066"/>
                </a:solidFill>
                <a:latin typeface="Lucida Handwriting" pitchFamily="66" charset="0"/>
              </a:rPr>
              <a:t>Preparar para a Massagem</a:t>
            </a:r>
            <a:endParaRPr lang="pt-PT" dirty="0">
              <a:solidFill>
                <a:srgbClr val="FF0066"/>
              </a:solidFill>
              <a:latin typeface="Lucida Handwriting" pitchFamily="66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solidFill>
            <a:srgbClr val="FF0066">
              <a:alpha val="30000"/>
            </a:srgbClr>
          </a:solidFill>
        </p:spPr>
        <p:txBody>
          <a:bodyPr>
            <a:normAutofit fontScale="92500"/>
          </a:bodyPr>
          <a:lstStyle/>
          <a:p>
            <a:pPr>
              <a:lnSpc>
                <a:spcPct val="160000"/>
              </a:lnSpc>
              <a:buNone/>
            </a:pPr>
            <a:r>
              <a:rPr lang="pt-PT" sz="4600" dirty="0">
                <a:solidFill>
                  <a:srgbClr val="FFCCCC"/>
                </a:solidFill>
              </a:rPr>
              <a:t>Para a massagem </a:t>
            </a:r>
            <a:r>
              <a:rPr lang="pt-PT" sz="4600" dirty="0" smtClean="0">
                <a:solidFill>
                  <a:srgbClr val="FFCCCC"/>
                </a:solidFill>
              </a:rPr>
              <a:t>precisará </a:t>
            </a:r>
            <a:r>
              <a:rPr lang="pt-PT" sz="4600" dirty="0">
                <a:solidFill>
                  <a:srgbClr val="FFCCCC"/>
                </a:solidFill>
              </a:rPr>
              <a:t>de</a:t>
            </a:r>
            <a:r>
              <a:rPr lang="pt-PT" sz="4600" dirty="0" smtClean="0">
                <a:solidFill>
                  <a:srgbClr val="FFCCCC"/>
                </a:solidFill>
              </a:rPr>
              <a:t>:</a:t>
            </a:r>
            <a:endParaRPr lang="pt-PT" sz="4600" dirty="0">
              <a:solidFill>
                <a:srgbClr val="FFCCCC"/>
              </a:solidFill>
            </a:endParaRPr>
          </a:p>
          <a:p>
            <a:pPr>
              <a:lnSpc>
                <a:spcPct val="160000"/>
              </a:lnSpc>
            </a:pPr>
            <a:r>
              <a:rPr lang="pt-PT" sz="3400" dirty="0" smtClean="0">
                <a:solidFill>
                  <a:srgbClr val="FFCCCC"/>
                </a:solidFill>
              </a:rPr>
              <a:t>Um </a:t>
            </a:r>
            <a:r>
              <a:rPr lang="pt-PT" sz="3400" dirty="0">
                <a:solidFill>
                  <a:srgbClr val="FF0066"/>
                </a:solidFill>
              </a:rPr>
              <a:t>produto emolient</a:t>
            </a:r>
            <a:r>
              <a:rPr lang="pt-PT" sz="3400" dirty="0" smtClean="0">
                <a:solidFill>
                  <a:srgbClr val="FF0066"/>
                </a:solidFill>
              </a:rPr>
              <a:t>e</a:t>
            </a:r>
            <a:r>
              <a:rPr lang="pt-PT" sz="3400" dirty="0" smtClean="0">
                <a:solidFill>
                  <a:srgbClr val="FFCCCC"/>
                </a:solidFill>
              </a:rPr>
              <a:t> </a:t>
            </a:r>
            <a:r>
              <a:rPr lang="pt-PT" sz="3400" dirty="0">
                <a:solidFill>
                  <a:srgbClr val="FFCCCC"/>
                </a:solidFill>
              </a:rPr>
              <a:t>(como </a:t>
            </a:r>
            <a:r>
              <a:rPr lang="pt-PT" sz="3400" dirty="0" smtClean="0">
                <a:solidFill>
                  <a:srgbClr val="FFCCCC"/>
                </a:solidFill>
              </a:rPr>
              <a:t>óleo), de preferência de uso para bebés</a:t>
            </a:r>
            <a:endParaRPr lang="pt-PT" sz="3400" dirty="0">
              <a:solidFill>
                <a:srgbClr val="FFCCCC"/>
              </a:solidFill>
            </a:endParaRPr>
          </a:p>
          <a:p>
            <a:pPr>
              <a:lnSpc>
                <a:spcPct val="160000"/>
              </a:lnSpc>
            </a:pPr>
            <a:r>
              <a:rPr lang="pt-PT" sz="3400" dirty="0" smtClean="0">
                <a:solidFill>
                  <a:srgbClr val="FFCCCC"/>
                </a:solidFill>
              </a:rPr>
              <a:t>Uma </a:t>
            </a:r>
            <a:r>
              <a:rPr lang="pt-PT" sz="3400" dirty="0">
                <a:solidFill>
                  <a:srgbClr val="FF0066"/>
                </a:solidFill>
              </a:rPr>
              <a:t>toalha</a:t>
            </a:r>
            <a:r>
              <a:rPr lang="pt-PT" sz="3400" dirty="0">
                <a:solidFill>
                  <a:srgbClr val="FFCCCC"/>
                </a:solidFill>
              </a:rPr>
              <a:t> ou </a:t>
            </a:r>
            <a:r>
              <a:rPr lang="pt-PT" sz="3400" dirty="0">
                <a:solidFill>
                  <a:srgbClr val="FF0066"/>
                </a:solidFill>
              </a:rPr>
              <a:t>fralda</a:t>
            </a:r>
            <a:r>
              <a:rPr lang="pt-PT" sz="3400" dirty="0">
                <a:solidFill>
                  <a:srgbClr val="FFCCCC"/>
                </a:solidFill>
              </a:rPr>
              <a:t> </a:t>
            </a:r>
            <a:r>
              <a:rPr lang="pt-PT" sz="3400" dirty="0" smtClean="0">
                <a:solidFill>
                  <a:srgbClr val="FFCCCC"/>
                </a:solidFill>
              </a:rPr>
              <a:t>em cima de um </a:t>
            </a:r>
            <a:r>
              <a:rPr lang="pt-PT" sz="3400" dirty="0" smtClean="0">
                <a:solidFill>
                  <a:srgbClr val="FF0066"/>
                </a:solidFill>
              </a:rPr>
              <a:t>protetor </a:t>
            </a:r>
            <a:r>
              <a:rPr lang="pt-PT" sz="3400" dirty="0" smtClean="0">
                <a:solidFill>
                  <a:srgbClr val="FFCCCC"/>
                </a:solidFill>
              </a:rPr>
              <a:t>– o bebé pode </a:t>
            </a:r>
            <a:r>
              <a:rPr lang="pt-PT" sz="3400" dirty="0">
                <a:solidFill>
                  <a:srgbClr val="FFCCCC"/>
                </a:solidFill>
              </a:rPr>
              <a:t>urinar durante a massagem</a:t>
            </a:r>
            <a:r>
              <a:rPr lang="pt-PT" sz="3400" dirty="0" smtClean="0">
                <a:solidFill>
                  <a:srgbClr val="FFCCCC"/>
                </a:solidFill>
              </a:rPr>
              <a:t>;</a:t>
            </a:r>
          </a:p>
          <a:p>
            <a:pPr>
              <a:lnSpc>
                <a:spcPct val="160000"/>
              </a:lnSpc>
            </a:pPr>
            <a:endParaRPr lang="pt-PT" sz="3400" dirty="0">
              <a:solidFill>
                <a:srgbClr val="FFCCCC"/>
              </a:solidFill>
            </a:endParaRPr>
          </a:p>
          <a:p>
            <a:pPr>
              <a:lnSpc>
                <a:spcPct val="160000"/>
              </a:lnSpc>
              <a:buNone/>
            </a:pPr>
            <a:endParaRPr lang="pt-PT" sz="3400" dirty="0">
              <a:solidFill>
                <a:srgbClr val="FFCC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solidFill>
            <a:srgbClr val="FF0066">
              <a:alpha val="30000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60000"/>
              </a:lnSpc>
            </a:pPr>
            <a:r>
              <a:rPr lang="pt-PT" sz="2900" dirty="0">
                <a:solidFill>
                  <a:srgbClr val="FFCCCC"/>
                </a:solidFill>
              </a:rPr>
              <a:t>O uso </a:t>
            </a:r>
            <a:r>
              <a:rPr lang="pt-PT" sz="2900" dirty="0" smtClean="0">
                <a:solidFill>
                  <a:srgbClr val="FFCCCC"/>
                </a:solidFill>
              </a:rPr>
              <a:t>do óleo serve para facilitar a massagem;</a:t>
            </a:r>
          </a:p>
          <a:p>
            <a:pPr>
              <a:lnSpc>
                <a:spcPct val="160000"/>
              </a:lnSpc>
            </a:pPr>
            <a:r>
              <a:rPr lang="pt-PT" sz="2900" dirty="0" smtClean="0">
                <a:solidFill>
                  <a:srgbClr val="FFCCCC"/>
                </a:solidFill>
              </a:rPr>
              <a:t>O quarto deve ser aquecido;</a:t>
            </a:r>
            <a:endParaRPr lang="pt-PT" sz="2900" dirty="0">
              <a:solidFill>
                <a:srgbClr val="FFCCCC"/>
              </a:solidFill>
            </a:endParaRPr>
          </a:p>
          <a:p>
            <a:pPr>
              <a:lnSpc>
                <a:spcPct val="160000"/>
              </a:lnSpc>
            </a:pPr>
            <a:r>
              <a:rPr lang="pt-PT" sz="2900" dirty="0" smtClean="0">
                <a:solidFill>
                  <a:srgbClr val="FFCCCC"/>
                </a:solidFill>
              </a:rPr>
              <a:t>O </a:t>
            </a:r>
            <a:r>
              <a:rPr lang="pt-PT" sz="2900" dirty="0">
                <a:solidFill>
                  <a:srgbClr val="FFCCCC"/>
                </a:solidFill>
              </a:rPr>
              <a:t>bebé deve </a:t>
            </a:r>
            <a:r>
              <a:rPr lang="pt-PT" sz="2900" dirty="0" smtClean="0">
                <a:solidFill>
                  <a:srgbClr val="FFCCCC"/>
                </a:solidFill>
              </a:rPr>
              <a:t>estar despido;</a:t>
            </a:r>
            <a:endParaRPr lang="pt-PT" sz="2900" dirty="0">
              <a:solidFill>
                <a:srgbClr val="FFCCCC"/>
              </a:solidFill>
            </a:endParaRPr>
          </a:p>
          <a:p>
            <a:pPr>
              <a:lnSpc>
                <a:spcPct val="160000"/>
              </a:lnSpc>
            </a:pPr>
            <a:r>
              <a:rPr lang="pt-PT" sz="2900" dirty="0" smtClean="0">
                <a:solidFill>
                  <a:srgbClr val="FFCCCC"/>
                </a:solidFill>
              </a:rPr>
              <a:t>Coloque-se numa posição confortável;</a:t>
            </a:r>
            <a:endParaRPr lang="pt-PT" sz="2900" dirty="0">
              <a:solidFill>
                <a:srgbClr val="FFCCCC"/>
              </a:solidFill>
            </a:endParaRPr>
          </a:p>
          <a:p>
            <a:pPr>
              <a:lnSpc>
                <a:spcPct val="160000"/>
              </a:lnSpc>
            </a:pPr>
            <a:r>
              <a:rPr lang="pt-PT" sz="2900" dirty="0" smtClean="0">
                <a:solidFill>
                  <a:srgbClr val="FFCCCC"/>
                </a:solidFill>
              </a:rPr>
              <a:t>As mãos devem estar aquecidas.</a:t>
            </a:r>
            <a:endParaRPr lang="pt-PT" sz="2900" dirty="0">
              <a:solidFill>
                <a:srgbClr val="FFCCCC"/>
              </a:solidFill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>
                <a:solidFill>
                  <a:srgbClr val="FF0066"/>
                </a:solidFill>
                <a:latin typeface="Lucida Handwriting" pitchFamily="66" charset="0"/>
              </a:rPr>
              <a:t>Preparar para a Massagem</a:t>
            </a:r>
            <a:endParaRPr lang="pt-PT" dirty="0">
              <a:solidFill>
                <a:srgbClr val="FF0066"/>
              </a:solidFill>
              <a:latin typeface="Lucida Handwriting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pt-PT" sz="4000" dirty="0" smtClean="0">
                <a:solidFill>
                  <a:srgbClr val="FF0066"/>
                </a:solidFill>
                <a:latin typeface="Lucida Handwriting" pitchFamily="66" charset="0"/>
              </a:rPr>
              <a:t>O Rosto</a:t>
            </a:r>
            <a:endParaRPr lang="pt-PT" sz="4000" dirty="0">
              <a:solidFill>
                <a:srgbClr val="FF0066"/>
              </a:solidFill>
              <a:latin typeface="Lucida Handwriting" pitchFamily="66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843808" y="1484784"/>
            <a:ext cx="5400600" cy="423449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PT" sz="1600" dirty="0" smtClean="0"/>
              <a:t>Contorne a linha das sobrancelhas com os polegares;</a:t>
            </a:r>
            <a:endParaRPr lang="pt-PT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1690294" cy="145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5" y="3284985"/>
            <a:ext cx="1699234" cy="144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2915816" y="3356992"/>
            <a:ext cx="5328592" cy="792781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PT" sz="1600" dirty="0" smtClean="0"/>
              <a:t>Desde a testa</a:t>
            </a:r>
            <a:r>
              <a:rPr lang="pt-PT" sz="1600" dirty="0"/>
              <a:t>, </a:t>
            </a:r>
            <a:r>
              <a:rPr lang="pt-PT" sz="1600" dirty="0" smtClean="0"/>
              <a:t>deslize os </a:t>
            </a:r>
            <a:r>
              <a:rPr lang="pt-PT" sz="1600" dirty="0"/>
              <a:t>polegares </a:t>
            </a:r>
            <a:r>
              <a:rPr lang="pt-PT" sz="1600" dirty="0" smtClean="0"/>
              <a:t> pelo nariz até às bochechas</a:t>
            </a:r>
            <a:r>
              <a:rPr lang="pt-PT" sz="1600" dirty="0"/>
              <a:t>, fazendo </a:t>
            </a:r>
            <a:r>
              <a:rPr lang="pt-PT" sz="1600" dirty="0" smtClean="0"/>
              <a:t> uma pressão suave sobre as bochechas.</a:t>
            </a:r>
            <a:endParaRPr lang="pt-PT" sz="1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5013176"/>
            <a:ext cx="1728192" cy="146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9"/>
          <p:cNvSpPr txBox="1"/>
          <p:nvPr/>
        </p:nvSpPr>
        <p:spPr>
          <a:xfrm>
            <a:off x="2915816" y="5013176"/>
            <a:ext cx="5328592" cy="1200329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PT" sz="1600" dirty="0" smtClean="0"/>
              <a:t>Finalmente, contorne de novo as sobrancelhas, contornando as orelhas, passando pelo maxilar inferior e terminando no queixo. </a:t>
            </a:r>
            <a:endParaRPr lang="pt-PT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pt-PT" sz="4000" dirty="0" smtClean="0">
                <a:solidFill>
                  <a:srgbClr val="FF0066"/>
                </a:solidFill>
                <a:latin typeface="Lucida Handwriting" pitchFamily="66" charset="0"/>
              </a:rPr>
              <a:t>O peito e a barriga</a:t>
            </a:r>
            <a:endParaRPr lang="pt-PT" sz="4000" dirty="0">
              <a:solidFill>
                <a:srgbClr val="FF0066"/>
              </a:solidFill>
              <a:latin typeface="Lucida Handwriting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770485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700808"/>
            <a:ext cx="288032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755576" y="3861048"/>
            <a:ext cx="7704856" cy="1938992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PT" sz="1600" dirty="0" smtClean="0"/>
              <a:t>Com a mão aberta, deslize a mão do peito até à barriga, alternando uma mão com a outra.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PT" sz="1600" dirty="0" smtClean="0"/>
              <a:t>Segure </a:t>
            </a:r>
            <a:r>
              <a:rPr lang="pt-PT" sz="1600" dirty="0"/>
              <a:t>os tornozelos do </a:t>
            </a:r>
            <a:r>
              <a:rPr lang="pt-PT" sz="1600" dirty="0" smtClean="0"/>
              <a:t>bebé, com </a:t>
            </a:r>
            <a:r>
              <a:rPr lang="pt-PT" sz="1600" dirty="0"/>
              <a:t>as </a:t>
            </a:r>
            <a:r>
              <a:rPr lang="pt-PT" sz="1600" dirty="0" smtClean="0"/>
              <a:t>pernas elevadas</a:t>
            </a:r>
            <a:r>
              <a:rPr lang="pt-PT" sz="1600" dirty="0"/>
              <a:t>, </a:t>
            </a:r>
            <a:r>
              <a:rPr lang="pt-PT" sz="1600" dirty="0" smtClean="0"/>
              <a:t>repetindo a ondulação com o antebraço.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PT" sz="1600" dirty="0" smtClean="0"/>
              <a:t>Faça movimentos giratórios, com as duas mãos no </a:t>
            </a:r>
            <a:r>
              <a:rPr lang="pt-PT" sz="1600" dirty="0"/>
              <a:t>sentido </a:t>
            </a:r>
            <a:r>
              <a:rPr lang="pt-PT" sz="1600" dirty="0" smtClean="0"/>
              <a:t>dos ponteiros do relógio.</a:t>
            </a:r>
            <a:endParaRPr lang="pt-PT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pt-PT" sz="4000" dirty="0" smtClean="0">
                <a:solidFill>
                  <a:srgbClr val="FF0066"/>
                </a:solidFill>
                <a:latin typeface="Lucida Handwriting" pitchFamily="66" charset="0"/>
              </a:rPr>
              <a:t>os </a:t>
            </a:r>
            <a:r>
              <a:rPr lang="pt-PT" sz="4000" dirty="0">
                <a:solidFill>
                  <a:srgbClr val="FF0066"/>
                </a:solidFill>
                <a:latin typeface="Lucida Handwriting" pitchFamily="66" charset="0"/>
              </a:rPr>
              <a:t>braços e </a:t>
            </a:r>
            <a:r>
              <a:rPr lang="pt-PT" sz="4000" dirty="0" smtClean="0">
                <a:solidFill>
                  <a:srgbClr val="FF0066"/>
                </a:solidFill>
                <a:latin typeface="Lucida Handwriting" pitchFamily="66" charset="0"/>
              </a:rPr>
              <a:t>as mãos</a:t>
            </a:r>
            <a:endParaRPr lang="pt-PT" sz="4000" dirty="0">
              <a:solidFill>
                <a:srgbClr val="FF0066"/>
              </a:solidFill>
              <a:latin typeface="Lucida Handwriting" pitchFamily="66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35896" y="1916832"/>
            <a:ext cx="5112568" cy="2677656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PT" sz="1600" dirty="0" smtClean="0"/>
              <a:t>Com uma mão segure o punho do bebé e, co a outra mão faça movimentos giratórios desde o ombro até ao punho</a:t>
            </a:r>
          </a:p>
          <a:p>
            <a:pPr>
              <a:lnSpc>
                <a:spcPct val="150000"/>
              </a:lnSpc>
            </a:pPr>
            <a:endParaRPr lang="pt-PT" sz="1600" dirty="0" smtClean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PT" sz="1600" dirty="0" smtClean="0"/>
              <a:t>Segure </a:t>
            </a:r>
            <a:r>
              <a:rPr lang="pt-PT" sz="1600" dirty="0"/>
              <a:t>a mão do bebé </a:t>
            </a:r>
            <a:r>
              <a:rPr lang="pt-PT" sz="1600" dirty="0" smtClean="0"/>
              <a:t>massajando desde a palma até aos dedos;</a:t>
            </a:r>
          </a:p>
          <a:p>
            <a:pPr>
              <a:lnSpc>
                <a:spcPct val="150000"/>
              </a:lnSpc>
            </a:pPr>
            <a:endParaRPr lang="pt-PT" sz="1600" dirty="0" smtClean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PT" sz="1600" dirty="0" smtClean="0"/>
              <a:t>Deslize </a:t>
            </a:r>
            <a:r>
              <a:rPr lang="pt-PT" sz="1600" dirty="0"/>
              <a:t>a </a:t>
            </a:r>
            <a:r>
              <a:rPr lang="pt-PT" sz="1600" dirty="0" smtClean="0"/>
              <a:t>sua palma pela </a:t>
            </a:r>
            <a:r>
              <a:rPr lang="pt-PT" sz="1600" dirty="0"/>
              <a:t>palma da mão do </a:t>
            </a:r>
            <a:r>
              <a:rPr lang="pt-PT" sz="1600" dirty="0" smtClean="0"/>
              <a:t>bebé.</a:t>
            </a:r>
            <a:endParaRPr lang="pt-PT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44824"/>
            <a:ext cx="293632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pt-PT" sz="4000" dirty="0" smtClean="0">
                <a:solidFill>
                  <a:srgbClr val="FF0066"/>
                </a:solidFill>
                <a:latin typeface="Lucida Handwriting" pitchFamily="66" charset="0"/>
              </a:rPr>
              <a:t>pés </a:t>
            </a:r>
            <a:r>
              <a:rPr lang="pt-PT" sz="4000" dirty="0">
                <a:solidFill>
                  <a:srgbClr val="FF0066"/>
                </a:solidFill>
                <a:latin typeface="Lucida Handwriting" pitchFamily="66" charset="0"/>
              </a:rPr>
              <a:t>e pernas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3565539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4427984" y="1484784"/>
            <a:ext cx="4464496" cy="1938992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PT" sz="1600" dirty="0"/>
              <a:t>Com uma das mãos, segure a coxa do bebé e deslize a outra mão em </a:t>
            </a:r>
            <a:r>
              <a:rPr lang="pt-PT" sz="1600" dirty="0" smtClean="0"/>
              <a:t>direção ao tornozelo em movimentos de vai e vem;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PT" sz="1600" dirty="0" smtClean="0"/>
              <a:t>Com o mesmo método, realize movimentos giratórios desde a virilha até ao tornozelo;</a:t>
            </a:r>
            <a:endParaRPr lang="pt-PT" sz="1600" dirty="0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221088"/>
            <a:ext cx="219075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2987824" y="4653136"/>
            <a:ext cx="5832648" cy="1200329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PT" sz="1600" dirty="0" smtClean="0"/>
              <a:t>Massaje  desde a </a:t>
            </a:r>
            <a:r>
              <a:rPr lang="pt-PT" sz="1600" dirty="0"/>
              <a:t>planta do </a:t>
            </a:r>
            <a:r>
              <a:rPr lang="pt-PT" sz="1600" dirty="0" smtClean="0"/>
              <a:t>pé até ao dedo, repetindo em todos os dedos;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PT" sz="1600" dirty="0" smtClean="0"/>
              <a:t>Termine </a:t>
            </a:r>
            <a:r>
              <a:rPr lang="pt-PT" sz="1600" dirty="0"/>
              <a:t>passando </a:t>
            </a:r>
            <a:r>
              <a:rPr lang="pt-PT" sz="1600" dirty="0" smtClean="0"/>
              <a:t>a palma </a:t>
            </a:r>
            <a:r>
              <a:rPr lang="pt-PT" sz="1600" dirty="0"/>
              <a:t>da sua mão na planta do pé</a:t>
            </a:r>
            <a:r>
              <a:rPr lang="pt-PT" sz="1600" dirty="0" smtClean="0"/>
              <a:t>.</a:t>
            </a:r>
            <a:endParaRPr lang="pt-PT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pt-PT" sz="4000" dirty="0">
                <a:solidFill>
                  <a:srgbClr val="FF0066"/>
                </a:solidFill>
                <a:latin typeface="Lucida Handwriting" pitchFamily="66" charset="0"/>
              </a:rPr>
              <a:t>Tocando as </a:t>
            </a:r>
            <a:r>
              <a:rPr lang="pt-PT" sz="4000" dirty="0" smtClean="0">
                <a:solidFill>
                  <a:srgbClr val="FF0066"/>
                </a:solidFill>
                <a:latin typeface="Lucida Handwriting" pitchFamily="66" charset="0"/>
              </a:rPr>
              <a:t>costas</a:t>
            </a:r>
            <a:endParaRPr lang="pt-PT" sz="4000" dirty="0">
              <a:solidFill>
                <a:srgbClr val="FF0066"/>
              </a:solidFill>
              <a:latin typeface="Lucida Handwriting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12776"/>
            <a:ext cx="4104456" cy="174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412776"/>
            <a:ext cx="208823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971600" y="3284984"/>
            <a:ext cx="7200800" cy="2585323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PT" dirty="0" smtClean="0"/>
              <a:t>Com as duas palmas das mão abertas faça alterná-las em toda as costas do bebé, desde a nuca até as nádegas. Repita;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PT" dirty="0" smtClean="0"/>
              <a:t>Com uma mão aberta desça desde a nuca até às nádegas, movimento de vai e vem. Repita;</a:t>
            </a:r>
            <a:endParaRPr lang="pt-PT" dirty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PT" dirty="0" smtClean="0"/>
              <a:t>Segure </a:t>
            </a:r>
            <a:r>
              <a:rPr lang="pt-PT" dirty="0"/>
              <a:t>com a mão </a:t>
            </a:r>
            <a:r>
              <a:rPr lang="pt-PT" dirty="0" smtClean="0"/>
              <a:t>os pés </a:t>
            </a:r>
            <a:r>
              <a:rPr lang="pt-PT" dirty="0"/>
              <a:t>do bebé. Deslize a mão esquerda </a:t>
            </a:r>
            <a:r>
              <a:rPr lang="pt-PT" dirty="0" smtClean="0"/>
              <a:t>desde a </a:t>
            </a:r>
            <a:r>
              <a:rPr lang="pt-PT" dirty="0"/>
              <a:t>nuca até </a:t>
            </a:r>
            <a:r>
              <a:rPr lang="pt-PT" dirty="0" smtClean="0"/>
              <a:t>aos calcanhares.</a:t>
            </a:r>
            <a:endParaRPr lang="pt-PT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pt-PT" sz="4000" dirty="0">
                <a:solidFill>
                  <a:srgbClr val="FF0066"/>
                </a:solidFill>
                <a:latin typeface="Lucida Handwriting" pitchFamily="66" charset="0"/>
              </a:rPr>
              <a:t>Exercícios Finais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284983"/>
            <a:ext cx="2569840" cy="2603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4427984" y="3717032"/>
            <a:ext cx="3528392" cy="1338828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PT" dirty="0"/>
              <a:t>Segure as </a:t>
            </a:r>
            <a:r>
              <a:rPr lang="pt-PT" dirty="0" smtClean="0"/>
              <a:t>mãos </a:t>
            </a:r>
            <a:r>
              <a:rPr lang="pt-PT" dirty="0"/>
              <a:t>do bebé e cruze os braços sobre </a:t>
            </a:r>
            <a:r>
              <a:rPr lang="pt-PT" dirty="0" smtClean="0"/>
              <a:t>o peito</a:t>
            </a:r>
            <a:r>
              <a:rPr lang="pt-PT" dirty="0"/>
              <a:t>. Alongue-os </a:t>
            </a:r>
            <a:r>
              <a:rPr lang="pt-PT" dirty="0" smtClean="0"/>
              <a:t>e repita.</a:t>
            </a:r>
            <a:endParaRPr lang="pt-PT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481</Words>
  <Application>Microsoft Office PowerPoint</Application>
  <PresentationFormat>Apresentação no Ecrã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11</vt:i4>
      </vt:variant>
    </vt:vector>
  </HeadingPairs>
  <TitlesOfParts>
    <vt:vector size="12" baseType="lpstr">
      <vt:lpstr>Tema do Office</vt:lpstr>
      <vt:lpstr>Massagem Infantil</vt:lpstr>
      <vt:lpstr>Preparar para a Massagem</vt:lpstr>
      <vt:lpstr>Preparar para a Massagem</vt:lpstr>
      <vt:lpstr>O Rosto</vt:lpstr>
      <vt:lpstr>O peito e a barriga</vt:lpstr>
      <vt:lpstr>os braços e as mãos</vt:lpstr>
      <vt:lpstr>pés e pernas</vt:lpstr>
      <vt:lpstr>Tocando as costas</vt:lpstr>
      <vt:lpstr>Exercícios Finais</vt:lpstr>
      <vt:lpstr>Exercícios Finais</vt:lpstr>
      <vt:lpstr>Exercícios Finais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Massagem Infantil</dc:title>
  <dc:creator>utilizador</dc:creator>
  <cp:lastModifiedBy>Hélio</cp:lastModifiedBy>
  <cp:revision>9</cp:revision>
  <dcterms:created xsi:type="dcterms:W3CDTF">2012-05-08T21:05:47Z</dcterms:created>
  <dcterms:modified xsi:type="dcterms:W3CDTF">2013-04-22T13:48:19Z</dcterms:modified>
</cp:coreProperties>
</file>