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notesMasterIdLst>
    <p:notesMasterId r:id="rId28"/>
  </p:notesMasterIdLst>
  <p:sldIdLst>
    <p:sldId id="256" r:id="rId2"/>
    <p:sldId id="265" r:id="rId3"/>
    <p:sldId id="257" r:id="rId4"/>
    <p:sldId id="258" r:id="rId5"/>
    <p:sldId id="260" r:id="rId6"/>
    <p:sldId id="261" r:id="rId7"/>
    <p:sldId id="262" r:id="rId8"/>
    <p:sldId id="275" r:id="rId9"/>
    <p:sldId id="278" r:id="rId10"/>
    <p:sldId id="267" r:id="rId11"/>
    <p:sldId id="268" r:id="rId12"/>
    <p:sldId id="276" r:id="rId13"/>
    <p:sldId id="277" r:id="rId14"/>
    <p:sldId id="264" r:id="rId15"/>
    <p:sldId id="269" r:id="rId16"/>
    <p:sldId id="270" r:id="rId17"/>
    <p:sldId id="271" r:id="rId18"/>
    <p:sldId id="272" r:id="rId19"/>
    <p:sldId id="273" r:id="rId20"/>
    <p:sldId id="279" r:id="rId21"/>
    <p:sldId id="274" r:id="rId22"/>
    <p:sldId id="282" r:id="rId23"/>
    <p:sldId id="263" r:id="rId24"/>
    <p:sldId id="280" r:id="rId25"/>
    <p:sldId id="266" r:id="rId26"/>
    <p:sldId id="281" r:id="rId27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em Estilo, Sem Grelh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em Estilo, Tabela com Grelh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Estilo Médio 2 - Destaqu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79" autoAdjust="0"/>
    <p:restoredTop sz="94660"/>
  </p:normalViewPr>
  <p:slideViewPr>
    <p:cSldViewPr>
      <p:cViewPr>
        <p:scale>
          <a:sx n="76" d="100"/>
          <a:sy n="76" d="100"/>
        </p:scale>
        <p:origin x="-123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NULL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Folha_de_C_lculo_do_Microsoft_Excel1.xlsx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lha_de_C_lculo_do_Microsoft_Excel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lha_de_C_lculo_do_Microsoft_Excel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NULL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lha_de_C_lculo_do_Microsoft_Excel4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lha_de_C_lculo_do_Microsoft_Excel5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lha_de_C_lculo_do_Microsoft_Excel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409493824196905E-2"/>
          <c:y val="0.19736505037117191"/>
          <c:w val="0.6516149880371257"/>
          <c:h val="0.70718660671346745"/>
        </c:manualLayout>
      </c:layout>
      <c:pie3DChart>
        <c:varyColors val="1"/>
        <c:ser>
          <c:idx val="0"/>
          <c:order val="0"/>
          <c:tx>
            <c:strRef>
              <c:f>Folha1!$B$1</c:f>
              <c:strCache>
                <c:ptCount val="1"/>
                <c:pt idx="0">
                  <c:v>Vendas</c:v>
                </c:pt>
              </c:strCache>
            </c:strRef>
          </c:tx>
          <c:dLbls>
            <c:dLbl>
              <c:idx val="0"/>
              <c:layout>
                <c:manualLayout>
                  <c:x val="-0.20834113867801821"/>
                  <c:y val="-0.17901634746102577"/>
                </c:manualLayout>
              </c:layout>
              <c:tx>
                <c:rich>
                  <a:bodyPr/>
                  <a:lstStyle/>
                  <a:p>
                    <a:r>
                      <a:rPr lang="en-US">
                        <a:latin typeface="Times New Roman" pitchFamily="18" charset="0"/>
                        <a:cs typeface="Times New Roman" pitchFamily="18" charset="0"/>
                      </a:rPr>
                      <a:t>66%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0.18230554164210291"/>
                  <c:y val="5.6867817212145844E-2"/>
                </c:manualLayout>
              </c:layout>
              <c:tx>
                <c:rich>
                  <a:bodyPr/>
                  <a:lstStyle/>
                  <a:p>
                    <a:r>
                      <a:rPr lang="en-US">
                        <a:latin typeface="Times New Roman" pitchFamily="18" charset="0"/>
                        <a:cs typeface="Times New Roman" pitchFamily="18" charset="0"/>
                      </a:rPr>
                      <a:t>27%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8.2746890527968006E-2"/>
                  <c:y val="8.6307153690080504E-2"/>
                </c:manualLayout>
              </c:layout>
              <c:tx>
                <c:rich>
                  <a:bodyPr/>
                  <a:lstStyle/>
                  <a:p>
                    <a:r>
                      <a:rPr lang="en-US">
                        <a:latin typeface="Times New Roman" pitchFamily="18" charset="0"/>
                        <a:cs typeface="Times New Roman" pitchFamily="18" charset="0"/>
                      </a:rPr>
                      <a:t>7%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Folha1!$A$2:$A$4</c:f>
              <c:strCache>
                <c:ptCount val="3"/>
                <c:pt idx="0">
                  <c:v>Licenciatura</c:v>
                </c:pt>
                <c:pt idx="1">
                  <c:v>Mestrado</c:v>
                </c:pt>
                <c:pt idx="2">
                  <c:v>Doutoramento</c:v>
                </c:pt>
              </c:strCache>
            </c:strRef>
          </c:cat>
          <c:val>
            <c:numRef>
              <c:f>Folha1!$B$2:$B$4</c:f>
              <c:numCache>
                <c:formatCode>General</c:formatCode>
                <c:ptCount val="3"/>
                <c:pt idx="0">
                  <c:v>64.410000000000025</c:v>
                </c:pt>
                <c:pt idx="1">
                  <c:v>25.419999999999987</c:v>
                </c:pt>
                <c:pt idx="2">
                  <c:v>10.17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r"/>
      <c:layout>
        <c:manualLayout>
          <c:xMode val="edge"/>
          <c:yMode val="edge"/>
          <c:x val="0.72927735504404612"/>
          <c:y val="0.34013395185826756"/>
          <c:w val="0.27072253789305761"/>
          <c:h val="0.34443498242480663"/>
        </c:manualLayout>
      </c:layout>
      <c:overlay val="0"/>
      <c:txPr>
        <a:bodyPr/>
        <a:lstStyle/>
        <a:p>
          <a:pPr>
            <a:defRPr lang="pt-PT">
              <a:latin typeface="Times New Roman" pitchFamily="18" charset="0"/>
              <a:cs typeface="Times New Roman" pitchFamily="18" charset="0"/>
            </a:defRPr>
          </a:pPr>
          <a:endParaRPr lang="pt-PT"/>
        </a:p>
      </c:txPr>
    </c:legend>
    <c:plotVisOnly val="1"/>
    <c:dispBlanksAs val="zero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Folha1!$B$1</c:f>
              <c:strCache>
                <c:ptCount val="1"/>
                <c:pt idx="0">
                  <c:v>1ª</c:v>
                </c:pt>
              </c:strCache>
            </c:strRef>
          </c:tx>
          <c:invertIfNegative val="0"/>
          <c:cat>
            <c:strRef>
              <c:f>Folha1!$A$2:$A$5</c:f>
              <c:strCache>
                <c:ptCount val="4"/>
                <c:pt idx="0">
                  <c:v>ESPLN</c:v>
                </c:pt>
                <c:pt idx="1">
                  <c:v>ESPLS</c:v>
                </c:pt>
                <c:pt idx="2">
                  <c:v>REITORIA</c:v>
                </c:pt>
                <c:pt idx="3">
                  <c:v>TOTAL</c:v>
                </c:pt>
              </c:strCache>
            </c:strRef>
          </c:cat>
          <c:val>
            <c:numRef>
              <c:f>Folha1!$B$2:$B$5</c:f>
              <c:numCache>
                <c:formatCode>General</c:formatCode>
                <c:ptCount val="4"/>
                <c:pt idx="0">
                  <c:v>14</c:v>
                </c:pt>
                <c:pt idx="1">
                  <c:v>15</c:v>
                </c:pt>
                <c:pt idx="3">
                  <c:v>29</c:v>
                </c:pt>
              </c:numCache>
            </c:numRef>
          </c:val>
        </c:ser>
        <c:ser>
          <c:idx val="1"/>
          <c:order val="1"/>
          <c:tx>
            <c:strRef>
              <c:f>Folha1!$C$1</c:f>
              <c:strCache>
                <c:ptCount val="1"/>
                <c:pt idx="0">
                  <c:v>2º</c:v>
                </c:pt>
              </c:strCache>
            </c:strRef>
          </c:tx>
          <c:invertIfNegative val="0"/>
          <c:cat>
            <c:strRef>
              <c:f>Folha1!$A$2:$A$5</c:f>
              <c:strCache>
                <c:ptCount val="4"/>
                <c:pt idx="0">
                  <c:v>ESPLN</c:v>
                </c:pt>
                <c:pt idx="1">
                  <c:v>ESPLS</c:v>
                </c:pt>
                <c:pt idx="2">
                  <c:v>REITORIA</c:v>
                </c:pt>
                <c:pt idx="3">
                  <c:v>TOTAL</c:v>
                </c:pt>
              </c:strCache>
            </c:strRef>
          </c:cat>
          <c:val>
            <c:numRef>
              <c:f>Folha1!$C$2:$C$5</c:f>
              <c:numCache>
                <c:formatCode>General</c:formatCode>
                <c:ptCount val="4"/>
                <c:pt idx="0">
                  <c:v>15</c:v>
                </c:pt>
                <c:pt idx="1">
                  <c:v>19</c:v>
                </c:pt>
                <c:pt idx="2">
                  <c:v>1</c:v>
                </c:pt>
                <c:pt idx="3">
                  <c:v>35</c:v>
                </c:pt>
              </c:numCache>
            </c:numRef>
          </c:val>
        </c:ser>
        <c:ser>
          <c:idx val="2"/>
          <c:order val="2"/>
          <c:tx>
            <c:strRef>
              <c:f>Folha1!$D$1</c:f>
              <c:strCache>
                <c:ptCount val="1"/>
                <c:pt idx="0">
                  <c:v>3º</c:v>
                </c:pt>
              </c:strCache>
            </c:strRef>
          </c:tx>
          <c:invertIfNegative val="0"/>
          <c:cat>
            <c:strRef>
              <c:f>Folha1!$A$2:$A$5</c:f>
              <c:strCache>
                <c:ptCount val="4"/>
                <c:pt idx="0">
                  <c:v>ESPLN</c:v>
                </c:pt>
                <c:pt idx="1">
                  <c:v>ESPLS</c:v>
                </c:pt>
                <c:pt idx="2">
                  <c:v>REITORIA</c:v>
                </c:pt>
                <c:pt idx="3">
                  <c:v>TOTAL</c:v>
                </c:pt>
              </c:strCache>
            </c:strRef>
          </c:cat>
          <c:val>
            <c:numRef>
              <c:f>Folha1!$D$2:$D$5</c:f>
              <c:numCache>
                <c:formatCode>General</c:formatCode>
                <c:ptCount val="4"/>
                <c:pt idx="0">
                  <c:v>16</c:v>
                </c:pt>
                <c:pt idx="1">
                  <c:v>13</c:v>
                </c:pt>
                <c:pt idx="3">
                  <c:v>29</c:v>
                </c:pt>
              </c:numCache>
            </c:numRef>
          </c:val>
        </c:ser>
        <c:ser>
          <c:idx val="3"/>
          <c:order val="3"/>
          <c:tx>
            <c:strRef>
              <c:f>Folha1!$E$1</c:f>
              <c:strCache>
                <c:ptCount val="1"/>
                <c:pt idx="0">
                  <c:v>4º</c:v>
                </c:pt>
              </c:strCache>
            </c:strRef>
          </c:tx>
          <c:invertIfNegative val="0"/>
          <c:cat>
            <c:strRef>
              <c:f>Folha1!$A$2:$A$5</c:f>
              <c:strCache>
                <c:ptCount val="4"/>
                <c:pt idx="0">
                  <c:v>ESPLN</c:v>
                </c:pt>
                <c:pt idx="1">
                  <c:v>ESPLS</c:v>
                </c:pt>
                <c:pt idx="2">
                  <c:v>REITORIA</c:v>
                </c:pt>
                <c:pt idx="3">
                  <c:v>TOTAL</c:v>
                </c:pt>
              </c:strCache>
            </c:strRef>
          </c:cat>
          <c:val>
            <c:numRef>
              <c:f>Folha1!$E$2:$E$5</c:f>
              <c:numCache>
                <c:formatCode>General</c:formatCode>
                <c:ptCount val="4"/>
                <c:pt idx="0">
                  <c:v>8</c:v>
                </c:pt>
                <c:pt idx="1">
                  <c:v>8</c:v>
                </c:pt>
                <c:pt idx="2">
                  <c:v>1</c:v>
                </c:pt>
                <c:pt idx="3">
                  <c:v>17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4963712"/>
        <c:axId val="25174400"/>
      </c:barChart>
      <c:catAx>
        <c:axId val="249637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pt-PT">
                <a:latin typeface="Times New Roman" pitchFamily="18" charset="0"/>
                <a:cs typeface="Times New Roman" pitchFamily="18" charset="0"/>
              </a:defRPr>
            </a:pPr>
            <a:endParaRPr lang="pt-PT"/>
          </a:p>
        </c:txPr>
        <c:crossAx val="25174400"/>
        <c:crosses val="autoZero"/>
        <c:auto val="1"/>
        <c:lblAlgn val="ctr"/>
        <c:lblOffset val="100"/>
        <c:noMultiLvlLbl val="0"/>
      </c:catAx>
      <c:valAx>
        <c:axId val="2517440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pt-PT"/>
            </a:pPr>
            <a:endParaRPr lang="pt-PT"/>
          </a:p>
        </c:txPr>
        <c:crossAx val="24963712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lang="pt-PT">
              <a:latin typeface="Times New Roman" pitchFamily="18" charset="0"/>
              <a:cs typeface="Times New Roman" pitchFamily="18" charset="0"/>
            </a:defRPr>
          </a:pPr>
          <a:endParaRPr lang="pt-PT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822581730373871E-2"/>
          <c:y val="6.5079961199811839E-2"/>
          <c:w val="0.7864470743030586"/>
          <c:h val="0.93492003880019936"/>
        </c:manualLayout>
      </c:layout>
      <c:pie3DChart>
        <c:varyColors val="1"/>
        <c:ser>
          <c:idx val="0"/>
          <c:order val="0"/>
          <c:tx>
            <c:strRef>
              <c:f>Folha1!$B$1</c:f>
              <c:strCache>
                <c:ptCount val="1"/>
                <c:pt idx="0">
                  <c:v>integral</c:v>
                </c:pt>
              </c:strCache>
            </c:strRef>
          </c:tx>
          <c:dLbls>
            <c:dLbl>
              <c:idx val="0"/>
              <c:layout>
                <c:manualLayout>
                  <c:x val="-0.16518713496537471"/>
                  <c:y val="8.5508174755227526E-2"/>
                </c:manualLayout>
              </c:layout>
              <c:tx>
                <c:rich>
                  <a:bodyPr/>
                  <a:lstStyle/>
                  <a:p>
                    <a:r>
                      <a:rPr lang="en-US">
                        <a:latin typeface="Times New Roman" pitchFamily="18" charset="0"/>
                        <a:cs typeface="Times New Roman" pitchFamily="18" charset="0"/>
                      </a:rPr>
                      <a:t>30 %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0.26189567050173229"/>
                  <c:y val="-0.19704862539522094"/>
                </c:manualLayout>
              </c:layout>
              <c:tx>
                <c:rich>
                  <a:bodyPr/>
                  <a:lstStyle/>
                  <a:p>
                    <a:r>
                      <a:rPr lang="en-US">
                        <a:latin typeface="Times New Roman" pitchFamily="18" charset="0"/>
                        <a:cs typeface="Times New Roman" pitchFamily="18" charset="0"/>
                      </a:rPr>
                      <a:t>70 %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pt-PT">
                    <a:latin typeface="Times New Roman" pitchFamily="18" charset="0"/>
                    <a:cs typeface="Times New Roman" pitchFamily="18" charset="0"/>
                  </a:defRPr>
                </a:pPr>
                <a:endParaRPr lang="pt-P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Folha1!$A$2:$A$3</c:f>
              <c:strCache>
                <c:ptCount val="2"/>
                <c:pt idx="0">
                  <c:v>Integral</c:v>
                </c:pt>
                <c:pt idx="1">
                  <c:v>parcial</c:v>
                </c:pt>
              </c:strCache>
            </c:strRef>
          </c:cat>
          <c:val>
            <c:numRef>
              <c:f>Folha1!$B$2:$B$3</c:f>
              <c:numCache>
                <c:formatCode>0</c:formatCode>
                <c:ptCount val="2"/>
                <c:pt idx="0">
                  <c:v>30.357142857142829</c:v>
                </c:pt>
                <c:pt idx="1">
                  <c:v>69.642857142855789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79858787378980789"/>
          <c:y val="0.36503543765206481"/>
          <c:w val="0.19731292555432217"/>
          <c:h val="0.26992912469587088"/>
        </c:manualLayout>
      </c:layout>
      <c:overlay val="0"/>
      <c:txPr>
        <a:bodyPr/>
        <a:lstStyle/>
        <a:p>
          <a:pPr>
            <a:defRPr lang="pt-PT">
              <a:latin typeface="Times New Roman" pitchFamily="18" charset="0"/>
              <a:cs typeface="Times New Roman" pitchFamily="18" charset="0"/>
            </a:defRPr>
          </a:pPr>
          <a:endParaRPr lang="pt-PT"/>
        </a:p>
      </c:txPr>
    </c:legend>
    <c:plotVisOnly val="1"/>
    <c:dispBlanksAs val="zero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4916275076157651E-2"/>
          <c:y val="0.16506751935331687"/>
          <c:w val="0.68476788791006649"/>
          <c:h val="0.72109956851090384"/>
        </c:manualLayout>
      </c:layout>
      <c:pie3DChart>
        <c:varyColors val="1"/>
        <c:ser>
          <c:idx val="0"/>
          <c:order val="0"/>
          <c:tx>
            <c:strRef>
              <c:f>Folha1!$B$1</c:f>
              <c:strCache>
                <c:ptCount val="1"/>
                <c:pt idx="0">
                  <c:v>TOTAL %</c:v>
                </c:pt>
              </c:strCache>
            </c:strRef>
          </c:tx>
          <c:dLbls>
            <c:dLbl>
              <c:idx val="0"/>
              <c:layout>
                <c:manualLayout>
                  <c:x val="-9.6717385770116598E-2"/>
                  <c:y val="-0.29832607707646036"/>
                </c:manualLayout>
              </c:layout>
              <c:tx>
                <c:rich>
                  <a:bodyPr/>
                  <a:lstStyle/>
                  <a:p>
                    <a:r>
                      <a:rPr lang="en-US">
                        <a:latin typeface="Times New Roman" pitchFamily="18" charset="0"/>
                        <a:cs typeface="Times New Roman" pitchFamily="18" charset="0"/>
                      </a:rPr>
                      <a:t>84 %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9.7622073829135333E-2"/>
                  <c:y val="4.7809250944860833E-2"/>
                </c:manualLayout>
              </c:layout>
              <c:tx>
                <c:rich>
                  <a:bodyPr/>
                  <a:lstStyle/>
                  <a:p>
                    <a:r>
                      <a:rPr lang="en-US">
                        <a:latin typeface="Times New Roman" pitchFamily="18" charset="0"/>
                        <a:cs typeface="Times New Roman" pitchFamily="18" charset="0"/>
                      </a:rPr>
                      <a:t>16 %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pt-PT">
                    <a:latin typeface="Times New Roman" pitchFamily="18" charset="0"/>
                    <a:cs typeface="Times New Roman" pitchFamily="18" charset="0"/>
                  </a:defRPr>
                </a:pPr>
                <a:endParaRPr lang="pt-P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Folha1!$A$2:$A$3</c:f>
              <c:strCache>
                <c:ptCount val="2"/>
                <c:pt idx="0">
                  <c:v>HOMENS</c:v>
                </c:pt>
                <c:pt idx="1">
                  <c:v>MULHERES</c:v>
                </c:pt>
              </c:strCache>
            </c:strRef>
          </c:cat>
          <c:val>
            <c:numRef>
              <c:f>Folha1!$B$2:$B$3</c:f>
              <c:numCache>
                <c:formatCode>0</c:formatCode>
                <c:ptCount val="2"/>
                <c:pt idx="0">
                  <c:v>83.928571428571388</c:v>
                </c:pt>
                <c:pt idx="1">
                  <c:v>16.071428571428573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r"/>
      <c:layout>
        <c:manualLayout>
          <c:xMode val="edge"/>
          <c:yMode val="edge"/>
          <c:x val="0.69574394109481164"/>
          <c:y val="0.38787382857242086"/>
          <c:w val="0.27652756542671131"/>
          <c:h val="0.35109826864441707"/>
        </c:manualLayout>
      </c:layout>
      <c:overlay val="0"/>
      <c:txPr>
        <a:bodyPr/>
        <a:lstStyle/>
        <a:p>
          <a:pPr>
            <a:defRPr lang="pt-PT">
              <a:latin typeface="Times New Roman" pitchFamily="18" charset="0"/>
              <a:cs typeface="Times New Roman" pitchFamily="18" charset="0"/>
            </a:defRPr>
          </a:pPr>
          <a:endParaRPr lang="pt-PT"/>
        </a:p>
      </c:txPr>
    </c:legend>
    <c:plotVisOnly val="1"/>
    <c:dispBlanksAs val="zero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8152812002704373"/>
          <c:y val="5.9379923974994982E-2"/>
          <c:w val="0.45037974144583837"/>
          <c:h val="0.7652826794670003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Folha1!$B$1</c:f>
              <c:strCache>
                <c:ptCount val="1"/>
                <c:pt idx="0">
                  <c:v>RÁCIO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cat>
            <c:strRef>
              <c:f>Folha1!$A$2:$A$6</c:f>
              <c:strCache>
                <c:ptCount val="5"/>
                <c:pt idx="0">
                  <c:v>Acções de gestão</c:v>
                </c:pt>
                <c:pt idx="1">
                  <c:v>Justiça</c:v>
                </c:pt>
                <c:pt idx="2">
                  <c:v>Auto reflexivo</c:v>
                </c:pt>
                <c:pt idx="3">
                  <c:v>Qualidade Processo de Ensino Aprendizagem</c:v>
                </c:pt>
                <c:pt idx="4">
                  <c:v>Adapta contextos formação</c:v>
                </c:pt>
              </c:strCache>
            </c:strRef>
          </c:cat>
          <c:val>
            <c:numRef>
              <c:f>Folha1!$B$2:$B$6</c:f>
              <c:numCache>
                <c:formatCode>General</c:formatCode>
                <c:ptCount val="5"/>
                <c:pt idx="0">
                  <c:v>37</c:v>
                </c:pt>
                <c:pt idx="1">
                  <c:v>10.5</c:v>
                </c:pt>
                <c:pt idx="2">
                  <c:v>13</c:v>
                </c:pt>
                <c:pt idx="3">
                  <c:v>42</c:v>
                </c:pt>
                <c:pt idx="4">
                  <c:v>21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5244800"/>
        <c:axId val="25357696"/>
      </c:barChart>
      <c:valAx>
        <c:axId val="25357696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pt-PT"/>
            </a:pPr>
            <a:endParaRPr lang="pt-PT"/>
          </a:p>
        </c:txPr>
        <c:crossAx val="25244800"/>
        <c:crosses val="autoZero"/>
        <c:crossBetween val="between"/>
      </c:valAx>
      <c:catAx>
        <c:axId val="25244800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lang="pt-PT"/>
            </a:pPr>
            <a:endParaRPr lang="pt-PT"/>
          </a:p>
        </c:txPr>
        <c:crossAx val="25357696"/>
        <c:crosses val="autoZero"/>
        <c:auto val="1"/>
        <c:lblAlgn val="ctr"/>
        <c:lblOffset val="100"/>
        <c:noMultiLvlLbl val="0"/>
      </c:catAx>
    </c:plotArea>
    <c:plotVisOnly val="1"/>
    <c:dispBlanksAs val="gap"/>
    <c:showDLblsOverMax val="0"/>
  </c:chart>
  <c:txPr>
    <a:bodyPr/>
    <a:lstStyle/>
    <a:p>
      <a:pPr>
        <a:defRPr sz="1100" baseline="30000"/>
      </a:pPr>
      <a:endParaRPr lang="pt-PT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1636157725924"/>
          <c:y val="6.2153003164597792E-2"/>
          <c:w val="0.39460141896667805"/>
          <c:h val="0.7543212353721430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Folha1!$B$1</c:f>
              <c:strCache>
                <c:ptCount val="1"/>
                <c:pt idx="0">
                  <c:v>RÁCIO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cat>
            <c:strRef>
              <c:f>Folha1!$A$2:$A$5</c:f>
              <c:strCache>
                <c:ptCount val="4"/>
                <c:pt idx="0">
                  <c:v>Estruturar modalidades de formação na base educativa</c:v>
                </c:pt>
                <c:pt idx="1">
                  <c:v>Promover aprendizagens </c:v>
                </c:pt>
                <c:pt idx="2">
                  <c:v>Desenvolver o PEA na base científica </c:v>
                </c:pt>
                <c:pt idx="3">
                  <c:v>Negociação do PEA</c:v>
                </c:pt>
              </c:strCache>
            </c:strRef>
          </c:cat>
          <c:val>
            <c:numRef>
              <c:f>Folha1!$B$2:$B$5</c:f>
              <c:numCache>
                <c:formatCode>General</c:formatCode>
                <c:ptCount val="4"/>
                <c:pt idx="0">
                  <c:v>18.5</c:v>
                </c:pt>
                <c:pt idx="1">
                  <c:v>45</c:v>
                </c:pt>
                <c:pt idx="2">
                  <c:v>21</c:v>
                </c:pt>
                <c:pt idx="3">
                  <c:v>21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5280896"/>
        <c:axId val="25282432"/>
      </c:barChart>
      <c:catAx>
        <c:axId val="25280896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lang="pt-PT" sz="900"/>
            </a:pPr>
            <a:endParaRPr lang="pt-PT"/>
          </a:p>
        </c:txPr>
        <c:crossAx val="25282432"/>
        <c:crosses val="autoZero"/>
        <c:auto val="1"/>
        <c:lblAlgn val="ctr"/>
        <c:lblOffset val="100"/>
        <c:noMultiLvlLbl val="0"/>
      </c:catAx>
      <c:valAx>
        <c:axId val="25282432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pt-PT"/>
            </a:pPr>
            <a:endParaRPr lang="pt-PT"/>
          </a:p>
        </c:txPr>
        <c:crossAx val="2528089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Folha1!$B$1</c:f>
              <c:strCache>
                <c:ptCount val="1"/>
                <c:pt idx="0">
                  <c:v>RÁCIO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cat>
            <c:strRef>
              <c:f>Folha1!$A$2:$A$4</c:f>
              <c:strCache>
                <c:ptCount val="3"/>
                <c:pt idx="0">
                  <c:v>Falta de Nomeação</c:v>
                </c:pt>
                <c:pt idx="1">
                  <c:v>Falta de constar no Quadro Orgânico</c:v>
                </c:pt>
                <c:pt idx="2">
                  <c:v>Compensação Salarial</c:v>
                </c:pt>
              </c:strCache>
            </c:strRef>
          </c:cat>
          <c:val>
            <c:numRef>
              <c:f>Folha1!$B$2:$B$4</c:f>
              <c:numCache>
                <c:formatCode>General</c:formatCode>
                <c:ptCount val="3"/>
                <c:pt idx="0">
                  <c:v>2.7</c:v>
                </c:pt>
                <c:pt idx="1">
                  <c:v>4.0999999999999996</c:v>
                </c:pt>
                <c:pt idx="2">
                  <c:v>6.8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5400448"/>
        <c:axId val="25401984"/>
      </c:barChart>
      <c:catAx>
        <c:axId val="25400448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lang="pt-PT" sz="900"/>
            </a:pPr>
            <a:endParaRPr lang="pt-PT"/>
          </a:p>
        </c:txPr>
        <c:crossAx val="25401984"/>
        <c:crosses val="autoZero"/>
        <c:auto val="1"/>
        <c:lblAlgn val="ctr"/>
        <c:lblOffset val="100"/>
        <c:noMultiLvlLbl val="0"/>
      </c:catAx>
      <c:valAx>
        <c:axId val="25401984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pt-PT"/>
            </a:pPr>
            <a:endParaRPr lang="pt-PT"/>
          </a:p>
        </c:txPr>
        <c:crossAx val="2540044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Folha1!$B$1</c:f>
              <c:strCache>
                <c:ptCount val="1"/>
                <c:pt idx="0">
                  <c:v>RÁCIO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cat>
            <c:strRef>
              <c:f>Folha1!$A$2:$A$3</c:f>
              <c:strCache>
                <c:ptCount val="2"/>
                <c:pt idx="0">
                  <c:v>O CPU incorpora reflexão no PEA para integrar alunos com deficiências </c:v>
                </c:pt>
                <c:pt idx="1">
                  <c:v>Metodologias actuais promovem cooperação professor aluno  e direcção sem CPU</c:v>
                </c:pt>
              </c:strCache>
            </c:strRef>
          </c:cat>
          <c:val>
            <c:numRef>
              <c:f>Folha1!$B$2:$B$3</c:f>
              <c:numCache>
                <c:formatCode>General</c:formatCode>
                <c:ptCount val="2"/>
                <c:pt idx="0">
                  <c:v>18.5</c:v>
                </c:pt>
                <c:pt idx="1">
                  <c:v>11.5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5429888"/>
        <c:axId val="25431424"/>
      </c:barChart>
      <c:catAx>
        <c:axId val="2542988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pt-PT" sz="900"/>
            </a:pPr>
            <a:endParaRPr lang="pt-PT"/>
          </a:p>
        </c:txPr>
        <c:crossAx val="25431424"/>
        <c:crosses val="autoZero"/>
        <c:auto val="1"/>
        <c:lblAlgn val="ctr"/>
        <c:lblOffset val="100"/>
        <c:noMultiLvlLbl val="0"/>
      </c:catAx>
      <c:valAx>
        <c:axId val="25431424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pt-PT"/>
            </a:pPr>
            <a:endParaRPr lang="pt-PT"/>
          </a:p>
        </c:txPr>
        <c:crossAx val="25429888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lang="pt-PT"/>
          </a:pPr>
          <a:endParaRPr lang="pt-PT"/>
        </a:p>
      </c:txPr>
    </c:legend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F75DF2-623C-42FE-9208-E056BE188969}" type="datetimeFigureOut">
              <a:rPr lang="pt-PT" smtClean="0"/>
              <a:pPr/>
              <a:t>19-03-2014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DCBE64-30A6-49BE-978E-A11378E215D6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101317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DCBE64-30A6-49BE-978E-A11378E215D6}" type="slidenum">
              <a:rPr lang="pt-PT" smtClean="0"/>
              <a:pPr/>
              <a:t>6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814919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DCBE64-30A6-49BE-978E-A11378E215D6}" type="slidenum">
              <a:rPr lang="pt-PT" smtClean="0"/>
              <a:pPr/>
              <a:t>11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736623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DCBE64-30A6-49BE-978E-A11378E215D6}" type="slidenum">
              <a:rPr lang="pt-PT" smtClean="0"/>
              <a:pPr/>
              <a:t>23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523006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DCBE64-30A6-49BE-978E-A11378E215D6}" type="slidenum">
              <a:rPr lang="pt-PT" smtClean="0"/>
              <a:pPr/>
              <a:t>25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809851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08BDE-E9CA-4214-8655-5ACE3E7DA955}" type="datetimeFigureOut">
              <a:rPr lang="pt-PT" smtClean="0"/>
              <a:pPr/>
              <a:t>19-03-2014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F912A-DF8C-4556-8031-F508923C071B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036492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08BDE-E9CA-4214-8655-5ACE3E7DA955}" type="datetimeFigureOut">
              <a:rPr lang="pt-PT" smtClean="0"/>
              <a:pPr/>
              <a:t>19-03-2014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F912A-DF8C-4556-8031-F508923C071B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65824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08BDE-E9CA-4214-8655-5ACE3E7DA955}" type="datetimeFigureOut">
              <a:rPr lang="pt-PT" smtClean="0"/>
              <a:pPr/>
              <a:t>19-03-2014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F912A-DF8C-4556-8031-F508923C071B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60420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08BDE-E9CA-4214-8655-5ACE3E7DA955}" type="datetimeFigureOut">
              <a:rPr lang="pt-PT" smtClean="0"/>
              <a:pPr/>
              <a:t>19-03-2014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F912A-DF8C-4556-8031-F508923C071B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81324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08BDE-E9CA-4214-8655-5ACE3E7DA955}" type="datetimeFigureOut">
              <a:rPr lang="pt-PT" smtClean="0"/>
              <a:pPr/>
              <a:t>19-03-2014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F912A-DF8C-4556-8031-F508923C071B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86416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08BDE-E9CA-4214-8655-5ACE3E7DA955}" type="datetimeFigureOut">
              <a:rPr lang="pt-PT" smtClean="0"/>
              <a:pPr/>
              <a:t>19-03-2014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F912A-DF8C-4556-8031-F508923C071B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27623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08BDE-E9CA-4214-8655-5ACE3E7DA955}" type="datetimeFigureOut">
              <a:rPr lang="pt-PT" smtClean="0"/>
              <a:pPr/>
              <a:t>19-03-2014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F912A-DF8C-4556-8031-F508923C071B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83911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08BDE-E9CA-4214-8655-5ACE3E7DA955}" type="datetimeFigureOut">
              <a:rPr lang="pt-PT" smtClean="0"/>
              <a:pPr/>
              <a:t>19-03-2014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F912A-DF8C-4556-8031-F508923C071B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09026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08BDE-E9CA-4214-8655-5ACE3E7DA955}" type="datetimeFigureOut">
              <a:rPr lang="pt-PT" smtClean="0"/>
              <a:pPr/>
              <a:t>19-03-2014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F912A-DF8C-4556-8031-F508923C071B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07182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08BDE-E9CA-4214-8655-5ACE3E7DA955}" type="datetimeFigureOut">
              <a:rPr lang="pt-PT" smtClean="0"/>
              <a:pPr/>
              <a:t>19-03-2014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F912A-DF8C-4556-8031-F508923C071B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446104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08BDE-E9CA-4214-8655-5ACE3E7DA955}" type="datetimeFigureOut">
              <a:rPr lang="pt-PT" smtClean="0"/>
              <a:pPr/>
              <a:t>19-03-2014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F912A-DF8C-4556-8031-F508923C071B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88916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A08BDE-E9CA-4214-8655-5ACE3E7DA955}" type="datetimeFigureOut">
              <a:rPr lang="pt-PT" smtClean="0"/>
              <a:pPr/>
              <a:t>19-03-2014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3F912A-DF8C-4556-8031-F508923C071B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54826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8.xml"/><Relationship Id="rId4" Type="http://schemas.openxmlformats.org/officeDocument/2006/relationships/chart" Target="../charts/char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6"/>
          <p:cNvSpPr txBox="1"/>
          <p:nvPr/>
        </p:nvSpPr>
        <p:spPr>
          <a:xfrm>
            <a:off x="1115618" y="476672"/>
            <a:ext cx="7632847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b="1" dirty="0"/>
              <a:t>UNIVERSIDADE DE ÉVORA</a:t>
            </a:r>
            <a:endParaRPr lang="pt-PT" dirty="0"/>
          </a:p>
          <a:p>
            <a:pPr algn="ctr"/>
            <a:r>
              <a:rPr lang="pt-PT" b="1" dirty="0"/>
              <a:t>ESCOLA DE CIÊNCIAS SOCIAIS</a:t>
            </a:r>
            <a:endParaRPr lang="pt-PT" dirty="0"/>
          </a:p>
          <a:p>
            <a:pPr algn="ctr"/>
            <a:r>
              <a:rPr lang="pt-PT" dirty="0"/>
              <a:t>DEPARTAMENTO DE PEDAGOGIA E EDUCAÇÃO</a:t>
            </a:r>
          </a:p>
          <a:p>
            <a:pPr algn="ctr"/>
            <a:r>
              <a:rPr lang="pt-PT" dirty="0"/>
              <a:t> </a:t>
            </a:r>
          </a:p>
          <a:p>
            <a:pPr algn="ctr"/>
            <a:endParaRPr lang="pt-PT" dirty="0"/>
          </a:p>
          <a:p>
            <a:pPr algn="ctr"/>
            <a:r>
              <a:rPr lang="pt-PT" b="1" dirty="0"/>
              <a:t>PAPEL, FUNÇÕES E IMPORTÂNCIA DOS COORDENADORES PEDAGÓGICOS UNIVERSITÁRIOS NO SUCESSO ACADÉMICO DA ESCOLA SUPERIOR PEDAGÓGICA DA LUNDA NORTE E ESCOLA SUPERIOR POLITÉCNICA DA LUNDA SUL - ANGOLA</a:t>
            </a:r>
            <a:endParaRPr lang="pt-PT" dirty="0"/>
          </a:p>
          <a:p>
            <a:pPr algn="ctr"/>
            <a:r>
              <a:rPr lang="pt-PT" dirty="0"/>
              <a:t> </a:t>
            </a:r>
          </a:p>
          <a:p>
            <a:pPr algn="ctr"/>
            <a:r>
              <a:rPr lang="pt-PT" b="1" dirty="0"/>
              <a:t> </a:t>
            </a:r>
            <a:endParaRPr lang="pt-PT" dirty="0"/>
          </a:p>
          <a:p>
            <a:pPr algn="ctr"/>
            <a:r>
              <a:rPr lang="pt-PT" b="1" dirty="0"/>
              <a:t> </a:t>
            </a:r>
            <a:endParaRPr lang="pt-PT" dirty="0"/>
          </a:p>
          <a:p>
            <a:pPr algn="ctr"/>
            <a:r>
              <a:rPr lang="pt-PT" dirty="0"/>
              <a:t>Miguel </a:t>
            </a:r>
            <a:r>
              <a:rPr lang="pt-PT" dirty="0" smtClean="0"/>
              <a:t>Pascoal</a:t>
            </a:r>
            <a:r>
              <a:rPr lang="pt-PT" b="1" dirty="0" smtClean="0"/>
              <a:t> </a:t>
            </a:r>
            <a:r>
              <a:rPr lang="pt-PT" dirty="0"/>
              <a:t>N.º</a:t>
            </a:r>
            <a:r>
              <a:rPr lang="pt-PT" b="1" dirty="0"/>
              <a:t> </a:t>
            </a:r>
            <a:r>
              <a:rPr lang="pt-PT" dirty="0"/>
              <a:t>10183</a:t>
            </a:r>
          </a:p>
          <a:p>
            <a:pPr algn="ctr"/>
            <a:r>
              <a:rPr lang="pt-PT" dirty="0"/>
              <a:t>Orientação: Prof. Doutora Marília Evangelina Sota Favinha</a:t>
            </a:r>
          </a:p>
          <a:p>
            <a:pPr algn="ctr"/>
            <a:r>
              <a:rPr lang="pt-PT" dirty="0"/>
              <a:t> </a:t>
            </a:r>
          </a:p>
          <a:p>
            <a:pPr algn="ctr"/>
            <a:r>
              <a:rPr lang="pt-PT" dirty="0"/>
              <a:t> </a:t>
            </a:r>
          </a:p>
          <a:p>
            <a:pPr algn="ctr"/>
            <a:r>
              <a:rPr lang="pt-PT" b="1" dirty="0"/>
              <a:t>Mestrado em Ciências da Educação</a:t>
            </a:r>
            <a:endParaRPr lang="pt-PT" dirty="0"/>
          </a:p>
          <a:p>
            <a:pPr algn="ctr"/>
            <a:r>
              <a:rPr lang="pt-PT" dirty="0"/>
              <a:t>Área de especialização: Administração e Gestão Educacional</a:t>
            </a:r>
          </a:p>
          <a:p>
            <a:r>
              <a:rPr lang="pt-PT" i="1" dirty="0"/>
              <a:t> </a:t>
            </a:r>
            <a:endParaRPr lang="pt-PT" dirty="0"/>
          </a:p>
          <a:p>
            <a:pPr algn="ctr"/>
            <a:r>
              <a:rPr lang="pt-PT" dirty="0"/>
              <a:t>Évora</a:t>
            </a:r>
            <a:r>
              <a:rPr lang="pt-PT" dirty="0" smtClean="0"/>
              <a:t>, 2013</a:t>
            </a:r>
            <a:endParaRPr lang="pt-PT" dirty="0"/>
          </a:p>
          <a:p>
            <a:r>
              <a:rPr lang="pt-PT" dirty="0"/>
              <a:t> </a:t>
            </a:r>
          </a:p>
        </p:txBody>
      </p:sp>
      <p:pic>
        <p:nvPicPr>
          <p:cNvPr id="9" name="Imagem 8" descr="capa mestrados.jpg"/>
          <p:cNvPicPr/>
          <p:nvPr/>
        </p:nvPicPr>
        <p:blipFill rotWithShape="1">
          <a:blip r:embed="rId2" cstate="print"/>
          <a:srcRect t="4"/>
          <a:stretch/>
        </p:blipFill>
        <p:spPr>
          <a:xfrm>
            <a:off x="-36512" y="0"/>
            <a:ext cx="100811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6990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ângulo 1"/>
          <p:cNvSpPr/>
          <p:nvPr/>
        </p:nvSpPr>
        <p:spPr>
          <a:xfrm>
            <a:off x="1331640" y="116632"/>
            <a:ext cx="67687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b="1" u="sng" dirty="0" smtClean="0"/>
              <a:t>Estrutura Horizontal do Processo de Ensino Aprendizagem da ULAN</a:t>
            </a:r>
            <a:endParaRPr lang="pt-PT" b="1" u="sng" dirty="0"/>
          </a:p>
        </p:txBody>
      </p:sp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289" y="485966"/>
            <a:ext cx="7591425" cy="61849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46301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ângulo 7"/>
          <p:cNvSpPr/>
          <p:nvPr/>
        </p:nvSpPr>
        <p:spPr>
          <a:xfrm>
            <a:off x="-28128" y="548680"/>
            <a:ext cx="39604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b="1" cap="all" dirty="0"/>
              <a:t>CAPÍTULO II -</a:t>
            </a:r>
            <a:r>
              <a:rPr lang="pt-PT" b="1" cap="all" dirty="0"/>
              <a:t> COORDENADOR PEDAGÓGICO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3660394" y="357167"/>
            <a:ext cx="5304095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PT" b="1" dirty="0"/>
              <a:t>Antecedentes Históricos do Coordenador </a:t>
            </a:r>
            <a:r>
              <a:rPr lang="pt-PT" b="1" dirty="0" smtClean="0"/>
              <a:t>Pedagógico </a:t>
            </a:r>
            <a:r>
              <a:rPr lang="pt-PT" dirty="0" smtClean="0"/>
              <a:t>(Aranha, 2006; </a:t>
            </a:r>
            <a:r>
              <a:rPr lang="pt-PT" dirty="0" err="1" smtClean="0"/>
              <a:t>Saviani</a:t>
            </a:r>
            <a:r>
              <a:rPr lang="pt-PT" dirty="0" smtClean="0"/>
              <a:t>, 2010; Medina, 1997; Ferreira, 2009; Belmonte, 2009; </a:t>
            </a:r>
            <a:r>
              <a:rPr lang="pt-PT" dirty="0" err="1" smtClean="0"/>
              <a:t>Placco</a:t>
            </a:r>
            <a:r>
              <a:rPr lang="pt-PT" dirty="0" smtClean="0"/>
              <a:t>, 2003)  </a:t>
            </a:r>
            <a:endParaRPr lang="pt-PT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PT" b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PT" b="1" dirty="0"/>
              <a:t>O Coordenador Pedagógico Universitário: </a:t>
            </a:r>
            <a:r>
              <a:rPr lang="pt-PT" b="1" dirty="0" err="1"/>
              <a:t>Conceção</a:t>
            </a:r>
            <a:r>
              <a:rPr lang="pt-PT" b="1" dirty="0"/>
              <a:t>, Organização e Práticas </a:t>
            </a:r>
            <a:r>
              <a:rPr lang="pt-PT" b="1" dirty="0" smtClean="0"/>
              <a:t>Educativas </a:t>
            </a:r>
            <a:r>
              <a:rPr lang="pt-PT" dirty="0" smtClean="0"/>
              <a:t>(</a:t>
            </a:r>
            <a:r>
              <a:rPr lang="pt-PT" dirty="0" err="1" smtClean="0"/>
              <a:t>Contreras</a:t>
            </a:r>
            <a:r>
              <a:rPr lang="pt-PT" dirty="0" smtClean="0"/>
              <a:t>, 1990; Carvalho, 2005; Elias, 2006)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PT" b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PT" b="1" dirty="0"/>
              <a:t>Papel do Coordenador Pedagógico Universitário no Processo de Ensino-Aprendizagem do Subsistema do Ensino </a:t>
            </a:r>
            <a:r>
              <a:rPr lang="pt-PT" b="1" dirty="0" smtClean="0"/>
              <a:t>Superior </a:t>
            </a:r>
            <a:r>
              <a:rPr lang="pt-PT" dirty="0" smtClean="0"/>
              <a:t>(Silva, 1997; </a:t>
            </a:r>
            <a:r>
              <a:rPr lang="pt-PT" dirty="0" err="1" smtClean="0"/>
              <a:t>Clementi</a:t>
            </a:r>
            <a:r>
              <a:rPr lang="pt-PT" dirty="0" smtClean="0"/>
              <a:t>, 2001; Almeida, 2001; </a:t>
            </a:r>
            <a:r>
              <a:rPr lang="pt-PT" dirty="0" err="1" smtClean="0"/>
              <a:t>Placco</a:t>
            </a:r>
            <a:r>
              <a:rPr lang="pt-PT" dirty="0" smtClean="0"/>
              <a:t>, 2003; Sousa, 2001)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PT" b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PT" b="1" dirty="0"/>
              <a:t>Vínculo do Coordenador Pedagógico na Gestão </a:t>
            </a:r>
            <a:r>
              <a:rPr lang="pt-PT" b="1" dirty="0" smtClean="0"/>
              <a:t>Escolar </a:t>
            </a:r>
            <a:r>
              <a:rPr lang="pt-PT" dirty="0" smtClean="0"/>
              <a:t>(Ferreira, 2009; Bruno </a:t>
            </a:r>
            <a:r>
              <a:rPr lang="pt-PT" dirty="0"/>
              <a:t>&amp; </a:t>
            </a:r>
            <a:r>
              <a:rPr lang="pt-PT" dirty="0" smtClean="0"/>
              <a:t>Abreu, 2006; Rangel, 2009; </a:t>
            </a:r>
            <a:r>
              <a:rPr lang="pt-PT" dirty="0" err="1" smtClean="0"/>
              <a:t>Orsolon</a:t>
            </a:r>
            <a:r>
              <a:rPr lang="pt-PT" dirty="0" smtClean="0"/>
              <a:t>, 2001)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PT" b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PT" b="1" dirty="0"/>
              <a:t>Autonomia do Coordenador Pedagógico no planeamento do processo de </a:t>
            </a:r>
            <a:r>
              <a:rPr lang="pt-PT" b="1" dirty="0" smtClean="0"/>
              <a:t>ensino-aprendizagem </a:t>
            </a:r>
            <a:r>
              <a:rPr lang="pt-PT" dirty="0" smtClean="0"/>
              <a:t>(</a:t>
            </a:r>
            <a:r>
              <a:rPr lang="pt-PT" dirty="0" err="1" smtClean="0"/>
              <a:t>Placco</a:t>
            </a:r>
            <a:r>
              <a:rPr lang="pt-PT" dirty="0" smtClean="0"/>
              <a:t>, 2003; </a:t>
            </a:r>
            <a:r>
              <a:rPr lang="pt-PT" dirty="0" err="1" smtClean="0"/>
              <a:t>Zabala</a:t>
            </a:r>
            <a:r>
              <a:rPr lang="pt-PT" dirty="0" smtClean="0"/>
              <a:t>, 1998;Ferreira, 2004</a:t>
            </a:r>
            <a:r>
              <a:rPr lang="pt-PT" dirty="0"/>
              <a:t>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PT" b="1" dirty="0"/>
          </a:p>
        </p:txBody>
      </p:sp>
      <p:sp>
        <p:nvSpPr>
          <p:cNvPr id="11" name="Chaveta à esquerda 10"/>
          <p:cNvSpPr/>
          <p:nvPr/>
        </p:nvSpPr>
        <p:spPr>
          <a:xfrm>
            <a:off x="3357555" y="357166"/>
            <a:ext cx="576064" cy="6264696"/>
          </a:xfrm>
          <a:prstGeom prst="leftBrace">
            <a:avLst>
              <a:gd name="adj1" fmla="val 8333"/>
              <a:gd name="adj2" fmla="val 50914"/>
            </a:avLst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89861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ChangeArrowheads="1"/>
          </p:cNvSpPr>
          <p:nvPr/>
        </p:nvSpPr>
        <p:spPr bwMode="auto">
          <a:xfrm>
            <a:off x="0" y="285728"/>
            <a:ext cx="9144000" cy="1831271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      Antecedentes Históricos do Coordenador Pedagógico, (Aranha, 2006; </a:t>
            </a:r>
            <a:r>
              <a:rPr kumimoji="0" lang="pt-PT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Saviani</a:t>
            </a:r>
            <a:r>
              <a:rPr kumimoji="0" lang="pt-PT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, 2010; Medina, 1997; Ferreira, 2009; Belmonte,</a:t>
            </a:r>
            <a:r>
              <a:rPr kumimoji="0" lang="pt-PT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pt-PT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2009; </a:t>
            </a:r>
            <a:r>
              <a:rPr kumimoji="0" lang="pt-PT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Placco</a:t>
            </a:r>
            <a:r>
              <a:rPr kumimoji="0" lang="pt-PT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, 2003)</a:t>
            </a:r>
            <a:endParaRPr kumimoji="0" lang="pt-PT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16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Times New Roman" pitchFamily="18" charset="0"/>
              </a:rPr>
              <a:t>O CP, não deveria ser um assessor do professor, </a:t>
            </a:r>
            <a:r>
              <a:rPr lang="pt-PT" sz="1600" dirty="0" smtClean="0">
                <a:ea typeface="Times New Roman" pitchFamily="18" charset="0"/>
                <a:cs typeface="Times New Roman" pitchFamily="18" charset="0"/>
              </a:rPr>
              <a:t>deve antes assumir um </a:t>
            </a:r>
            <a:r>
              <a:rPr kumimoji="0" lang="pt-PT" sz="16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Times New Roman" pitchFamily="18" charset="0"/>
              </a:rPr>
              <a:t>compromisso com o PEA. 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PT" dirty="0">
              <a:solidFill>
                <a:srgbClr val="0070C0"/>
              </a:solidFill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Times New Roman" pitchFamily="18" charset="0"/>
              </a:rPr>
              <a:t>Dimensões que configuram a relação entre o professor que ensina- e- aprende, o aluno que aprende-ensina e o CP que orienta-aprende-e-ensina.  </a:t>
            </a:r>
            <a:r>
              <a:rPr kumimoji="0" lang="pt-BR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cs typeface="Times New Roman" pitchFamily="18" charset="0"/>
              </a:rPr>
              <a:t> </a:t>
            </a:r>
          </a:p>
        </p:txBody>
      </p:sp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0" y="2285992"/>
            <a:ext cx="9144000" cy="14927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       O Coordenador Pedagógico Universitário: Conceção, Organização e Práticas Educativas (</a:t>
            </a:r>
            <a:r>
              <a:rPr kumimoji="0" lang="pt-PT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Contreras</a:t>
            </a:r>
            <a:r>
              <a:rPr kumimoji="0" lang="pt-PT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, 1990; Carvalho, 2005; Elias, 2006)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Calibri" pitchFamily="34" charset="0"/>
              <a:cs typeface="Times New Roman" pitchFamily="18" charset="0"/>
            </a:endParaRP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pt-PT" sz="1600" b="0" i="0" u="none" strike="noStrike" cap="none" normalizeH="0" baseline="0" dirty="0" smtClean="0">
                <a:ln>
                  <a:noFill/>
                </a:ln>
                <a:effectLst/>
                <a:ea typeface="Calibri" pitchFamily="34" charset="0"/>
                <a:cs typeface="Times New Roman" pitchFamily="18" charset="0"/>
              </a:rPr>
              <a:t>É resgatar experiências, e enfrentar diferenças como pressuposto pedagógico e político de uma concepção pautada na organização do PEA. </a:t>
            </a: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pt-PT" sz="1600" b="0" i="0" u="none" strike="noStrike" cap="none" normalizeH="0" baseline="0" dirty="0" smtClean="0">
              <a:ln>
                <a:noFill/>
              </a:ln>
              <a:effectLst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36867" name="Rectangle 3"/>
          <p:cNvSpPr>
            <a:spLocks noChangeArrowheads="1"/>
          </p:cNvSpPr>
          <p:nvPr/>
        </p:nvSpPr>
        <p:spPr bwMode="auto">
          <a:xfrm>
            <a:off x="0" y="3500438"/>
            <a:ext cx="9144000" cy="14465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       </a:t>
            </a:r>
            <a:endParaRPr kumimoji="0" lang="pt-B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160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As </a:t>
            </a:r>
            <a:r>
              <a:rPr kumimoji="0" lang="pt-PT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Arial" pitchFamily="34" charset="0"/>
              </a:rPr>
              <a:t>tarefas</a:t>
            </a:r>
            <a:r>
              <a:rPr kumimoji="0" lang="pt-PT" sz="160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a desempenhar, </a:t>
            </a:r>
            <a:r>
              <a:rPr kumimoji="0" lang="pt-PT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Arial" pitchFamily="34" charset="0"/>
              </a:rPr>
              <a:t>crescem</a:t>
            </a:r>
            <a:r>
              <a:rPr kumimoji="0" lang="pt-PT" sz="160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exponencialmente com a ausência habitual da localização do trabalho dos professores</a:t>
            </a:r>
            <a:r>
              <a:rPr kumimoji="0" lang="pt-PT" sz="1600" i="0" u="none" strike="noStrike" cap="none" normalizeH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lang="pt-PT" sz="1600" dirty="0" smtClean="0">
                <a:ea typeface="Times New Roman" pitchFamily="18" charset="0"/>
                <a:cs typeface="Arial" pitchFamily="34" charset="0"/>
              </a:rPr>
              <a:t>e </a:t>
            </a:r>
            <a:r>
              <a:rPr kumimoji="0" lang="pt-PT" sz="160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que surgem do conhecimento teórico-metodológico,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PT" sz="1600" dirty="0" smtClean="0">
                <a:ea typeface="Times New Roman" pitchFamily="18" charset="0"/>
                <a:cs typeface="Arial" pitchFamily="34" charset="0"/>
              </a:rPr>
              <a:t>t</a:t>
            </a:r>
            <a:r>
              <a:rPr kumimoji="0" lang="pt-PT" sz="160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raduzem o papel do CPU que requer espírito de </a:t>
            </a:r>
            <a:r>
              <a:rPr kumimoji="0" lang="pt-PT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Arial" pitchFamily="34" charset="0"/>
              </a:rPr>
              <a:t>liderança, conhecimento</a:t>
            </a:r>
            <a:r>
              <a:rPr kumimoji="0" lang="pt-PT" sz="160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da realidade, </a:t>
            </a:r>
            <a:r>
              <a:rPr kumimoji="0" lang="pt-PT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Arial" pitchFamily="34" charset="0"/>
              </a:rPr>
              <a:t>equilíbrio, mente aberta, diálogo</a:t>
            </a:r>
            <a:r>
              <a:rPr kumimoji="0" lang="pt-PT" sz="160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, para um trabalho em </a:t>
            </a:r>
            <a:r>
              <a:rPr kumimoji="0" lang="pt-PT" b="1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Arial" pitchFamily="34" charset="0"/>
              </a:rPr>
              <a:t>equipa</a:t>
            </a:r>
            <a:r>
              <a:rPr kumimoji="0" lang="pt-PT" sz="160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com as diferentes realidades e acções do PEA. </a:t>
            </a:r>
            <a:endParaRPr kumimoji="0" lang="pt-PT" sz="1600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</p:txBody>
      </p:sp>
      <p:sp>
        <p:nvSpPr>
          <p:cNvPr id="5" name="Seta para baixo 4"/>
          <p:cNvSpPr/>
          <p:nvPr/>
        </p:nvSpPr>
        <p:spPr>
          <a:xfrm rot="16200000">
            <a:off x="36005" y="249723"/>
            <a:ext cx="288033" cy="360043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6" name="Seta para baixo 5"/>
          <p:cNvSpPr/>
          <p:nvPr/>
        </p:nvSpPr>
        <p:spPr>
          <a:xfrm rot="16200000">
            <a:off x="36005" y="2321425"/>
            <a:ext cx="288033" cy="360043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8" name="Rectângulo 7"/>
          <p:cNvSpPr/>
          <p:nvPr/>
        </p:nvSpPr>
        <p:spPr>
          <a:xfrm>
            <a:off x="2214546" y="5214950"/>
            <a:ext cx="541973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b="1" dirty="0" smtClean="0">
                <a:solidFill>
                  <a:srgbClr val="C00000"/>
                </a:solidFill>
                <a:ea typeface="Calibri" pitchFamily="34" charset="0"/>
                <a:cs typeface="Times New Roman" pitchFamily="18" charset="0"/>
              </a:rPr>
              <a:t>Possível contribuição dos CPU que possa dar ao ESA.</a:t>
            </a:r>
            <a:r>
              <a:rPr lang="pt-BR" b="1" dirty="0" smtClean="0">
                <a:solidFill>
                  <a:srgbClr val="C00000"/>
                </a:solidFill>
                <a:cs typeface="Times New Roman" pitchFamily="18" charset="0"/>
              </a:rPr>
              <a:t> 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ChangeArrowheads="1"/>
          </p:cNvSpPr>
          <p:nvPr/>
        </p:nvSpPr>
        <p:spPr bwMode="auto">
          <a:xfrm>
            <a:off x="0" y="857232"/>
            <a:ext cx="9144000" cy="29700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       Autonomia do Coordenador Pedagógico no planeamento do processo de ensino-aprendizagem (</a:t>
            </a:r>
            <a:r>
              <a:rPr kumimoji="0" lang="pt-PT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Placco</a:t>
            </a:r>
            <a:r>
              <a:rPr kumimoji="0" lang="pt-PT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, 2003; </a:t>
            </a:r>
            <a:r>
              <a:rPr kumimoji="0" lang="pt-PT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Zabala</a:t>
            </a:r>
            <a:r>
              <a:rPr kumimoji="0" lang="pt-PT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, 1998) Ferreira, 2004)</a:t>
            </a:r>
            <a:endParaRPr kumimoji="0" lang="pt-B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Arial" pitchFamily="34" charset="0"/>
              </a:rPr>
              <a:t>O planeamento é imprescindível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PT" dirty="0" smtClean="0">
                <a:ea typeface="Times New Roman" pitchFamily="18" charset="0"/>
                <a:cs typeface="Arial" pitchFamily="34" charset="0"/>
              </a:rPr>
              <a:t>N</a:t>
            </a:r>
            <a:r>
              <a:rPr kumimoji="0" lang="pt-PT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a relação recíproca com o grupo, discutindo, ideias e acções que tenham como meta o ensino de qualidade </a:t>
            </a:r>
            <a:r>
              <a:rPr lang="pt-PT" dirty="0" smtClean="0">
                <a:ea typeface="Times New Roman" pitchFamily="18" charset="0"/>
                <a:cs typeface="Arial" pitchFamily="34" charset="0"/>
              </a:rPr>
              <a:t>que </a:t>
            </a:r>
            <a:r>
              <a:rPr kumimoji="0" lang="pt-PT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garantem ao aluno uma aprendizagem eficaz e ao professor a possibilidade de acções interdisciplinares. </a:t>
            </a:r>
            <a:endParaRPr kumimoji="0" lang="pt-BR" b="0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ângulo 2"/>
          <p:cNvSpPr/>
          <p:nvPr/>
        </p:nvSpPr>
        <p:spPr>
          <a:xfrm>
            <a:off x="0" y="332656"/>
            <a:ext cx="914400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pt-PT" b="1" dirty="0" smtClean="0">
                <a:ea typeface="Times New Roman" pitchFamily="18" charset="0"/>
                <a:cs typeface="Arial" pitchFamily="34" charset="0"/>
              </a:rPr>
              <a:t>           </a:t>
            </a:r>
            <a:endParaRPr lang="pt-BR" dirty="0"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pt-PT" sz="1600" dirty="0" smtClean="0"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sz="1600" dirty="0" smtClean="0">
                <a:ea typeface="Times New Roman" pitchFamily="18" charset="0"/>
                <a:cs typeface="Arial" pitchFamily="34" charset="0"/>
              </a:rPr>
              <a:t>. </a:t>
            </a:r>
            <a:endParaRPr lang="pt-BR" sz="1600" dirty="0"/>
          </a:p>
        </p:txBody>
      </p:sp>
      <p:sp>
        <p:nvSpPr>
          <p:cNvPr id="4" name="Seta para baixo 3"/>
          <p:cNvSpPr/>
          <p:nvPr/>
        </p:nvSpPr>
        <p:spPr>
          <a:xfrm rot="16200000">
            <a:off x="36005" y="892665"/>
            <a:ext cx="288033" cy="360043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" name="Seta curvada à direita 1"/>
          <p:cNvSpPr/>
          <p:nvPr/>
        </p:nvSpPr>
        <p:spPr>
          <a:xfrm>
            <a:off x="2843808" y="1772817"/>
            <a:ext cx="144016" cy="288032"/>
          </a:xfrm>
          <a:prstGeom prst="curved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chemeClr val="tx1"/>
              </a:solidFill>
            </a:endParaRPr>
          </a:p>
        </p:txBody>
      </p:sp>
      <p:sp>
        <p:nvSpPr>
          <p:cNvPr id="8" name="Seta curvada à direita 7"/>
          <p:cNvSpPr/>
          <p:nvPr/>
        </p:nvSpPr>
        <p:spPr>
          <a:xfrm>
            <a:off x="2928926" y="3643314"/>
            <a:ext cx="144016" cy="288032"/>
          </a:xfrm>
          <a:prstGeom prst="curved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chemeClr val="tx1"/>
              </a:solidFill>
            </a:endParaRPr>
          </a:p>
        </p:txBody>
      </p:sp>
      <p:sp>
        <p:nvSpPr>
          <p:cNvPr id="9" name="Rectângulo 8"/>
          <p:cNvSpPr/>
          <p:nvPr/>
        </p:nvSpPr>
        <p:spPr>
          <a:xfrm>
            <a:off x="142844" y="3571876"/>
            <a:ext cx="90011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dirty="0" smtClean="0">
                <a:ea typeface="Times New Roman" pitchFamily="18" charset="0"/>
                <a:cs typeface="Arial" pitchFamily="34" charset="0"/>
              </a:rPr>
              <a:t>.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b="1" dirty="0" smtClean="0">
                <a:solidFill>
                  <a:srgbClr val="C00000"/>
                </a:solidFill>
                <a:ea typeface="Times New Roman" pitchFamily="18" charset="0"/>
                <a:cs typeface="Arial" pitchFamily="34" charset="0"/>
              </a:rPr>
              <a:t>Pensamento democrático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ângulo 1"/>
          <p:cNvSpPr/>
          <p:nvPr/>
        </p:nvSpPr>
        <p:spPr>
          <a:xfrm>
            <a:off x="251520" y="260648"/>
            <a:ext cx="32403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3600" b="1" dirty="0" smtClean="0">
                <a:solidFill>
                  <a:srgbClr val="C00000"/>
                </a:solidFill>
              </a:rPr>
              <a:t>PARTE 2</a:t>
            </a:r>
          </a:p>
          <a:p>
            <a:r>
              <a:rPr lang="pt-PT" sz="3600" b="1" dirty="0" smtClean="0">
                <a:solidFill>
                  <a:srgbClr val="C00000"/>
                </a:solidFill>
              </a:rPr>
              <a:t>Metodologia</a:t>
            </a:r>
            <a:endParaRPr lang="pt-PT" sz="3600" b="1" dirty="0">
              <a:solidFill>
                <a:srgbClr val="C00000"/>
              </a:solidFill>
            </a:endParaRPr>
          </a:p>
        </p:txBody>
      </p:sp>
      <p:sp>
        <p:nvSpPr>
          <p:cNvPr id="3" name="Rectângulo 2"/>
          <p:cNvSpPr/>
          <p:nvPr/>
        </p:nvSpPr>
        <p:spPr>
          <a:xfrm>
            <a:off x="205199" y="2751043"/>
            <a:ext cx="41044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b="1" cap="all" dirty="0"/>
              <a:t>CAPÍTULO III- OPÇÕES METODOLÓGICAS</a:t>
            </a:r>
          </a:p>
        </p:txBody>
      </p:sp>
      <p:sp>
        <p:nvSpPr>
          <p:cNvPr id="4" name="Chaveta à esquerda 3"/>
          <p:cNvSpPr/>
          <p:nvPr/>
        </p:nvSpPr>
        <p:spPr>
          <a:xfrm>
            <a:off x="3929058" y="1071546"/>
            <a:ext cx="642943" cy="4424023"/>
          </a:xfrm>
          <a:prstGeom prst="leftBrace">
            <a:avLst>
              <a:gd name="adj1" fmla="val 8333"/>
              <a:gd name="adj2" fmla="val 50914"/>
            </a:avLst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5" name="CaixaDeTexto 4"/>
          <p:cNvSpPr txBox="1"/>
          <p:nvPr/>
        </p:nvSpPr>
        <p:spPr>
          <a:xfrm>
            <a:off x="4286248" y="1142985"/>
            <a:ext cx="475024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 b="1" dirty="0" smtClean="0"/>
              <a:t>Natureza Quantitativa e Qualitativa</a:t>
            </a:r>
          </a:p>
          <a:p>
            <a:pPr algn="r"/>
            <a:r>
              <a:rPr lang="pt-BR" sz="1600" dirty="0" smtClean="0"/>
              <a:t>Moreira (2009)</a:t>
            </a:r>
          </a:p>
          <a:p>
            <a:r>
              <a:rPr lang="pt-BR" sz="2400" dirty="0" smtClean="0"/>
              <a:t> 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354346" y="4646783"/>
            <a:ext cx="3574713" cy="46166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PT" sz="2400" b="1" dirty="0" smtClean="0">
                <a:solidFill>
                  <a:schemeClr val="tx1"/>
                </a:solidFill>
              </a:rPr>
              <a:t>Compreensão do contexto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4250136" y="2540914"/>
            <a:ext cx="4857752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b="1" dirty="0"/>
              <a:t>T</a:t>
            </a:r>
            <a:r>
              <a:rPr lang="pt-PT" b="1" dirty="0" smtClean="0"/>
              <a:t>écnicas de recolha de dados: </a:t>
            </a:r>
          </a:p>
          <a:p>
            <a:endParaRPr lang="pt-PT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dirty="0" smtClean="0"/>
              <a:t>Questionário - fechado, elaborado na base de escala de </a:t>
            </a:r>
            <a:r>
              <a:rPr lang="pt-PT" dirty="0" err="1" smtClean="0"/>
              <a:t>Likert</a:t>
            </a:r>
            <a:r>
              <a:rPr lang="pt-PT" dirty="0"/>
              <a:t> </a:t>
            </a:r>
            <a:endParaRPr lang="pt-PT" dirty="0" smtClean="0"/>
          </a:p>
          <a:p>
            <a:pPr algn="r"/>
            <a:r>
              <a:rPr lang="pt-PT" sz="1400" dirty="0" err="1" smtClean="0"/>
              <a:t>Likert</a:t>
            </a:r>
            <a:r>
              <a:rPr lang="pt-PT" sz="1400" dirty="0" smtClean="0"/>
              <a:t> </a:t>
            </a:r>
            <a:r>
              <a:rPr lang="pt-PT" sz="1400" dirty="0"/>
              <a:t>citado </a:t>
            </a:r>
            <a:r>
              <a:rPr lang="pt-PT" sz="1400" dirty="0" smtClean="0"/>
              <a:t>pelo Hill, M. &amp; Hill, </a:t>
            </a:r>
            <a:r>
              <a:rPr lang="pt-PT" sz="1400" dirty="0" smtClean="0"/>
              <a:t>A. (2009</a:t>
            </a:r>
            <a:r>
              <a:rPr lang="pt-PT" sz="1400" dirty="0" smtClean="0"/>
              <a:t>)</a:t>
            </a:r>
          </a:p>
          <a:p>
            <a:pPr marL="285750" indent="-285750" algn="r">
              <a:buFont typeface="Arial" panose="020B0604020202020204" pitchFamily="34" charset="0"/>
              <a:buChar char="•"/>
            </a:pPr>
            <a:endParaRPr lang="pt-PT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dirty="0" smtClean="0"/>
              <a:t>Entrevista </a:t>
            </a:r>
            <a:r>
              <a:rPr lang="pt-PT" dirty="0"/>
              <a:t> </a:t>
            </a:r>
            <a:r>
              <a:rPr lang="pt-PT" dirty="0" smtClean="0"/>
              <a:t>- </a:t>
            </a:r>
            <a:r>
              <a:rPr lang="pt-BR" dirty="0" smtClean="0"/>
              <a:t>exprimindo a sua própria realidade</a:t>
            </a:r>
            <a:r>
              <a:rPr lang="pt-PT" dirty="0" smtClean="0"/>
              <a:t> </a:t>
            </a:r>
          </a:p>
          <a:p>
            <a:pPr algn="r"/>
            <a:r>
              <a:rPr lang="pt-BR" sz="1400" dirty="0" smtClean="0"/>
              <a:t>Quivy </a:t>
            </a:r>
            <a:r>
              <a:rPr lang="pt-BR" sz="1400" dirty="0"/>
              <a:t>&amp; </a:t>
            </a:r>
            <a:r>
              <a:rPr lang="pt-BR" sz="1400" dirty="0" smtClean="0"/>
              <a:t>Campenhoudt citados em Ribeiro </a:t>
            </a:r>
            <a:r>
              <a:rPr lang="pt-BR" sz="1400" dirty="0"/>
              <a:t>&amp; Queirós </a:t>
            </a:r>
            <a:r>
              <a:rPr lang="pt-BR" sz="1400" dirty="0" smtClean="0"/>
              <a:t>(</a:t>
            </a:r>
            <a:r>
              <a:rPr lang="pt-BR" sz="1400" dirty="0"/>
              <a:t>2010</a:t>
            </a:r>
            <a:r>
              <a:rPr lang="pt-BR" sz="1400" dirty="0" smtClean="0"/>
              <a:t>)</a:t>
            </a:r>
            <a:endParaRPr lang="pt-PT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PT" dirty="0" smtClean="0">
              <a:solidFill>
                <a:srgbClr val="0070C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dirty="0" smtClean="0"/>
              <a:t>Análise Documental e de Legislação</a:t>
            </a:r>
            <a:endParaRPr lang="pt-PT" sz="1600" dirty="0"/>
          </a:p>
        </p:txBody>
      </p:sp>
      <p:sp>
        <p:nvSpPr>
          <p:cNvPr id="11" name="Down Arrow 1"/>
          <p:cNvSpPr/>
          <p:nvPr/>
        </p:nvSpPr>
        <p:spPr>
          <a:xfrm>
            <a:off x="1705259" y="3690360"/>
            <a:ext cx="685800" cy="720080"/>
          </a:xfrm>
          <a:prstGeom prst="downArrow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10973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ângulo 1"/>
          <p:cNvSpPr/>
          <p:nvPr/>
        </p:nvSpPr>
        <p:spPr>
          <a:xfrm>
            <a:off x="1" y="3643315"/>
            <a:ext cx="375885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600" b="1" dirty="0">
                <a:solidFill>
                  <a:srgbClr val="C00000"/>
                </a:solidFill>
              </a:rPr>
              <a:t>Caracterização da Escola Superior </a:t>
            </a:r>
            <a:r>
              <a:rPr lang="pt-PT" sz="1600" b="1" dirty="0">
                <a:solidFill>
                  <a:srgbClr val="C00000"/>
                </a:solidFill>
              </a:rPr>
              <a:t>Pedagógica da Lunda Norte</a:t>
            </a:r>
          </a:p>
        </p:txBody>
      </p:sp>
      <p:sp>
        <p:nvSpPr>
          <p:cNvPr id="3" name="Rectângulo 2"/>
          <p:cNvSpPr/>
          <p:nvPr/>
        </p:nvSpPr>
        <p:spPr>
          <a:xfrm>
            <a:off x="179512" y="116631"/>
            <a:ext cx="29833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000" b="1" dirty="0"/>
              <a:t>Contexto da Pesquisa 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251520" y="829786"/>
            <a:ext cx="8712968" cy="92333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pt-PT" dirty="0"/>
              <a:t>A análise histórica do ESA confirma a inexistência de um processo de gestão pedagógico e </a:t>
            </a:r>
            <a:r>
              <a:rPr lang="pt-PT" dirty="0" err="1"/>
              <a:t>didático</a:t>
            </a:r>
            <a:r>
              <a:rPr lang="pt-PT" dirty="0"/>
              <a:t> nas IES público angolano com uma coordenação pedagógica </a:t>
            </a:r>
            <a:r>
              <a:rPr lang="pt-PT" dirty="0" err="1"/>
              <a:t>atuante</a:t>
            </a:r>
            <a:r>
              <a:rPr lang="pt-PT" dirty="0"/>
              <a:t> que permita </a:t>
            </a:r>
            <a:r>
              <a:rPr lang="pt-PT" dirty="0" err="1"/>
              <a:t>direcionar</a:t>
            </a:r>
            <a:r>
              <a:rPr lang="pt-PT" dirty="0"/>
              <a:t> a necessidade das relações entre seus níveis </a:t>
            </a:r>
            <a:r>
              <a:rPr lang="pt-PT" dirty="0" smtClean="0"/>
              <a:t>curriculares</a:t>
            </a:r>
            <a:r>
              <a:rPr lang="pt-PT" dirty="0"/>
              <a:t>.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251520" y="2125930"/>
            <a:ext cx="8712968" cy="646331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pt-PT" dirty="0"/>
              <a:t>Estes níveis devem enfrentar novos conceitos que se introduzem nos currículos universitários, conforme disposições do </a:t>
            </a:r>
            <a:r>
              <a:rPr lang="pt-PT" dirty="0" smtClean="0"/>
              <a:t>Decreto </a:t>
            </a:r>
            <a:r>
              <a:rPr lang="pt-PT" dirty="0"/>
              <a:t>nº </a:t>
            </a:r>
            <a:r>
              <a:rPr lang="pt-PT" dirty="0" smtClean="0"/>
              <a:t>90/09 </a:t>
            </a:r>
            <a:r>
              <a:rPr lang="pt-PT" dirty="0"/>
              <a:t>de </a:t>
            </a:r>
            <a:r>
              <a:rPr lang="pt-PT" dirty="0" smtClean="0"/>
              <a:t>15 </a:t>
            </a:r>
            <a:r>
              <a:rPr lang="pt-PT" dirty="0"/>
              <a:t>de </a:t>
            </a:r>
            <a:r>
              <a:rPr lang="pt-PT" dirty="0" smtClean="0"/>
              <a:t>Dezembro.</a:t>
            </a:r>
            <a:endParaRPr lang="pt-PT" dirty="0"/>
          </a:p>
        </p:txBody>
      </p:sp>
      <p:sp>
        <p:nvSpPr>
          <p:cNvPr id="6" name="Chaveta à esquerda 5"/>
          <p:cNvSpPr/>
          <p:nvPr/>
        </p:nvSpPr>
        <p:spPr>
          <a:xfrm>
            <a:off x="3571869" y="3143248"/>
            <a:ext cx="428628" cy="1357322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7" name="CaixaDeTexto 6"/>
          <p:cNvSpPr txBox="1"/>
          <p:nvPr/>
        </p:nvSpPr>
        <p:spPr>
          <a:xfrm>
            <a:off x="3929059" y="3185682"/>
            <a:ext cx="48577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600" dirty="0" smtClean="0"/>
              <a:t>Graduados </a:t>
            </a:r>
            <a:r>
              <a:rPr lang="pt-BR" sz="1600" b="1" dirty="0" smtClean="0"/>
              <a:t>(1.263) </a:t>
            </a:r>
            <a:r>
              <a:rPr lang="pt-BR" sz="1600" dirty="0" smtClean="0"/>
              <a:t>bacharéis e com previsão de </a:t>
            </a:r>
            <a:r>
              <a:rPr lang="pt-BR" sz="1600" b="1" dirty="0" smtClean="0"/>
              <a:t>352</a:t>
            </a:r>
            <a:r>
              <a:rPr lang="pt-BR" sz="1600" dirty="0" smtClean="0"/>
              <a:t> licenciados;</a:t>
            </a:r>
          </a:p>
          <a:p>
            <a:pPr algn="just"/>
            <a:r>
              <a:rPr lang="pt-BR" sz="1600" b="1" dirty="0" smtClean="0"/>
              <a:t>(1.986) </a:t>
            </a:r>
            <a:r>
              <a:rPr lang="pt-BR" sz="1600" dirty="0" smtClean="0"/>
              <a:t>alunos</a:t>
            </a:r>
            <a:r>
              <a:rPr lang="pt-BR" sz="1600" dirty="0"/>
              <a:t>;</a:t>
            </a:r>
            <a:endParaRPr lang="pt-BR" sz="1600" dirty="0" smtClean="0"/>
          </a:p>
          <a:p>
            <a:pPr algn="just"/>
            <a:r>
              <a:rPr lang="pt-BR" sz="1600" b="1" dirty="0" smtClean="0"/>
              <a:t>(44) </a:t>
            </a:r>
            <a:r>
              <a:rPr lang="pt-BR" sz="1600" dirty="0" smtClean="0"/>
              <a:t>docentes entre efectivos e colaboradores;</a:t>
            </a:r>
          </a:p>
          <a:p>
            <a:pPr algn="just"/>
            <a:r>
              <a:rPr lang="pt-BR" sz="1600" b="1" dirty="0" smtClean="0"/>
              <a:t>(10) C</a:t>
            </a:r>
            <a:r>
              <a:rPr lang="pt-BR" sz="1600" dirty="0" smtClean="0"/>
              <a:t>ursos em Ciencias da Educação.</a:t>
            </a:r>
            <a:endParaRPr lang="pt-BR" sz="1600" dirty="0"/>
          </a:p>
        </p:txBody>
      </p:sp>
      <p:sp>
        <p:nvSpPr>
          <p:cNvPr id="8" name="Rectângulo 7"/>
          <p:cNvSpPr/>
          <p:nvPr/>
        </p:nvSpPr>
        <p:spPr>
          <a:xfrm>
            <a:off x="214283" y="5572141"/>
            <a:ext cx="375885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600" b="1" dirty="0">
                <a:solidFill>
                  <a:srgbClr val="C00000"/>
                </a:solidFill>
              </a:rPr>
              <a:t>Caracterização da Escola </a:t>
            </a:r>
            <a:r>
              <a:rPr lang="pt-PT" sz="1600" b="1" dirty="0" smtClean="0">
                <a:solidFill>
                  <a:srgbClr val="C00000"/>
                </a:solidFill>
              </a:rPr>
              <a:t>Superior  Politécnica da </a:t>
            </a:r>
            <a:r>
              <a:rPr lang="pt-PT" sz="1600" b="1" dirty="0" err="1" smtClean="0">
                <a:solidFill>
                  <a:srgbClr val="C00000"/>
                </a:solidFill>
              </a:rPr>
              <a:t>Lunda</a:t>
            </a:r>
            <a:r>
              <a:rPr lang="pt-PT" sz="1600" b="1" dirty="0" smtClean="0">
                <a:solidFill>
                  <a:srgbClr val="C00000"/>
                </a:solidFill>
              </a:rPr>
              <a:t> Sul</a:t>
            </a:r>
            <a:endParaRPr lang="pt-PT" sz="1600" b="1" dirty="0">
              <a:solidFill>
                <a:srgbClr val="C00000"/>
              </a:solidFill>
            </a:endParaRPr>
          </a:p>
        </p:txBody>
      </p:sp>
      <p:sp>
        <p:nvSpPr>
          <p:cNvPr id="9" name="Chaveta à esquerda 8"/>
          <p:cNvSpPr/>
          <p:nvPr/>
        </p:nvSpPr>
        <p:spPr>
          <a:xfrm>
            <a:off x="3571868" y="5072075"/>
            <a:ext cx="357189" cy="164307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0" name="CaixaDeTexto 9"/>
          <p:cNvSpPr txBox="1"/>
          <p:nvPr/>
        </p:nvSpPr>
        <p:spPr>
          <a:xfrm>
            <a:off x="3857621" y="5201905"/>
            <a:ext cx="5000660" cy="13619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600" dirty="0" smtClean="0"/>
              <a:t>Graduados </a:t>
            </a:r>
            <a:r>
              <a:rPr lang="pt-BR" sz="1600" b="1" dirty="0" smtClean="0"/>
              <a:t>(523) </a:t>
            </a:r>
            <a:r>
              <a:rPr lang="pt-BR" sz="1600" dirty="0" smtClean="0"/>
              <a:t>bacharéis em áreas de Engenharia;</a:t>
            </a:r>
          </a:p>
          <a:p>
            <a:pPr algn="just"/>
            <a:r>
              <a:rPr lang="pt-BR" sz="1600" b="1" dirty="0" smtClean="0"/>
              <a:t>(3.280) </a:t>
            </a:r>
            <a:r>
              <a:rPr lang="pt-BR" sz="1600" dirty="0" smtClean="0"/>
              <a:t>alunos;</a:t>
            </a:r>
          </a:p>
          <a:p>
            <a:pPr algn="just"/>
            <a:r>
              <a:rPr lang="pt-BR" sz="1600" b="1" dirty="0" smtClean="0"/>
              <a:t>(135)  </a:t>
            </a:r>
            <a:r>
              <a:rPr lang="pt-BR" sz="1600" dirty="0" smtClean="0"/>
              <a:t>docentes entre efectivos e colaboradores e  </a:t>
            </a:r>
            <a:r>
              <a:rPr lang="pt-BR" sz="1600" b="1" dirty="0" smtClean="0"/>
              <a:t>(11</a:t>
            </a:r>
            <a:r>
              <a:rPr lang="pt-BR" sz="1600" dirty="0" smtClean="0"/>
              <a:t>) Cursos: </a:t>
            </a:r>
            <a:r>
              <a:rPr lang="pt-BR" sz="1600" b="1" dirty="0" smtClean="0"/>
              <a:t>(5)</a:t>
            </a:r>
            <a:r>
              <a:rPr lang="pt-BR" sz="1600" dirty="0" smtClean="0"/>
              <a:t> em Engenharia e (</a:t>
            </a:r>
            <a:r>
              <a:rPr lang="pt-BR" sz="1600" b="1" dirty="0" smtClean="0"/>
              <a:t>6)</a:t>
            </a:r>
            <a:r>
              <a:rPr lang="pt-BR" sz="1600" dirty="0" smtClean="0"/>
              <a:t> de Ciências da Educação e Humanas. </a:t>
            </a:r>
            <a:endParaRPr lang="pt-PT" sz="1600" dirty="0"/>
          </a:p>
        </p:txBody>
      </p:sp>
    </p:spTree>
    <p:extLst>
      <p:ext uri="{BB962C8B-B14F-4D97-AF65-F5344CB8AC3E}">
        <p14:creationId xmlns:p14="http://schemas.microsoft.com/office/powerpoint/2010/main" val="3224599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ângulo 1"/>
          <p:cNvSpPr/>
          <p:nvPr/>
        </p:nvSpPr>
        <p:spPr>
          <a:xfrm>
            <a:off x="285720" y="357166"/>
            <a:ext cx="74295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b="1" cap="all" dirty="0"/>
              <a:t>CAPÍTULO IV - ANÁLISE E INTERPRETAÇÃO DOS </a:t>
            </a:r>
            <a:r>
              <a:rPr lang="pt-PT" b="1" cap="all" dirty="0" smtClean="0"/>
              <a:t>DADOS </a:t>
            </a:r>
          </a:p>
        </p:txBody>
      </p:sp>
      <p:sp>
        <p:nvSpPr>
          <p:cNvPr id="3" name="Rectângulo 2"/>
          <p:cNvSpPr/>
          <p:nvPr/>
        </p:nvSpPr>
        <p:spPr>
          <a:xfrm>
            <a:off x="500034" y="1714488"/>
            <a:ext cx="820891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b="1" dirty="0"/>
              <a:t>Parte I</a:t>
            </a:r>
            <a:r>
              <a:rPr lang="pt-PT" dirty="0"/>
              <a:t> – Caracterização pessoal e profissional que contempla nove </a:t>
            </a:r>
            <a:r>
              <a:rPr lang="pt-PT" dirty="0" err="1" smtClean="0"/>
              <a:t>aspetos</a:t>
            </a:r>
            <a:r>
              <a:rPr lang="pt-PT" dirty="0" smtClean="0"/>
              <a:t>:  </a:t>
            </a:r>
            <a:r>
              <a:rPr lang="pt-PT" dirty="0"/>
              <a:t>sexo, idade, grau académico, nível de ensino que </a:t>
            </a:r>
            <a:r>
              <a:rPr lang="pt-PT" dirty="0" err="1"/>
              <a:t>leciona</a:t>
            </a:r>
            <a:r>
              <a:rPr lang="pt-PT" dirty="0"/>
              <a:t>, situação profissional, DEI em que esta vinculado, anos de serviço docente, exercício de cargo de </a:t>
            </a:r>
            <a:r>
              <a:rPr lang="pt-PT" dirty="0" err="1"/>
              <a:t>direção</a:t>
            </a:r>
            <a:r>
              <a:rPr lang="pt-PT" dirty="0"/>
              <a:t> e chefia e nacionalidade. </a:t>
            </a:r>
          </a:p>
          <a:p>
            <a:endParaRPr lang="pt-PT" dirty="0" smtClean="0"/>
          </a:p>
        </p:txBody>
      </p:sp>
      <p:sp>
        <p:nvSpPr>
          <p:cNvPr id="7" name="Rectângulo 6"/>
          <p:cNvSpPr/>
          <p:nvPr/>
        </p:nvSpPr>
        <p:spPr>
          <a:xfrm>
            <a:off x="571472" y="5286388"/>
            <a:ext cx="8280920" cy="92333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pt-PT" dirty="0" smtClean="0"/>
              <a:t>Recolha </a:t>
            </a:r>
            <a:r>
              <a:rPr lang="pt-PT" dirty="0"/>
              <a:t>de dados decorreu no final do mês de Novembro de 2012, inicialmente </a:t>
            </a:r>
            <a:r>
              <a:rPr lang="pt-PT" dirty="0" smtClean="0"/>
              <a:t>na </a:t>
            </a:r>
            <a:r>
              <a:rPr lang="pt-PT" dirty="0"/>
              <a:t>ESPLN, situada na cidade do </a:t>
            </a:r>
            <a:r>
              <a:rPr lang="pt-PT" dirty="0" err="1"/>
              <a:t>Dundo</a:t>
            </a:r>
            <a:r>
              <a:rPr lang="pt-PT" dirty="0"/>
              <a:t>, Província da Lunda Norte e </a:t>
            </a:r>
            <a:r>
              <a:rPr lang="pt-PT" dirty="0" smtClean="0"/>
              <a:t>à </a:t>
            </a:r>
            <a:r>
              <a:rPr lang="pt-PT" dirty="0"/>
              <a:t>deslocação a ESPLS, cidade de </a:t>
            </a:r>
            <a:r>
              <a:rPr lang="pt-PT" dirty="0" err="1"/>
              <a:t>Saurimo</a:t>
            </a:r>
            <a:r>
              <a:rPr lang="pt-PT" dirty="0"/>
              <a:t>, Província da Lunda Sul, que situa a </a:t>
            </a:r>
            <a:r>
              <a:rPr lang="pt-PT" dirty="0" smtClean="0"/>
              <a:t>260 </a:t>
            </a:r>
            <a:r>
              <a:rPr lang="pt-PT" dirty="0"/>
              <a:t>KM. </a:t>
            </a:r>
          </a:p>
        </p:txBody>
      </p:sp>
      <p:sp>
        <p:nvSpPr>
          <p:cNvPr id="10" name="Rectângulo 9"/>
          <p:cNvSpPr/>
          <p:nvPr/>
        </p:nvSpPr>
        <p:spPr>
          <a:xfrm>
            <a:off x="500034" y="3143248"/>
            <a:ext cx="820891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b="1" dirty="0"/>
              <a:t>Parte </a:t>
            </a:r>
            <a:r>
              <a:rPr lang="pt-PT" b="1" dirty="0" smtClean="0"/>
              <a:t>II</a:t>
            </a:r>
            <a:r>
              <a:rPr lang="pt-PT" dirty="0" smtClean="0"/>
              <a:t> </a:t>
            </a:r>
            <a:r>
              <a:rPr lang="pt-PT" dirty="0"/>
              <a:t>– </a:t>
            </a:r>
            <a:r>
              <a:rPr lang="pt-PT" dirty="0" err="1" smtClean="0"/>
              <a:t>Reflete</a:t>
            </a:r>
            <a:r>
              <a:rPr lang="pt-PT" dirty="0" smtClean="0"/>
              <a:t> a opinião dos inqueridos, com sete </a:t>
            </a:r>
            <a:r>
              <a:rPr lang="pt-PT" dirty="0" err="1" smtClean="0"/>
              <a:t>características:-</a:t>
            </a:r>
            <a:r>
              <a:rPr lang="pt-PT" dirty="0" smtClean="0"/>
              <a:t> Perfil, funções, categoria dos CPU no ESA,  gestão eficaz dos professores na articulação horizontal do currículo e das aprendizagens sem o CPU, nulidade do papel dos CPU na valorização das suas competências pedagógicas, importância da </a:t>
            </a:r>
            <a:r>
              <a:rPr lang="pt-PT" dirty="0" err="1" smtClean="0"/>
              <a:t>ação</a:t>
            </a:r>
            <a:r>
              <a:rPr lang="pt-PT" dirty="0" smtClean="0"/>
              <a:t> pedagógica e </a:t>
            </a:r>
            <a:r>
              <a:rPr lang="pt-PT" dirty="0" err="1" smtClean="0"/>
              <a:t>didática</a:t>
            </a:r>
            <a:r>
              <a:rPr lang="pt-PT" dirty="0" smtClean="0"/>
              <a:t> dos CPU e promoção da educação integral dos alunos sem o papel dos CPU.  </a:t>
            </a:r>
            <a:endParaRPr lang="pt-PT" dirty="0"/>
          </a:p>
          <a:p>
            <a:endParaRPr lang="pt-PT" dirty="0" smtClean="0"/>
          </a:p>
        </p:txBody>
      </p:sp>
      <p:sp>
        <p:nvSpPr>
          <p:cNvPr id="6" name="Rectângulo 5"/>
          <p:cNvSpPr/>
          <p:nvPr/>
        </p:nvSpPr>
        <p:spPr>
          <a:xfrm>
            <a:off x="1071538" y="785794"/>
            <a:ext cx="535785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t-PT" sz="2400" b="1" cap="all" dirty="0" smtClean="0">
              <a:solidFill>
                <a:srgbClr val="FF0000"/>
              </a:solidFill>
            </a:endParaRPr>
          </a:p>
          <a:p>
            <a:pPr algn="ctr"/>
            <a:r>
              <a:rPr lang="pt-PT" sz="2400" b="1" cap="all" dirty="0" smtClean="0">
                <a:solidFill>
                  <a:srgbClr val="C00000"/>
                </a:solidFill>
              </a:rPr>
              <a:t>questionário</a:t>
            </a:r>
          </a:p>
          <a:p>
            <a:pPr algn="ctr"/>
            <a:r>
              <a:rPr lang="pt-PT" sz="2400" b="1" cap="all" dirty="0" smtClean="0">
                <a:solidFill>
                  <a:srgbClr val="FF0000"/>
                </a:solidFill>
              </a:rPr>
              <a:t>   </a:t>
            </a:r>
            <a:endParaRPr lang="pt-PT" sz="2000" b="1" cap="all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3000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ângulo 1"/>
          <p:cNvSpPr/>
          <p:nvPr/>
        </p:nvSpPr>
        <p:spPr>
          <a:xfrm>
            <a:off x="179512" y="260648"/>
            <a:ext cx="69847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b="1" cap="all" dirty="0" smtClean="0"/>
              <a:t>ANÁLISE DOS DADOS</a:t>
            </a:r>
            <a:endParaRPr lang="pt-PT" b="1" cap="all" dirty="0"/>
          </a:p>
        </p:txBody>
      </p:sp>
      <p:sp>
        <p:nvSpPr>
          <p:cNvPr id="4" name="Rectângulo 3"/>
          <p:cNvSpPr/>
          <p:nvPr/>
        </p:nvSpPr>
        <p:spPr>
          <a:xfrm>
            <a:off x="571472" y="1285861"/>
            <a:ext cx="199796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sz="2000" b="1" dirty="0" smtClean="0">
                <a:solidFill>
                  <a:srgbClr val="C00000"/>
                </a:solidFill>
              </a:rPr>
              <a:t>Tratamento dos dados quantitativos </a:t>
            </a:r>
          </a:p>
          <a:p>
            <a:pPr algn="ctr"/>
            <a:endParaRPr lang="pt-PT" sz="2000" b="1" dirty="0">
              <a:solidFill>
                <a:srgbClr val="C00000"/>
              </a:solidFill>
            </a:endParaRPr>
          </a:p>
        </p:txBody>
      </p:sp>
      <p:sp>
        <p:nvSpPr>
          <p:cNvPr id="5" name="Chaveta à esquerda 4"/>
          <p:cNvSpPr/>
          <p:nvPr/>
        </p:nvSpPr>
        <p:spPr>
          <a:xfrm>
            <a:off x="2386115" y="4227195"/>
            <a:ext cx="428628" cy="202135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7" name="Rectângulo 6"/>
          <p:cNvSpPr/>
          <p:nvPr/>
        </p:nvSpPr>
        <p:spPr>
          <a:xfrm>
            <a:off x="467544" y="3378477"/>
            <a:ext cx="8280920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pt-PT" dirty="0" smtClean="0"/>
              <a:t>Completar </a:t>
            </a:r>
            <a:r>
              <a:rPr lang="pt-PT" dirty="0"/>
              <a:t>e constatar com o processo de comparação numa análise quantitativa</a:t>
            </a:r>
          </a:p>
        </p:txBody>
      </p:sp>
      <p:sp>
        <p:nvSpPr>
          <p:cNvPr id="8" name="Rectângulo 7"/>
          <p:cNvSpPr/>
          <p:nvPr/>
        </p:nvSpPr>
        <p:spPr>
          <a:xfrm>
            <a:off x="357157" y="6357959"/>
            <a:ext cx="250029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400" dirty="0" smtClean="0"/>
              <a:t> </a:t>
            </a:r>
            <a:r>
              <a:rPr lang="pt-BR" sz="1400" dirty="0" smtClean="0">
                <a:solidFill>
                  <a:schemeClr val="tx2"/>
                </a:solidFill>
              </a:rPr>
              <a:t>Ribeiro, C. &amp; Queirós T. (2010</a:t>
            </a:r>
            <a:r>
              <a:rPr lang="pt-BR" sz="1400" dirty="0" smtClean="0"/>
              <a:t>)</a:t>
            </a:r>
          </a:p>
        </p:txBody>
      </p:sp>
      <p:sp>
        <p:nvSpPr>
          <p:cNvPr id="9" name="Rectângulo 8"/>
          <p:cNvSpPr/>
          <p:nvPr/>
        </p:nvSpPr>
        <p:spPr>
          <a:xfrm>
            <a:off x="642911" y="4286257"/>
            <a:ext cx="199796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sz="2000" b="1" dirty="0" smtClean="0">
                <a:solidFill>
                  <a:srgbClr val="C00000"/>
                </a:solidFill>
              </a:rPr>
              <a:t>Análise dos dados </a:t>
            </a:r>
            <a:r>
              <a:rPr lang="pt-PT" sz="2000" b="1" dirty="0">
                <a:solidFill>
                  <a:srgbClr val="C00000"/>
                </a:solidFill>
              </a:rPr>
              <a:t>qualitativos </a:t>
            </a:r>
            <a:endParaRPr lang="pt-PT" sz="2000" b="1" dirty="0" smtClean="0">
              <a:solidFill>
                <a:srgbClr val="C00000"/>
              </a:solidFill>
            </a:endParaRPr>
          </a:p>
          <a:p>
            <a:pPr algn="ctr"/>
            <a:endParaRPr lang="pt-PT" sz="2000" b="1" dirty="0">
              <a:solidFill>
                <a:srgbClr val="C00000"/>
              </a:solidFill>
            </a:endParaRPr>
          </a:p>
        </p:txBody>
      </p:sp>
      <p:sp>
        <p:nvSpPr>
          <p:cNvPr id="10" name="Chaveta à esquerda 9"/>
          <p:cNvSpPr/>
          <p:nvPr/>
        </p:nvSpPr>
        <p:spPr>
          <a:xfrm>
            <a:off x="2285985" y="1142985"/>
            <a:ext cx="528759" cy="178595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1" name="Rectângulo 10"/>
          <p:cNvSpPr/>
          <p:nvPr/>
        </p:nvSpPr>
        <p:spPr>
          <a:xfrm>
            <a:off x="2928926" y="5500702"/>
            <a:ext cx="214312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1400" dirty="0" smtClean="0"/>
              <a:t>Análise categorial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1400" dirty="0" smtClean="0"/>
              <a:t>Grelha de categorias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1400" dirty="0" smtClean="0"/>
              <a:t>Síntese</a:t>
            </a:r>
            <a:endParaRPr lang="pt-PT" sz="1400" dirty="0"/>
          </a:p>
        </p:txBody>
      </p:sp>
      <p:sp>
        <p:nvSpPr>
          <p:cNvPr id="12" name="Rectângulo 11"/>
          <p:cNvSpPr/>
          <p:nvPr/>
        </p:nvSpPr>
        <p:spPr>
          <a:xfrm>
            <a:off x="242073" y="2563214"/>
            <a:ext cx="2190728" cy="307777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pt-PT" sz="1400" dirty="0" err="1"/>
              <a:t>M</a:t>
            </a:r>
            <a:r>
              <a:rPr lang="pt-PT" sz="1400" dirty="0" err="1" smtClean="0"/>
              <a:t>oscorola</a:t>
            </a:r>
            <a:r>
              <a:rPr lang="pt-PT" sz="1400" dirty="0" smtClean="0"/>
              <a:t> &amp; Freitas (2002)</a:t>
            </a:r>
            <a:endParaRPr lang="pt-PT" sz="1400" dirty="0"/>
          </a:p>
        </p:txBody>
      </p:sp>
      <p:sp>
        <p:nvSpPr>
          <p:cNvPr id="14" name="Seta curvada à direita 13"/>
          <p:cNvSpPr/>
          <p:nvPr/>
        </p:nvSpPr>
        <p:spPr>
          <a:xfrm>
            <a:off x="467544" y="4005066"/>
            <a:ext cx="360040" cy="504055"/>
          </a:xfrm>
          <a:prstGeom prst="curvedRightArrow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chemeClr val="tx1"/>
              </a:solidFill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2857489" y="1375608"/>
            <a:ext cx="58945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/>
              <a:t>Excel do Microsoft Office </a:t>
            </a:r>
            <a:r>
              <a:rPr lang="pt-PT" dirty="0" smtClean="0"/>
              <a:t>2007</a:t>
            </a:r>
            <a:endParaRPr lang="pt-PT" dirty="0" smtClean="0"/>
          </a:p>
          <a:p>
            <a:endParaRPr lang="pt-PT" dirty="0" smtClean="0"/>
          </a:p>
          <a:p>
            <a:r>
              <a:rPr lang="pt-PT" dirty="0" smtClean="0"/>
              <a:t> - Tabelas </a:t>
            </a:r>
            <a:r>
              <a:rPr lang="pt-PT" dirty="0"/>
              <a:t>de </a:t>
            </a:r>
            <a:r>
              <a:rPr lang="pt-PT" dirty="0"/>
              <a:t>frequência</a:t>
            </a:r>
          </a:p>
          <a:p>
            <a:pPr marL="742950" lvl="1" indent="-285750"/>
            <a:endParaRPr lang="pt-PT" dirty="0"/>
          </a:p>
          <a:p>
            <a:endParaRPr lang="pt-PT" dirty="0"/>
          </a:p>
        </p:txBody>
      </p:sp>
      <p:sp>
        <p:nvSpPr>
          <p:cNvPr id="13" name="Rectângulo 12"/>
          <p:cNvSpPr/>
          <p:nvPr/>
        </p:nvSpPr>
        <p:spPr>
          <a:xfrm>
            <a:off x="2610397" y="4352099"/>
            <a:ext cx="644461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 smtClean="0"/>
              <a:t>Codificação </a:t>
            </a:r>
            <a:r>
              <a:rPr lang="pt-BR" dirty="0"/>
              <a:t>dos dados para não identificar os </a:t>
            </a:r>
            <a:r>
              <a:rPr lang="pt-BR" dirty="0" smtClean="0"/>
              <a:t>intervenientes, </a:t>
            </a:r>
          </a:p>
          <a:p>
            <a:endParaRPr lang="pt-BR" sz="1600" dirty="0" smtClean="0"/>
          </a:p>
          <a:p>
            <a:pPr algn="r"/>
            <a:r>
              <a:rPr lang="pt-BR" sz="1600" dirty="0" smtClean="0"/>
              <a:t>Tuckman (2002) </a:t>
            </a:r>
          </a:p>
          <a:p>
            <a:r>
              <a:rPr lang="pt-BR" dirty="0" smtClean="0"/>
              <a:t>Registos transcritos e processados informaticamente </a:t>
            </a:r>
          </a:p>
          <a:p>
            <a:pPr algn="r"/>
            <a:r>
              <a:rPr lang="pt-BR" sz="1600" dirty="0" smtClean="0"/>
              <a:t>Bogdan &amp; Birklen (1994</a:t>
            </a:r>
            <a:r>
              <a:rPr lang="pt-BR" sz="1400" dirty="0" smtClean="0"/>
              <a:t>)</a:t>
            </a:r>
            <a:endParaRPr lang="pt-BR" sz="1400" dirty="0"/>
          </a:p>
        </p:txBody>
      </p:sp>
      <p:sp>
        <p:nvSpPr>
          <p:cNvPr id="16" name="Rectângulo 15"/>
          <p:cNvSpPr/>
          <p:nvPr/>
        </p:nvSpPr>
        <p:spPr>
          <a:xfrm>
            <a:off x="1000100" y="5500702"/>
            <a:ext cx="117448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sz="1400" dirty="0" err="1"/>
              <a:t>Bardin</a:t>
            </a:r>
            <a:r>
              <a:rPr lang="pt-PT" sz="1400" dirty="0"/>
              <a:t> (2004)</a:t>
            </a:r>
          </a:p>
        </p:txBody>
      </p:sp>
    </p:spTree>
    <p:extLst>
      <p:ext uri="{BB962C8B-B14F-4D97-AF65-F5344CB8AC3E}">
        <p14:creationId xmlns:p14="http://schemas.microsoft.com/office/powerpoint/2010/main" val="3793882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ângulo 1"/>
          <p:cNvSpPr/>
          <p:nvPr/>
        </p:nvSpPr>
        <p:spPr>
          <a:xfrm>
            <a:off x="179512" y="116632"/>
            <a:ext cx="69847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b="1" cap="all" dirty="0" smtClean="0"/>
              <a:t>Apresentação e INTERPRETAÇÃO </a:t>
            </a:r>
            <a:r>
              <a:rPr lang="pt-PT" b="1" cap="all" dirty="0"/>
              <a:t>DOS </a:t>
            </a:r>
            <a:r>
              <a:rPr lang="pt-PT" b="1" cap="all" dirty="0" smtClean="0"/>
              <a:t>DADOS</a:t>
            </a:r>
            <a:endParaRPr lang="pt-PT" b="1" cap="all" dirty="0"/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7547005"/>
              </p:ext>
            </p:extLst>
          </p:nvPr>
        </p:nvGraphicFramePr>
        <p:xfrm>
          <a:off x="323528" y="908720"/>
          <a:ext cx="8640960" cy="56089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20480"/>
                <a:gridCol w="4320480"/>
              </a:tblGrid>
              <a:tr h="2804460">
                <a:tc>
                  <a:txBody>
                    <a:bodyPr/>
                    <a:lstStyle/>
                    <a:p>
                      <a:endParaRPr lang="pt-PT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 sz="1800" dirty="0"/>
                    </a:p>
                  </a:txBody>
                  <a:tcPr/>
                </a:tc>
              </a:tr>
              <a:tr h="2804460">
                <a:tc>
                  <a:txBody>
                    <a:bodyPr/>
                    <a:lstStyle/>
                    <a:p>
                      <a:endParaRPr lang="pt-PT" sz="1800" dirty="0" smtClean="0"/>
                    </a:p>
                    <a:p>
                      <a:endParaRPr lang="pt-PT" sz="1800" dirty="0" smtClean="0"/>
                    </a:p>
                    <a:p>
                      <a:endParaRPr lang="pt-PT" sz="1800" dirty="0" smtClean="0"/>
                    </a:p>
                    <a:p>
                      <a:endParaRPr lang="pt-PT" sz="1800" dirty="0" smtClean="0"/>
                    </a:p>
                    <a:p>
                      <a:endParaRPr lang="pt-PT" sz="1800" dirty="0" smtClean="0"/>
                    </a:p>
                    <a:p>
                      <a:endParaRPr lang="pt-PT" sz="1800" dirty="0" smtClean="0"/>
                    </a:p>
                    <a:p>
                      <a:endParaRPr lang="pt-PT" sz="1800" dirty="0" smtClean="0"/>
                    </a:p>
                    <a:p>
                      <a:endParaRPr lang="pt-PT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 sz="1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CaixaDeTexto 3"/>
          <p:cNvSpPr txBox="1"/>
          <p:nvPr/>
        </p:nvSpPr>
        <p:spPr>
          <a:xfrm>
            <a:off x="395536" y="935143"/>
            <a:ext cx="17281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200" b="1" dirty="0" smtClean="0"/>
              <a:t>Habilitações</a:t>
            </a:r>
            <a:endParaRPr lang="pt-PT" sz="1200" b="1" dirty="0"/>
          </a:p>
        </p:txBody>
      </p:sp>
      <p:graphicFrame>
        <p:nvGraphicFramePr>
          <p:cNvPr id="5" name="Objecto 1"/>
          <p:cNvGraphicFramePr/>
          <p:nvPr>
            <p:extLst>
              <p:ext uri="{D42A27DB-BD31-4B8C-83A1-F6EECF244321}">
                <p14:modId xmlns:p14="http://schemas.microsoft.com/office/powerpoint/2010/main" val="87699582"/>
              </p:ext>
            </p:extLst>
          </p:nvPr>
        </p:nvGraphicFramePr>
        <p:xfrm>
          <a:off x="611560" y="1556793"/>
          <a:ext cx="3454699" cy="18059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CaixaDeTexto 5"/>
          <p:cNvSpPr txBox="1"/>
          <p:nvPr/>
        </p:nvSpPr>
        <p:spPr>
          <a:xfrm>
            <a:off x="395537" y="3891033"/>
            <a:ext cx="23190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200" b="1" dirty="0" smtClean="0"/>
              <a:t>Nível de Ensino  que leccionam</a:t>
            </a:r>
            <a:endParaRPr lang="pt-PT" sz="1200" b="1" dirty="0"/>
          </a:p>
        </p:txBody>
      </p:sp>
      <p:graphicFrame>
        <p:nvGraphicFramePr>
          <p:cNvPr id="8" name="Gráfico 7"/>
          <p:cNvGraphicFramePr/>
          <p:nvPr>
            <p:extLst>
              <p:ext uri="{D42A27DB-BD31-4B8C-83A1-F6EECF244321}">
                <p14:modId xmlns:p14="http://schemas.microsoft.com/office/powerpoint/2010/main" val="780975926"/>
              </p:ext>
            </p:extLst>
          </p:nvPr>
        </p:nvGraphicFramePr>
        <p:xfrm>
          <a:off x="395536" y="4581128"/>
          <a:ext cx="4191000" cy="1800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CaixaDeTexto 8"/>
          <p:cNvSpPr txBox="1"/>
          <p:nvPr/>
        </p:nvSpPr>
        <p:spPr>
          <a:xfrm>
            <a:off x="4745507" y="3861048"/>
            <a:ext cx="17281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200" b="1" dirty="0" smtClean="0"/>
              <a:t>Situação Laboral</a:t>
            </a:r>
            <a:endParaRPr lang="pt-PT" sz="1200" b="1" dirty="0"/>
          </a:p>
        </p:txBody>
      </p:sp>
      <p:graphicFrame>
        <p:nvGraphicFramePr>
          <p:cNvPr id="10" name="Objecto 5"/>
          <p:cNvGraphicFramePr/>
          <p:nvPr>
            <p:extLst>
              <p:ext uri="{D42A27DB-BD31-4B8C-83A1-F6EECF244321}">
                <p14:modId xmlns:p14="http://schemas.microsoft.com/office/powerpoint/2010/main" val="1137906201"/>
              </p:ext>
            </p:extLst>
          </p:nvPr>
        </p:nvGraphicFramePr>
        <p:xfrm>
          <a:off x="5148064" y="4509121"/>
          <a:ext cx="3384376" cy="15449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1" name="CaixaDeTexto 10"/>
          <p:cNvSpPr txBox="1"/>
          <p:nvPr/>
        </p:nvSpPr>
        <p:spPr>
          <a:xfrm>
            <a:off x="4727429" y="1038966"/>
            <a:ext cx="17281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200" b="1" dirty="0" smtClean="0"/>
              <a:t>Género</a:t>
            </a:r>
            <a:endParaRPr lang="pt-PT" sz="1200" b="1" dirty="0"/>
          </a:p>
        </p:txBody>
      </p:sp>
      <p:graphicFrame>
        <p:nvGraphicFramePr>
          <p:cNvPr id="12" name="Gráfico 11"/>
          <p:cNvGraphicFramePr/>
          <p:nvPr>
            <p:extLst>
              <p:ext uri="{D42A27DB-BD31-4B8C-83A1-F6EECF244321}">
                <p14:modId xmlns:p14="http://schemas.microsoft.com/office/powerpoint/2010/main" val="4034175855"/>
              </p:ext>
            </p:extLst>
          </p:nvPr>
        </p:nvGraphicFramePr>
        <p:xfrm>
          <a:off x="4777083" y="1315964"/>
          <a:ext cx="3848100" cy="2247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3" name="Rectângulo 12"/>
          <p:cNvSpPr/>
          <p:nvPr/>
        </p:nvSpPr>
        <p:spPr>
          <a:xfrm>
            <a:off x="199194" y="404664"/>
            <a:ext cx="32661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 smtClean="0">
                <a:solidFill>
                  <a:srgbClr val="C00000"/>
                </a:solidFill>
              </a:rPr>
              <a:t>Caracterização dos participantes</a:t>
            </a:r>
            <a:endParaRPr lang="pt-PT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9740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ângulo 1"/>
          <p:cNvSpPr/>
          <p:nvPr/>
        </p:nvSpPr>
        <p:spPr>
          <a:xfrm>
            <a:off x="200263" y="87248"/>
            <a:ext cx="69847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b="1" cap="all" dirty="0" smtClean="0"/>
              <a:t>Apresentação e INTERPRETAÇÃO </a:t>
            </a:r>
            <a:r>
              <a:rPr lang="pt-PT" b="1" cap="all" dirty="0"/>
              <a:t>DOS </a:t>
            </a:r>
            <a:r>
              <a:rPr lang="pt-PT" b="1" cap="all" dirty="0" smtClean="0"/>
              <a:t>DADOS </a:t>
            </a:r>
            <a:endParaRPr lang="pt-PT" b="1" cap="all" dirty="0"/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733947"/>
              </p:ext>
            </p:extLst>
          </p:nvPr>
        </p:nvGraphicFramePr>
        <p:xfrm>
          <a:off x="323528" y="908720"/>
          <a:ext cx="8640960" cy="56089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20480"/>
                <a:gridCol w="4320480"/>
              </a:tblGrid>
              <a:tr h="2804460">
                <a:tc>
                  <a:txBody>
                    <a:bodyPr/>
                    <a:lstStyle/>
                    <a:p>
                      <a:endParaRPr lang="pt-PT" sz="1800" dirty="0" smtClean="0"/>
                    </a:p>
                    <a:p>
                      <a:endParaRPr lang="pt-PT" sz="1800" dirty="0" smtClean="0"/>
                    </a:p>
                    <a:p>
                      <a:endParaRPr lang="pt-PT" sz="1800" dirty="0" smtClean="0"/>
                    </a:p>
                    <a:p>
                      <a:endParaRPr lang="pt-PT" sz="1800" dirty="0" smtClean="0"/>
                    </a:p>
                    <a:p>
                      <a:endParaRPr lang="pt-PT" sz="1800" dirty="0" smtClean="0"/>
                    </a:p>
                    <a:p>
                      <a:endParaRPr lang="pt-PT" sz="1800" dirty="0" smtClean="0"/>
                    </a:p>
                    <a:p>
                      <a:endParaRPr lang="pt-PT" sz="1800" dirty="0" smtClean="0"/>
                    </a:p>
                    <a:p>
                      <a:endParaRPr lang="pt-PT" sz="1800" dirty="0" smtClean="0"/>
                    </a:p>
                    <a:p>
                      <a:endParaRPr lang="pt-PT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 sz="1800" dirty="0"/>
                    </a:p>
                  </a:txBody>
                  <a:tcPr/>
                </a:tc>
              </a:tr>
              <a:tr h="2804460">
                <a:tc>
                  <a:txBody>
                    <a:bodyPr/>
                    <a:lstStyle/>
                    <a:p>
                      <a:endParaRPr lang="pt-PT" sz="1800" dirty="0" smtClean="0"/>
                    </a:p>
                    <a:p>
                      <a:endParaRPr lang="pt-PT" sz="1800" dirty="0" smtClean="0"/>
                    </a:p>
                    <a:p>
                      <a:endParaRPr lang="pt-PT" sz="1800" dirty="0" smtClean="0"/>
                    </a:p>
                    <a:p>
                      <a:endParaRPr lang="pt-PT" sz="1800" dirty="0" smtClean="0"/>
                    </a:p>
                    <a:p>
                      <a:endParaRPr lang="pt-PT" sz="1800" dirty="0" smtClean="0"/>
                    </a:p>
                    <a:p>
                      <a:endParaRPr lang="pt-PT" sz="1800" dirty="0" smtClean="0"/>
                    </a:p>
                    <a:p>
                      <a:endParaRPr lang="pt-PT" sz="1800" dirty="0" smtClean="0"/>
                    </a:p>
                    <a:p>
                      <a:endParaRPr lang="pt-PT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 sz="1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CaixaDeTexto 3"/>
          <p:cNvSpPr txBox="1"/>
          <p:nvPr/>
        </p:nvSpPr>
        <p:spPr>
          <a:xfrm>
            <a:off x="395536" y="935143"/>
            <a:ext cx="40324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200" b="1" dirty="0" smtClean="0"/>
              <a:t>Perfil</a:t>
            </a:r>
            <a:endParaRPr lang="pt-PT" sz="1200" b="1" dirty="0"/>
          </a:p>
        </p:txBody>
      </p:sp>
      <p:sp>
        <p:nvSpPr>
          <p:cNvPr id="11" name="CaixaDeTexto 10"/>
          <p:cNvSpPr txBox="1"/>
          <p:nvPr/>
        </p:nvSpPr>
        <p:spPr>
          <a:xfrm>
            <a:off x="4727429" y="980729"/>
            <a:ext cx="17281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200" b="1" dirty="0" smtClean="0"/>
              <a:t>Funções</a:t>
            </a:r>
            <a:endParaRPr lang="pt-PT" sz="1200" b="1" dirty="0"/>
          </a:p>
        </p:txBody>
      </p:sp>
      <p:sp>
        <p:nvSpPr>
          <p:cNvPr id="7" name="Rectângulo 6"/>
          <p:cNvSpPr/>
          <p:nvPr/>
        </p:nvSpPr>
        <p:spPr>
          <a:xfrm>
            <a:off x="298197" y="404664"/>
            <a:ext cx="88458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b="1" dirty="0" smtClean="0">
                <a:solidFill>
                  <a:srgbClr val="C00000"/>
                </a:solidFill>
              </a:rPr>
              <a:t>Coordenador Pedagógico Universitário </a:t>
            </a:r>
            <a:r>
              <a:rPr lang="pt-PT" b="1" dirty="0">
                <a:solidFill>
                  <a:srgbClr val="C00000"/>
                </a:solidFill>
              </a:rPr>
              <a:t> </a:t>
            </a:r>
            <a:r>
              <a:rPr lang="pt-BR" b="1" cap="small" dirty="0" smtClean="0"/>
              <a:t>(</a:t>
            </a:r>
            <a:r>
              <a:rPr lang="pt-BR" dirty="0" smtClean="0"/>
              <a:t>Pestana e Gageiro, 2009)</a:t>
            </a:r>
            <a:endParaRPr lang="pt-BR" dirty="0"/>
          </a:p>
        </p:txBody>
      </p:sp>
      <p:graphicFrame>
        <p:nvGraphicFramePr>
          <p:cNvPr id="15" name="Gráfico 14"/>
          <p:cNvGraphicFramePr/>
          <p:nvPr>
            <p:extLst>
              <p:ext uri="{D42A27DB-BD31-4B8C-83A1-F6EECF244321}">
                <p14:modId xmlns:p14="http://schemas.microsoft.com/office/powerpoint/2010/main" val="271165396"/>
              </p:ext>
            </p:extLst>
          </p:nvPr>
        </p:nvGraphicFramePr>
        <p:xfrm>
          <a:off x="328997" y="1119227"/>
          <a:ext cx="4324351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6" name="Gráfico 15"/>
          <p:cNvGraphicFramePr/>
          <p:nvPr>
            <p:extLst>
              <p:ext uri="{D42A27DB-BD31-4B8C-83A1-F6EECF244321}">
                <p14:modId xmlns:p14="http://schemas.microsoft.com/office/powerpoint/2010/main" val="3046584389"/>
              </p:ext>
            </p:extLst>
          </p:nvPr>
        </p:nvGraphicFramePr>
        <p:xfrm>
          <a:off x="4860032" y="1273573"/>
          <a:ext cx="3981451" cy="2419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7" name="CaixaDeTexto 16"/>
          <p:cNvSpPr txBox="1"/>
          <p:nvPr/>
        </p:nvSpPr>
        <p:spPr>
          <a:xfrm>
            <a:off x="298196" y="3789041"/>
            <a:ext cx="40324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200" b="1" dirty="0" smtClean="0"/>
              <a:t>Valorização e Reconhecimento</a:t>
            </a:r>
            <a:endParaRPr lang="pt-PT" sz="1200" b="1" dirty="0"/>
          </a:p>
        </p:txBody>
      </p:sp>
      <p:graphicFrame>
        <p:nvGraphicFramePr>
          <p:cNvPr id="18" name="Gráfico 17"/>
          <p:cNvGraphicFramePr/>
          <p:nvPr>
            <p:extLst>
              <p:ext uri="{D42A27DB-BD31-4B8C-83A1-F6EECF244321}">
                <p14:modId xmlns:p14="http://schemas.microsoft.com/office/powerpoint/2010/main" val="2352217998"/>
              </p:ext>
            </p:extLst>
          </p:nvPr>
        </p:nvGraphicFramePr>
        <p:xfrm>
          <a:off x="298196" y="4437113"/>
          <a:ext cx="4352925" cy="1495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9" name="CaixaDeTexto 18"/>
          <p:cNvSpPr txBox="1"/>
          <p:nvPr/>
        </p:nvSpPr>
        <p:spPr>
          <a:xfrm>
            <a:off x="4697341" y="3802941"/>
            <a:ext cx="40324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200" b="1" dirty="0" smtClean="0"/>
              <a:t>Papel</a:t>
            </a:r>
            <a:endParaRPr lang="pt-PT" sz="1200" b="1" dirty="0"/>
          </a:p>
        </p:txBody>
      </p:sp>
      <p:graphicFrame>
        <p:nvGraphicFramePr>
          <p:cNvPr id="20" name="Gráfico 19"/>
          <p:cNvGraphicFramePr/>
          <p:nvPr>
            <p:extLst>
              <p:ext uri="{D42A27DB-BD31-4B8C-83A1-F6EECF244321}">
                <p14:modId xmlns:p14="http://schemas.microsoft.com/office/powerpoint/2010/main" val="2588739149"/>
              </p:ext>
            </p:extLst>
          </p:nvPr>
        </p:nvGraphicFramePr>
        <p:xfrm>
          <a:off x="4860033" y="4149080"/>
          <a:ext cx="4029075" cy="1876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863638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ângulo 1"/>
          <p:cNvSpPr/>
          <p:nvPr/>
        </p:nvSpPr>
        <p:spPr>
          <a:xfrm>
            <a:off x="428596" y="500042"/>
            <a:ext cx="3600400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2000" b="1" dirty="0" smtClean="0">
                <a:solidFill>
                  <a:srgbClr val="C00000"/>
                </a:solidFill>
              </a:rPr>
              <a:t>Problemática</a:t>
            </a:r>
          </a:p>
          <a:p>
            <a:r>
              <a:rPr lang="pt-PT" sz="1400" dirty="0" smtClean="0">
                <a:solidFill>
                  <a:srgbClr val="C00000"/>
                </a:solidFill>
              </a:rPr>
              <a:t>(Porquê?) </a:t>
            </a:r>
            <a:endParaRPr lang="pt-PT" sz="1400" dirty="0">
              <a:solidFill>
                <a:srgbClr val="C00000"/>
              </a:solidFill>
            </a:endParaRPr>
          </a:p>
        </p:txBody>
      </p:sp>
      <p:sp>
        <p:nvSpPr>
          <p:cNvPr id="3" name="Rectângulo 2"/>
          <p:cNvSpPr/>
          <p:nvPr/>
        </p:nvSpPr>
        <p:spPr>
          <a:xfrm>
            <a:off x="420509" y="1268761"/>
            <a:ext cx="864096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sz="2000" b="1" dirty="0" smtClean="0"/>
              <a:t>Compreender o trabalho </a:t>
            </a:r>
            <a:r>
              <a:rPr lang="pt-PT" sz="2000" b="1" dirty="0"/>
              <a:t>do Coordenador Pedagógico Universitário na orientação do professor no Processo de Ensino-Aprendizagem (PEA) </a:t>
            </a:r>
            <a:endParaRPr lang="pt-PT" sz="2000" b="1" dirty="0" smtClean="0"/>
          </a:p>
          <a:p>
            <a:pPr algn="ctr"/>
            <a:endParaRPr lang="pt-PT" sz="2000" b="1" dirty="0"/>
          </a:p>
          <a:p>
            <a:pPr algn="ctr"/>
            <a:endParaRPr lang="pt-PT" sz="2000" b="1" dirty="0" smtClean="0"/>
          </a:p>
          <a:p>
            <a:pPr algn="ctr"/>
            <a:endParaRPr lang="pt-PT" sz="2000" b="1" dirty="0"/>
          </a:p>
          <a:p>
            <a:pPr algn="ctr"/>
            <a:endParaRPr lang="pt-PT" sz="2000" b="1" dirty="0"/>
          </a:p>
          <a:p>
            <a:pPr algn="ctr"/>
            <a:endParaRPr lang="pt-PT" sz="2000" b="1" dirty="0" smtClean="0"/>
          </a:p>
          <a:p>
            <a:pPr algn="ctr"/>
            <a:r>
              <a:rPr lang="pt-PT" sz="2000" b="1" dirty="0" smtClean="0"/>
              <a:t>Papel </a:t>
            </a:r>
            <a:r>
              <a:rPr lang="pt-PT" sz="2000" b="1" dirty="0"/>
              <a:t>quanto à valorização do registo e análise das </a:t>
            </a:r>
            <a:r>
              <a:rPr lang="pt-PT" sz="2000" b="1" dirty="0">
                <a:solidFill>
                  <a:srgbClr val="C00000"/>
                </a:solidFill>
              </a:rPr>
              <a:t>observações da prática docente</a:t>
            </a:r>
            <a:r>
              <a:rPr lang="pt-PT" sz="2000" b="1" dirty="0"/>
              <a:t>, do conteúdo trabalhado na procura da relação </a:t>
            </a:r>
            <a:r>
              <a:rPr lang="pt-PT" sz="2000" b="1" dirty="0">
                <a:solidFill>
                  <a:srgbClr val="C00000"/>
                </a:solidFill>
              </a:rPr>
              <a:t>teoria /prática</a:t>
            </a:r>
            <a:r>
              <a:rPr lang="pt-PT" sz="2000" b="1" dirty="0"/>
              <a:t> que se possa traduzir em resultados significativos para o aluno.</a:t>
            </a:r>
          </a:p>
        </p:txBody>
      </p:sp>
      <p:sp>
        <p:nvSpPr>
          <p:cNvPr id="4" name="Down Arrow 1"/>
          <p:cNvSpPr/>
          <p:nvPr/>
        </p:nvSpPr>
        <p:spPr>
          <a:xfrm>
            <a:off x="4055191" y="2330231"/>
            <a:ext cx="685800" cy="762000"/>
          </a:xfrm>
          <a:prstGeom prst="downArrow">
            <a:avLst>
              <a:gd name="adj1" fmla="val 50000"/>
              <a:gd name="adj2" fmla="val 58081"/>
            </a:avLst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5" name="CaixaDeTexto 4"/>
          <p:cNvSpPr txBox="1"/>
          <p:nvPr/>
        </p:nvSpPr>
        <p:spPr>
          <a:xfrm>
            <a:off x="428596" y="5286388"/>
            <a:ext cx="8399963" cy="113877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PT" sz="3200" b="1" dirty="0" smtClean="0"/>
              <a:t>Falta </a:t>
            </a:r>
            <a:r>
              <a:rPr lang="pt-PT" sz="3200" b="1" dirty="0"/>
              <a:t>de Coordenadores </a:t>
            </a:r>
            <a:endParaRPr lang="pt-PT" sz="3200" b="1" dirty="0" smtClean="0"/>
          </a:p>
          <a:p>
            <a:pPr algn="ctr"/>
            <a:r>
              <a:rPr lang="pt-PT" dirty="0" smtClean="0"/>
              <a:t>Pedagógicos Universitários na </a:t>
            </a:r>
            <a:r>
              <a:rPr lang="pt-PT" dirty="0"/>
              <a:t>Escola Superior Pedagógica da Lunda Norte e Escola Superior Politécnica da Lunda Sul, como possíveis propiciadores do sucesso do PEA</a:t>
            </a:r>
          </a:p>
        </p:txBody>
      </p:sp>
      <p:sp>
        <p:nvSpPr>
          <p:cNvPr id="6" name="Seta curvada à direita 5"/>
          <p:cNvSpPr/>
          <p:nvPr/>
        </p:nvSpPr>
        <p:spPr>
          <a:xfrm>
            <a:off x="1187624" y="4797152"/>
            <a:ext cx="432048" cy="432048"/>
          </a:xfrm>
          <a:prstGeom prst="curvedRightArrow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8282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ângulo 2"/>
          <p:cNvSpPr/>
          <p:nvPr/>
        </p:nvSpPr>
        <p:spPr>
          <a:xfrm>
            <a:off x="0" y="714356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dirty="0" smtClean="0"/>
              <a:t>Com base </a:t>
            </a:r>
            <a:r>
              <a:rPr lang="pt-PT" dirty="0" smtClean="0"/>
              <a:t>na </a:t>
            </a:r>
            <a:r>
              <a:rPr lang="pt-PT" dirty="0" smtClean="0"/>
              <a:t>análise </a:t>
            </a:r>
            <a:r>
              <a:rPr lang="pt-PT" dirty="0" smtClean="0"/>
              <a:t>dos questionários, obtivemos o resultado das </a:t>
            </a:r>
            <a:r>
              <a:rPr lang="pt-PT" dirty="0" err="1" smtClean="0"/>
              <a:t>perceções</a:t>
            </a:r>
            <a:r>
              <a:rPr lang="pt-PT" dirty="0" smtClean="0"/>
              <a:t>, </a:t>
            </a:r>
            <a:r>
              <a:rPr lang="pt-PT" dirty="0" smtClean="0"/>
              <a:t>com uma escala de 5 graus, </a:t>
            </a:r>
            <a:r>
              <a:rPr lang="pt-PT" dirty="0" smtClean="0"/>
              <a:t>concordância/intensidade, </a:t>
            </a:r>
            <a:r>
              <a:rPr lang="pt-PT" dirty="0" smtClean="0"/>
              <a:t>não concordância e hierarquia dos indicadores </a:t>
            </a:r>
            <a:r>
              <a:rPr lang="pt-PT" dirty="0" smtClean="0"/>
              <a:t>de </a:t>
            </a:r>
            <a:r>
              <a:rPr lang="pt-PT" dirty="0" smtClean="0"/>
              <a:t>cada uma </a:t>
            </a:r>
            <a:r>
              <a:rPr lang="pt-PT" dirty="0" smtClean="0"/>
              <a:t>das dimensões: </a:t>
            </a:r>
            <a:endParaRPr lang="pt-BR" dirty="0"/>
          </a:p>
        </p:txBody>
      </p:sp>
      <p:sp>
        <p:nvSpPr>
          <p:cNvPr id="6" name="Rectângulo 5"/>
          <p:cNvSpPr/>
          <p:nvPr/>
        </p:nvSpPr>
        <p:spPr>
          <a:xfrm>
            <a:off x="0" y="4814983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b="1" dirty="0" smtClean="0"/>
              <a:t>Justifica a necessidade do CPU no ESA a luz do Decreto Presidencial nº 422/11, de 7 de Setembro, artigo 8º alíneas h), i) e j), da Resolução nº 4/07, alíneas a), p), r), u) e z) e do Decreto 90/09, de 15 de Dezembro, artigos 7º, 8º e 9º para que haja novas formas de adaptação e melhoria da qualidade do PEA. </a:t>
            </a:r>
            <a:endParaRPr lang="pt-BR" b="1" dirty="0"/>
          </a:p>
        </p:txBody>
      </p:sp>
      <p:sp>
        <p:nvSpPr>
          <p:cNvPr id="7" name="Rectângulo 6"/>
          <p:cNvSpPr/>
          <p:nvPr/>
        </p:nvSpPr>
        <p:spPr>
          <a:xfrm>
            <a:off x="0" y="2132856"/>
            <a:ext cx="9144000" cy="23544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>
              <a:buFont typeface="Arial" pitchFamily="34" charset="0"/>
              <a:buChar char="•"/>
            </a:pPr>
            <a:r>
              <a:rPr lang="pt-PT" dirty="0" smtClean="0"/>
              <a:t>As </a:t>
            </a:r>
            <a:r>
              <a:rPr lang="pt-PT" dirty="0" err="1" smtClean="0"/>
              <a:t>ações</a:t>
            </a:r>
            <a:r>
              <a:rPr lang="pt-PT" dirty="0" smtClean="0"/>
              <a:t> de gestão e da qualidade do PEA, </a:t>
            </a:r>
            <a:endParaRPr lang="pt-BR" dirty="0" smtClean="0"/>
          </a:p>
          <a:p>
            <a:pPr lvl="1" algn="just">
              <a:buFont typeface="Arial" pitchFamily="34" charset="0"/>
              <a:buChar char="•"/>
            </a:pPr>
            <a:r>
              <a:rPr lang="pt-PT" dirty="0" smtClean="0"/>
              <a:t>A promoção das aprendizagens, </a:t>
            </a:r>
            <a:endParaRPr lang="pt-BR" dirty="0" smtClean="0"/>
          </a:p>
          <a:p>
            <a:pPr lvl="1" algn="just">
              <a:buFont typeface="Arial" pitchFamily="34" charset="0"/>
              <a:buChar char="•"/>
            </a:pPr>
            <a:r>
              <a:rPr lang="pt-PT" dirty="0" smtClean="0"/>
              <a:t>A compensação salarial, </a:t>
            </a:r>
            <a:endParaRPr lang="pt-BR" dirty="0" smtClean="0"/>
          </a:p>
          <a:p>
            <a:pPr lvl="1" algn="just">
              <a:buFont typeface="Arial" pitchFamily="34" charset="0"/>
              <a:buChar char="•"/>
            </a:pPr>
            <a:r>
              <a:rPr lang="pt-PT" dirty="0" smtClean="0"/>
              <a:t>Apresentação de sumários temáticos nas aulas, seguida de valorização do professor pelas competências pedagógica, </a:t>
            </a:r>
            <a:endParaRPr lang="pt-BR" dirty="0" smtClean="0"/>
          </a:p>
          <a:p>
            <a:pPr lvl="1" algn="just">
              <a:buFont typeface="Arial" pitchFamily="34" charset="0"/>
              <a:buChar char="•"/>
            </a:pPr>
            <a:r>
              <a:rPr lang="pt-PT" dirty="0" smtClean="0"/>
              <a:t>Existência de percursos diferenciados /alternativos do PEA para integração do CPU no ESA </a:t>
            </a:r>
            <a:endParaRPr lang="pt-BR" dirty="0" smtClean="0"/>
          </a:p>
          <a:p>
            <a:pPr lvl="1" algn="just">
              <a:buFont typeface="Arial" pitchFamily="34" charset="0"/>
              <a:buChar char="•"/>
            </a:pPr>
            <a:r>
              <a:rPr lang="pt-PT" dirty="0" smtClean="0"/>
              <a:t>Incorporação na reflexão do PEA para integrar alunos com deficiências, </a:t>
            </a:r>
            <a:endParaRPr lang="pt-BR" dirty="0" smtClean="0"/>
          </a:p>
          <a:p>
            <a:pPr lvl="1" algn="just">
              <a:buFont typeface="Arial" pitchFamily="34" charset="0"/>
              <a:buChar char="•"/>
            </a:pPr>
            <a:r>
              <a:rPr lang="pt-PT" dirty="0" smtClean="0"/>
              <a:t>O papel do CPU na educação integral do aluno nos </a:t>
            </a:r>
            <a:r>
              <a:rPr lang="pt-PT" dirty="0" err="1" smtClean="0"/>
              <a:t>aspetos</a:t>
            </a:r>
            <a:r>
              <a:rPr lang="pt-PT" dirty="0" smtClean="0"/>
              <a:t> cognitivo e moral.</a:t>
            </a:r>
            <a:endParaRPr lang="pt-BR" dirty="0"/>
          </a:p>
        </p:txBody>
      </p:sp>
      <p:sp>
        <p:nvSpPr>
          <p:cNvPr id="9" name="Rectângulo 8"/>
          <p:cNvSpPr/>
          <p:nvPr/>
        </p:nvSpPr>
        <p:spPr>
          <a:xfrm>
            <a:off x="200263" y="87248"/>
            <a:ext cx="69847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b="1" cap="all" dirty="0" smtClean="0"/>
              <a:t>Apresentação e Interpretação DOS DADOS </a:t>
            </a:r>
            <a:r>
              <a:rPr lang="pt-PT" b="1" cap="all" dirty="0" smtClean="0"/>
              <a:t>quantitativos</a:t>
            </a:r>
            <a:endParaRPr lang="pt-PT" b="1" cap="al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ângulo 1"/>
          <p:cNvSpPr/>
          <p:nvPr/>
        </p:nvSpPr>
        <p:spPr>
          <a:xfrm>
            <a:off x="200263" y="87248"/>
            <a:ext cx="69847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b="1" cap="all" dirty="0" smtClean="0"/>
              <a:t>Apresentação e Interpretação DOS DADOS qualitativos</a:t>
            </a:r>
            <a:endParaRPr lang="pt-PT" b="1" cap="all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6426894"/>
              </p:ext>
            </p:extLst>
          </p:nvPr>
        </p:nvGraphicFramePr>
        <p:xfrm>
          <a:off x="285720" y="399645"/>
          <a:ext cx="8643998" cy="6111478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2902262"/>
                <a:gridCol w="2900694"/>
                <a:gridCol w="2841042"/>
              </a:tblGrid>
              <a:tr h="240030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100" dirty="0" smtClean="0">
                          <a:effectLst/>
                        </a:rPr>
                        <a:t>DIMENSÕES</a:t>
                      </a:r>
                      <a:endParaRPr lang="pt-PT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31" marR="17731" marT="0" marB="0" anchor="ctr"/>
                </a:tc>
                <a:tc>
                  <a:txBody>
                    <a:bodyPr/>
                    <a:lstStyle/>
                    <a:p>
                      <a:pPr marL="0" indent="450215" algn="just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100" kern="1200" dirty="0" smtClean="0">
                          <a:effectLst/>
                        </a:rPr>
                        <a:t>CATEGORIAS</a:t>
                      </a:r>
                      <a:endParaRPr lang="pt-PT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7731" marR="17731" marT="0" marB="0" anchor="ctr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100" dirty="0" smtClean="0">
                          <a:effectLst/>
                        </a:rPr>
                        <a:t>SUB-CATEGORIAS</a:t>
                      </a:r>
                      <a:endParaRPr lang="pt-PT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31" marR="17731" marT="0" marB="0" anchor="ctr"/>
                </a:tc>
              </a:tr>
              <a:tr h="240030">
                <a:tc rowSpan="6">
                  <a:txBody>
                    <a:bodyPr/>
                    <a:lstStyle/>
                    <a:p>
                      <a:pPr indent="45021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100" dirty="0" smtClean="0">
                          <a:effectLst/>
                        </a:rPr>
                        <a:t>1  -  Implementação </a:t>
                      </a:r>
                      <a:r>
                        <a:rPr lang="pt-PT" sz="1100" dirty="0">
                          <a:effectLst/>
                        </a:rPr>
                        <a:t>dos Coordenadores Pedagógicos Universitários </a:t>
                      </a:r>
                      <a:endParaRPr lang="pt-PT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31" marR="17731" marT="0" marB="0" anchor="ctr"/>
                </a:tc>
                <a:tc rowSpan="3"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96875" algn="l"/>
                        </a:tabLst>
                      </a:pPr>
                      <a:r>
                        <a:rPr lang="pt-PT" sz="1100" dirty="0">
                          <a:effectLst/>
                        </a:rPr>
                        <a:t>1.1 Critérios a privilegiar na nomeação do Coordenador Pedagógico Universitário.</a:t>
                      </a:r>
                      <a:endParaRPr lang="pt-PT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31" marR="17731" marT="0" marB="0" anchor="ctr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effectLst/>
                        </a:rPr>
                        <a:t>Motivação</a:t>
                      </a:r>
                      <a:endParaRPr lang="pt-PT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31" marR="17731" marT="0" marB="0" anchor="ctr"/>
                </a:tc>
              </a:tr>
              <a:tr h="240030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effectLst/>
                        </a:rPr>
                        <a:t>Falta de quadros</a:t>
                      </a:r>
                      <a:endParaRPr lang="pt-PT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31" marR="17731" marT="0" marB="0" anchor="ctr"/>
                </a:tc>
              </a:tr>
              <a:tr h="102876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100" dirty="0">
                          <a:effectLst/>
                        </a:rPr>
                        <a:t>Melhoria do Trabalho dos DEI</a:t>
                      </a:r>
                      <a:endParaRPr lang="pt-PT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31" marR="17731" marT="0" marB="0" anchor="ctr"/>
                </a:tc>
              </a:tr>
              <a:tr h="363399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96875" algn="l"/>
                        </a:tabLst>
                      </a:pPr>
                      <a:r>
                        <a:rPr lang="pt-PT" sz="1100" dirty="0">
                          <a:effectLst/>
                        </a:rPr>
                        <a:t>1.2 Razões de efetivação do Coordenadores Pedagógicos Universitários.</a:t>
                      </a:r>
                      <a:endParaRPr lang="pt-PT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31" marR="17731" marT="0" marB="0" anchor="ctr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100" dirty="0">
                          <a:effectLst/>
                        </a:rPr>
                        <a:t>Estrutura de apoio do DEI</a:t>
                      </a:r>
                      <a:endParaRPr lang="pt-PT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31" marR="17731" marT="0" marB="0" anchor="ctr"/>
                </a:tc>
              </a:tr>
              <a:tr h="240529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effectLst/>
                        </a:rPr>
                        <a:t>Supervisão permanente do PEA</a:t>
                      </a:r>
                      <a:endParaRPr lang="pt-PT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31" marR="17731" marT="0" marB="0" anchor="ctr"/>
                </a:tc>
              </a:tr>
              <a:tr h="74842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effectLst/>
                        </a:rPr>
                        <a:t>Avaliação do sucesso académico</a:t>
                      </a:r>
                      <a:endParaRPr lang="pt-PT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31" marR="17731" marT="0" marB="0" anchor="ctr"/>
                </a:tc>
              </a:tr>
              <a:tr h="240030">
                <a:tc rowSpan="5"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100" dirty="0" smtClean="0">
                          <a:effectLst/>
                        </a:rPr>
                        <a:t>2 - Caracterização </a:t>
                      </a:r>
                      <a:r>
                        <a:rPr lang="pt-PT" sz="1100" dirty="0">
                          <a:effectLst/>
                        </a:rPr>
                        <a:t>do exercício do cargo de Coordenador Pedagógico Universitário</a:t>
                      </a:r>
                      <a:endParaRPr lang="pt-PT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31" marR="17731" marT="0" marB="0" anchor="ctr"/>
                </a:tc>
                <a:tc rowSpan="2"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100" dirty="0">
                          <a:effectLst/>
                        </a:rPr>
                        <a:t>2.1 Reflexão da adequação dos procedimentos pedagógico-</a:t>
                      </a:r>
                      <a:r>
                        <a:rPr lang="pt-PT" sz="1100" dirty="0" err="1">
                          <a:effectLst/>
                        </a:rPr>
                        <a:t>didáticos</a:t>
                      </a:r>
                      <a:r>
                        <a:rPr lang="pt-PT" sz="1100" dirty="0">
                          <a:effectLst/>
                        </a:rPr>
                        <a:t> à melhoria das aprendizagens.</a:t>
                      </a:r>
                      <a:endParaRPr lang="pt-PT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31" marR="17731" marT="0" marB="0" anchor="ctr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100" dirty="0" smtClean="0">
                          <a:effectLst/>
                        </a:rPr>
                        <a:t>Sistemática</a:t>
                      </a:r>
                      <a:endParaRPr lang="pt-PT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31" marR="17731" marT="0" marB="0" anchor="ctr"/>
                </a:tc>
              </a:tr>
              <a:tr h="283543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100" dirty="0" smtClean="0">
                          <a:effectLst/>
                        </a:rPr>
                        <a:t>Inexistência</a:t>
                      </a:r>
                      <a:r>
                        <a:rPr lang="pt-PT" sz="1100" baseline="0" dirty="0" smtClean="0">
                          <a:effectLst/>
                        </a:rPr>
                        <a:t>  </a:t>
                      </a:r>
                      <a:endParaRPr lang="pt-PT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31" marR="17731" marT="0" marB="0" anchor="ctr"/>
                </a:tc>
              </a:tr>
              <a:tr h="240030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100" dirty="0">
                          <a:effectLst/>
                        </a:rPr>
                        <a:t>2.2 Promoção do trabalho cooperativo entre os professores de cada Departamento de Ensino e investigação.</a:t>
                      </a:r>
                      <a:endParaRPr lang="pt-PT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31" marR="17731" marT="0" marB="0" anchor="ctr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effectLst/>
                        </a:rPr>
                        <a:t>Dinâmica</a:t>
                      </a:r>
                      <a:endParaRPr lang="pt-PT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31" marR="17731" marT="0" marB="0" anchor="ctr"/>
                </a:tc>
              </a:tr>
              <a:tr h="341841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100" dirty="0">
                          <a:effectLst/>
                        </a:rPr>
                        <a:t>Trabalho </a:t>
                      </a:r>
                      <a:r>
                        <a:rPr lang="pt-PT" sz="1100" dirty="0" err="1">
                          <a:effectLst/>
                        </a:rPr>
                        <a:t>coletivo</a:t>
                      </a:r>
                      <a:endParaRPr lang="pt-PT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31" marR="17731" marT="0" marB="0" anchor="ctr"/>
                </a:tc>
              </a:tr>
              <a:tr h="437285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100" dirty="0">
                          <a:effectLst/>
                        </a:rPr>
                        <a:t>2.3 Acompanhamento individual do trabalho dos professores.</a:t>
                      </a:r>
                      <a:endParaRPr lang="pt-PT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31" marR="17731" marT="0" marB="0" anchor="ctr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100" dirty="0">
                          <a:effectLst/>
                        </a:rPr>
                        <a:t>Avaliação individual</a:t>
                      </a:r>
                      <a:endParaRPr lang="pt-PT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31" marR="17731" marT="0" marB="0" anchor="ctr"/>
                </a:tc>
              </a:tr>
              <a:tr h="889919">
                <a:tc rowSpan="3"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100" dirty="0" smtClean="0">
                          <a:effectLst/>
                        </a:rPr>
                        <a:t>3-  </a:t>
                      </a:r>
                      <a:r>
                        <a:rPr lang="pt-PT" sz="1100" dirty="0">
                          <a:effectLst/>
                        </a:rPr>
                        <a:t>Funções inerentes ao desempenho do cargo de </a:t>
                      </a:r>
                      <a:r>
                        <a:rPr lang="pt-PT" sz="1100" dirty="0" smtClean="0">
                          <a:effectLst/>
                        </a:rPr>
                        <a:t>Coordenador </a:t>
                      </a:r>
                      <a:r>
                        <a:rPr lang="pt-PT" sz="1100" dirty="0">
                          <a:effectLst/>
                        </a:rPr>
                        <a:t>Pedagógico Universitário</a:t>
                      </a:r>
                    </a:p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100" dirty="0">
                          <a:effectLst/>
                        </a:rPr>
                        <a:t> </a:t>
                      </a:r>
                    </a:p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100" dirty="0">
                          <a:effectLst/>
                        </a:rPr>
                        <a:t> </a:t>
                      </a:r>
                    </a:p>
                  </a:txBody>
                  <a:tcPr marL="17731" marR="17731" marT="0" marB="0" anchor="ctr"/>
                </a:tc>
                <a:tc>
                  <a:txBody>
                    <a:bodyPr/>
                    <a:lstStyle/>
                    <a:p>
                      <a:pPr marL="742950" lvl="1" indent="-28575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pt-PT" sz="1100" dirty="0" smtClean="0">
                          <a:effectLst/>
                        </a:rPr>
                        <a:t>3.1 Competências </a:t>
                      </a:r>
                      <a:r>
                        <a:rPr lang="pt-PT" sz="1100" dirty="0">
                          <a:effectLst/>
                        </a:rPr>
                        <a:t>mais relevantes do Coordenador Pedagógico Universitário</a:t>
                      </a:r>
                    </a:p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100" dirty="0">
                          <a:effectLst/>
                        </a:rPr>
                        <a:t> </a:t>
                      </a:r>
                      <a:endParaRPr lang="pt-PT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31" marR="17731" marT="0" marB="0" anchor="ctr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effectLst/>
                        </a:rPr>
                        <a:t>Capacidade de transformação</a:t>
                      </a:r>
                      <a:endParaRPr lang="pt-PT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31" marR="17731" marT="0" marB="0" anchor="ctr"/>
                </a:tc>
              </a:tr>
              <a:tr h="442991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42950" lvl="1" indent="-28575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pt-PT" sz="1100" dirty="0" smtClean="0">
                          <a:effectLst/>
                        </a:rPr>
                        <a:t>3.2 Mediação </a:t>
                      </a:r>
                      <a:r>
                        <a:rPr lang="pt-PT" sz="1100" dirty="0">
                          <a:effectLst/>
                        </a:rPr>
                        <a:t>do processo de ensino-aprendizagem</a:t>
                      </a:r>
                      <a:endParaRPr lang="pt-PT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31" marR="17731" marT="0" marB="0" anchor="ctr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100" dirty="0">
                          <a:effectLst/>
                        </a:rPr>
                        <a:t>Observação</a:t>
                      </a:r>
                      <a:endParaRPr lang="pt-PT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31" marR="17731" marT="0" marB="0" anchor="b"/>
                </a:tc>
              </a:tr>
              <a:tr h="363573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100" dirty="0">
                          <a:effectLst/>
                        </a:rPr>
                        <a:t>3.3 Dinamização da troca de experiências relativas ao processo ensino-aprendizagem.</a:t>
                      </a:r>
                      <a:endParaRPr lang="pt-PT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31" marR="17731" marT="0" marB="0" anchor="ctr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effectLst/>
                        </a:rPr>
                        <a:t>Prestígio da qualidade de ensino</a:t>
                      </a:r>
                      <a:endParaRPr lang="pt-PT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31" marR="17731" marT="0" marB="0" anchor="ctr"/>
                </a:tc>
              </a:tr>
              <a:tr h="316141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100" dirty="0">
                          <a:effectLst/>
                        </a:rPr>
                        <a:t>4 </a:t>
                      </a:r>
                      <a:r>
                        <a:rPr lang="pt-PT" sz="1100" dirty="0" smtClean="0">
                          <a:effectLst/>
                        </a:rPr>
                        <a:t>- </a:t>
                      </a:r>
                      <a:r>
                        <a:rPr lang="pt-PT" sz="1100" dirty="0" err="1" smtClean="0">
                          <a:effectLst/>
                        </a:rPr>
                        <a:t>Acão</a:t>
                      </a:r>
                      <a:r>
                        <a:rPr lang="pt-PT" sz="1100" dirty="0" smtClean="0">
                          <a:effectLst/>
                        </a:rPr>
                        <a:t> </a:t>
                      </a:r>
                      <a:r>
                        <a:rPr lang="pt-PT" sz="1100" dirty="0">
                          <a:effectLst/>
                        </a:rPr>
                        <a:t>dos Coordenadores Pedagógicos Universitários</a:t>
                      </a:r>
                      <a:endParaRPr lang="pt-PT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31" marR="17731" marT="0" marB="0" anchor="b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100" dirty="0">
                          <a:effectLst/>
                        </a:rPr>
                        <a:t>4.1 Legislação vigente</a:t>
                      </a:r>
                      <a:endParaRPr lang="pt-PT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31" marR="17731" marT="0" marB="0" anchor="ctr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100" dirty="0">
                          <a:effectLst/>
                        </a:rPr>
                        <a:t>Gestão do Subsistema de Ensino Superior</a:t>
                      </a:r>
                      <a:endParaRPr lang="pt-PT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31" marR="17731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8763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ângulo 1"/>
          <p:cNvSpPr/>
          <p:nvPr/>
        </p:nvSpPr>
        <p:spPr>
          <a:xfrm>
            <a:off x="76289" y="116632"/>
            <a:ext cx="864096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b="1" cap="all" dirty="0"/>
              <a:t>limitações do </a:t>
            </a:r>
            <a:r>
              <a:rPr lang="pt-PT" b="1" cap="all" dirty="0" smtClean="0"/>
              <a:t>estudo</a:t>
            </a:r>
          </a:p>
          <a:p>
            <a:endParaRPr lang="pt-PT" b="1" cap="all" dirty="0"/>
          </a:p>
          <a:p>
            <a:r>
              <a:rPr lang="pt-PT" b="1" dirty="0"/>
              <a:t> </a:t>
            </a:r>
          </a:p>
          <a:p>
            <a:pPr algn="ctr"/>
            <a:r>
              <a:rPr lang="pt-BR" sz="2400" b="1" dirty="0"/>
              <a:t>D</a:t>
            </a:r>
            <a:r>
              <a:rPr lang="pt-PT" sz="2400" b="1" dirty="0" err="1"/>
              <a:t>evido</a:t>
            </a:r>
            <a:r>
              <a:rPr lang="pt-PT" sz="2400" b="1" dirty="0"/>
              <a:t> à orientação metodológica que </a:t>
            </a:r>
            <a:r>
              <a:rPr lang="pt-PT" sz="2400" b="1" dirty="0" smtClean="0"/>
              <a:t>privilegiámos, as </a:t>
            </a:r>
            <a:r>
              <a:rPr lang="pt-PT" sz="2400" b="1" dirty="0"/>
              <a:t>conclusões não podem ser </a:t>
            </a:r>
            <a:r>
              <a:rPr lang="pt-PT" sz="2400" b="1" dirty="0" smtClean="0"/>
              <a:t>decisivas </a:t>
            </a:r>
            <a:r>
              <a:rPr lang="pt-PT" sz="2400" b="1" dirty="0"/>
              <a:t>e seria um risco </a:t>
            </a:r>
            <a:r>
              <a:rPr lang="pt-PT" sz="2400" b="1" dirty="0" smtClean="0"/>
              <a:t>generalizá-las</a:t>
            </a:r>
          </a:p>
          <a:p>
            <a:pPr algn="ctr"/>
            <a:endParaRPr lang="pt-PT" sz="2400" b="1" dirty="0"/>
          </a:p>
          <a:p>
            <a:pPr algn="ctr"/>
            <a:endParaRPr lang="pt-PT" sz="2400" b="1" dirty="0" smtClean="0"/>
          </a:p>
          <a:p>
            <a:pPr algn="ctr"/>
            <a:endParaRPr lang="pt-PT" sz="2400" b="1" dirty="0" smtClean="0"/>
          </a:p>
          <a:p>
            <a:pPr algn="ctr"/>
            <a:endParaRPr lang="pt-PT" sz="2400" b="1" dirty="0"/>
          </a:p>
          <a:p>
            <a:pPr marL="285750" indent="-285750" algn="just">
              <a:buFont typeface="Arial" pitchFamily="34" charset="0"/>
              <a:buChar char="•"/>
            </a:pPr>
            <a:endParaRPr lang="pt-PT" dirty="0"/>
          </a:p>
          <a:p>
            <a:pPr marL="800100" lvl="1" indent="-342900" algn="just">
              <a:buAutoNum type="arabicParenR"/>
            </a:pPr>
            <a:r>
              <a:rPr lang="pt-PT" dirty="0" smtClean="0"/>
              <a:t>O </a:t>
            </a:r>
            <a:r>
              <a:rPr lang="pt-PT" dirty="0"/>
              <a:t>momento da acção educativa que vive a nossa sociedade que é marcado por alterações à legislação. </a:t>
            </a:r>
          </a:p>
          <a:p>
            <a:pPr marL="800100" lvl="1" indent="-342900" algn="just">
              <a:buAutoNum type="arabicParenR"/>
            </a:pPr>
            <a:endParaRPr lang="pt-PT" dirty="0"/>
          </a:p>
          <a:p>
            <a:pPr marL="742950" lvl="1" indent="-285750" algn="just"/>
            <a:r>
              <a:rPr lang="pt-PT" dirty="0"/>
              <a:t>2) Pelo facto de a investigação ter sido circunstancial (amostra de duas escolas</a:t>
            </a:r>
            <a:r>
              <a:rPr lang="pt-PT" dirty="0" smtClean="0"/>
              <a:t>).</a:t>
            </a:r>
            <a:endParaRPr lang="pt-PT" dirty="0"/>
          </a:p>
        </p:txBody>
      </p:sp>
      <p:sp>
        <p:nvSpPr>
          <p:cNvPr id="3" name="Seta para baixo 2"/>
          <p:cNvSpPr/>
          <p:nvPr/>
        </p:nvSpPr>
        <p:spPr>
          <a:xfrm>
            <a:off x="3698593" y="2378789"/>
            <a:ext cx="1008112" cy="864096"/>
          </a:xfrm>
          <a:prstGeom prst="down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715002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ângulo 1"/>
          <p:cNvSpPr/>
          <p:nvPr/>
        </p:nvSpPr>
        <p:spPr>
          <a:xfrm>
            <a:off x="35496" y="107340"/>
            <a:ext cx="27363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b="1" cap="all" dirty="0"/>
              <a:t>Conclusões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395536" y="548680"/>
            <a:ext cx="8496944" cy="61555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pt-PT" sz="1600" dirty="0" smtClean="0"/>
              <a:t>A </a:t>
            </a:r>
            <a:r>
              <a:rPr lang="pt-PT" sz="1600" dirty="0"/>
              <a:t>maioria dos inquiridos considera que os Coordenadores Pedagógicos Universitários deveriam ser uma </a:t>
            </a:r>
            <a:r>
              <a:rPr lang="pt-PT" b="1" dirty="0">
                <a:solidFill>
                  <a:srgbClr val="C00000"/>
                </a:solidFill>
              </a:rPr>
              <a:t>estrutura intermédia </a:t>
            </a:r>
            <a:r>
              <a:rPr lang="pt-PT" sz="1600" dirty="0"/>
              <a:t>de reforço dos Departamentos de Ensino e Investigação. 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428596" y="1484784"/>
            <a:ext cx="8496944" cy="86177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pt-PT" sz="1600" dirty="0" smtClean="0"/>
              <a:t>Os </a:t>
            </a:r>
            <a:r>
              <a:rPr lang="pt-PT" sz="1600" dirty="0"/>
              <a:t>chefes dos Departamentos de Ensino e Investigação, por si só, </a:t>
            </a:r>
            <a:r>
              <a:rPr lang="pt-PT" b="1" dirty="0">
                <a:solidFill>
                  <a:srgbClr val="C00000"/>
                </a:solidFill>
              </a:rPr>
              <a:t>não conseguem dar atenção</a:t>
            </a:r>
            <a:r>
              <a:rPr lang="pt-PT" sz="1600" b="1" dirty="0">
                <a:solidFill>
                  <a:srgbClr val="C00000"/>
                </a:solidFill>
              </a:rPr>
              <a:t> </a:t>
            </a:r>
            <a:r>
              <a:rPr lang="pt-PT" sz="1600" dirty="0"/>
              <a:t>necessária e suficiente ao nível departamental de um conjunto de tarefas que envolve o processo de ensino-aprendizagem</a:t>
            </a:r>
            <a:r>
              <a:rPr lang="pt-PT" sz="1600" dirty="0" smtClean="0"/>
              <a:t>.</a:t>
            </a:r>
            <a:endParaRPr lang="pt-PT" sz="16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395536" y="5301209"/>
            <a:ext cx="8496944" cy="89255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pt-PT" sz="1600" dirty="0" smtClean="0"/>
              <a:t>Uma </a:t>
            </a:r>
            <a:r>
              <a:rPr lang="pt-PT" sz="1600" dirty="0"/>
              <a:t>das funções </a:t>
            </a:r>
            <a:r>
              <a:rPr lang="pt-PT" sz="1600" dirty="0" smtClean="0"/>
              <a:t>que </a:t>
            </a:r>
            <a:r>
              <a:rPr lang="pt-PT" sz="1600" dirty="0"/>
              <a:t>deveriam ser exercidas pelo Coordenadores Pedagógicos Universitários é de </a:t>
            </a:r>
            <a:r>
              <a:rPr lang="pt-PT" sz="1600" b="1" dirty="0">
                <a:solidFill>
                  <a:srgbClr val="C00000"/>
                </a:solidFill>
              </a:rPr>
              <a:t>cooperar </a:t>
            </a:r>
            <a:r>
              <a:rPr lang="pt-PT" sz="1600" dirty="0" smtClean="0"/>
              <a:t>na elaboração</a:t>
            </a:r>
            <a:r>
              <a:rPr lang="pt-PT" sz="1600" dirty="0"/>
              <a:t>, desenvolvimento, </a:t>
            </a:r>
            <a:r>
              <a:rPr lang="pt-PT" sz="2000" b="1" dirty="0">
                <a:solidFill>
                  <a:srgbClr val="C00000"/>
                </a:solidFill>
              </a:rPr>
              <a:t>supervisão</a:t>
            </a:r>
            <a:r>
              <a:rPr lang="pt-PT" sz="1600" dirty="0"/>
              <a:t> e </a:t>
            </a:r>
            <a:r>
              <a:rPr lang="pt-PT" b="1" dirty="0">
                <a:solidFill>
                  <a:srgbClr val="C00000"/>
                </a:solidFill>
              </a:rPr>
              <a:t>avaliação</a:t>
            </a:r>
            <a:r>
              <a:rPr lang="pt-PT" sz="1600" dirty="0"/>
              <a:t> do processo de ensino-aprendizagem</a:t>
            </a:r>
            <a:r>
              <a:rPr lang="pt-PT" sz="1600" dirty="0" smtClean="0"/>
              <a:t>.</a:t>
            </a:r>
            <a:endParaRPr lang="pt-PT" sz="1600" dirty="0"/>
          </a:p>
        </p:txBody>
      </p:sp>
      <p:sp>
        <p:nvSpPr>
          <p:cNvPr id="8" name="CaixaDeTexto 7"/>
          <p:cNvSpPr txBox="1"/>
          <p:nvPr/>
        </p:nvSpPr>
        <p:spPr>
          <a:xfrm>
            <a:off x="428596" y="2543657"/>
            <a:ext cx="8496944" cy="89255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pt-PT"/>
            </a:defPPr>
            <a:lvl1pPr>
              <a:defRPr sz="1600">
                <a:solidFill>
                  <a:schemeClr val="dk1"/>
                </a:solidFill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pPr algn="just"/>
            <a:r>
              <a:rPr lang="pt-PT" dirty="0"/>
              <a:t>É importante </a:t>
            </a:r>
            <a:r>
              <a:rPr lang="pt-PT" sz="1800" b="1" dirty="0">
                <a:solidFill>
                  <a:srgbClr val="C00000"/>
                </a:solidFill>
              </a:rPr>
              <a:t>repensar</a:t>
            </a:r>
            <a:r>
              <a:rPr lang="pt-PT" dirty="0"/>
              <a:t> uma nova forma de ver a figura do Coordenador Pedagógico Universitário, voltada para uma reflexão conjunta, democrática, alicerçada pela busca do </a:t>
            </a:r>
            <a:r>
              <a:rPr lang="pt-PT" sz="1800" b="1" dirty="0">
                <a:solidFill>
                  <a:srgbClr val="C00000"/>
                </a:solidFill>
              </a:rPr>
              <a:t>sucesso</a:t>
            </a:r>
            <a:r>
              <a:rPr lang="pt-PT" dirty="0"/>
              <a:t> académico.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453581" y="3645024"/>
            <a:ext cx="8496944" cy="141577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pt-PT"/>
            </a:defPPr>
            <a:lvl1pPr>
              <a:defRPr sz="1600">
                <a:solidFill>
                  <a:schemeClr val="dk1"/>
                </a:solidFill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pPr algn="just"/>
            <a:r>
              <a:rPr lang="pt-PT" dirty="0" smtClean="0"/>
              <a:t>Os Coordenadores </a:t>
            </a:r>
            <a:r>
              <a:rPr lang="pt-PT" dirty="0"/>
              <a:t>Pedagógicos </a:t>
            </a:r>
            <a:r>
              <a:rPr lang="pt-PT" dirty="0" smtClean="0"/>
              <a:t>Universitários, devem ser </a:t>
            </a:r>
            <a:r>
              <a:rPr lang="pt-PT" sz="1800" b="1" dirty="0" smtClean="0">
                <a:solidFill>
                  <a:srgbClr val="C00000"/>
                </a:solidFill>
              </a:rPr>
              <a:t>valorizados</a:t>
            </a:r>
            <a:r>
              <a:rPr lang="pt-PT" dirty="0" smtClean="0"/>
              <a:t> no </a:t>
            </a:r>
            <a:r>
              <a:rPr lang="pt-PT" dirty="0"/>
              <a:t>subsistema de Ensino Superior, enquanto mediadores de aprendizagens, da </a:t>
            </a:r>
            <a:r>
              <a:rPr lang="pt-PT" sz="1800" b="1" dirty="0" smtClean="0">
                <a:solidFill>
                  <a:srgbClr val="C00000"/>
                </a:solidFill>
              </a:rPr>
              <a:t>promoção e</a:t>
            </a:r>
            <a:r>
              <a:rPr lang="pt-PT" dirty="0" smtClean="0"/>
              <a:t> </a:t>
            </a:r>
            <a:r>
              <a:rPr lang="pt-PT" dirty="0"/>
              <a:t>da </a:t>
            </a:r>
            <a:r>
              <a:rPr lang="pt-PT" sz="1800" b="1" dirty="0">
                <a:solidFill>
                  <a:srgbClr val="C00000"/>
                </a:solidFill>
              </a:rPr>
              <a:t>cooperação</a:t>
            </a:r>
            <a:r>
              <a:rPr lang="pt-PT" dirty="0"/>
              <a:t> entre os professores, da </a:t>
            </a:r>
            <a:r>
              <a:rPr lang="pt-PT" sz="1800" b="1" dirty="0">
                <a:solidFill>
                  <a:srgbClr val="C00000"/>
                </a:solidFill>
              </a:rPr>
              <a:t>competência</a:t>
            </a:r>
            <a:r>
              <a:rPr lang="pt-PT" dirty="0"/>
              <a:t> </a:t>
            </a:r>
            <a:r>
              <a:rPr lang="pt-PT" dirty="0" smtClean="0"/>
              <a:t>científico-pedagógica</a:t>
            </a:r>
            <a:r>
              <a:rPr lang="pt-PT" dirty="0"/>
              <a:t>, dando especial ênfase à noção de partilha de saberes, à reflexão conjunta, à experiência profissional e aos conhecimentos pedagógicos e </a:t>
            </a:r>
            <a:r>
              <a:rPr lang="pt-PT" dirty="0" smtClean="0"/>
              <a:t>científicos.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446552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51521" y="692696"/>
            <a:ext cx="8687849" cy="20313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PT" b="1" dirty="0" smtClean="0">
                <a:latin typeface="+mj-lt"/>
                <a:ea typeface="Calibri" pitchFamily="34" charset="0"/>
                <a:cs typeface="Arial" pitchFamily="34" charset="0"/>
              </a:rPr>
              <a:t>T</a:t>
            </a:r>
            <a:r>
              <a:rPr kumimoji="0" lang="pt-PT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Arial" pitchFamily="34" charset="0"/>
              </a:rPr>
              <a:t>odas as alterações realizadas no âmbito do Subsistema do ESA a ideia que prevalece é de que, a </a:t>
            </a:r>
            <a:r>
              <a:rPr kumimoji="0" lang="pt-PT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Calibri" pitchFamily="34" charset="0"/>
                <a:cs typeface="Arial" pitchFamily="34" charset="0"/>
              </a:rPr>
              <a:t>qualidade do trabalho</a:t>
            </a:r>
            <a:r>
              <a:rPr kumimoji="0" lang="pt-PT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Arial" pitchFamily="34" charset="0"/>
              </a:rPr>
              <a:t> realizado para eficácia do PEA, está dependente do compromisso que as </a:t>
            </a:r>
            <a:r>
              <a:rPr kumimoji="0" lang="pt-PT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Calibri" pitchFamily="34" charset="0"/>
                <a:cs typeface="Arial" pitchFamily="34" charset="0"/>
              </a:rPr>
              <a:t>estruturas de orientação educativa </a:t>
            </a:r>
            <a:r>
              <a:rPr kumimoji="0" lang="pt-PT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Arial" pitchFamily="34" charset="0"/>
              </a:rPr>
              <a:t>(ULAN e Departamento Ministerial do Executivo Angolano) assumem relativamente à execução do </a:t>
            </a:r>
            <a:r>
              <a:rPr kumimoji="0" lang="pt-PT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Calibri" pitchFamily="34" charset="0"/>
                <a:cs typeface="Arial" pitchFamily="34" charset="0"/>
              </a:rPr>
              <a:t>papel</a:t>
            </a:r>
            <a:r>
              <a:rPr kumimoji="0" lang="pt-PT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Arial" pitchFamily="34" charset="0"/>
              </a:rPr>
              <a:t> que lhe é conferido nas alíneas p),r),t), da Resolução nº 04/de 02 de Fevereiro e outra sobre a melhoria do PEA.</a:t>
            </a:r>
            <a:r>
              <a:rPr kumimoji="0" lang="pt-PT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ea typeface="Calibri" pitchFamily="34" charset="0"/>
                <a:cs typeface="Arial" pitchFamily="34" charset="0"/>
              </a:rPr>
              <a:t> </a:t>
            </a: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ângulo 3"/>
          <p:cNvSpPr/>
          <p:nvPr/>
        </p:nvSpPr>
        <p:spPr>
          <a:xfrm>
            <a:off x="23445" y="3741133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r>
              <a:rPr lang="pt-PT" b="1" dirty="0" smtClean="0">
                <a:solidFill>
                  <a:srgbClr val="C00000"/>
                </a:solidFill>
                <a:ea typeface="Calibri" pitchFamily="34" charset="0"/>
                <a:cs typeface="Arial" pitchFamily="34" charset="0"/>
              </a:rPr>
              <a:t>Adequar</a:t>
            </a:r>
            <a:r>
              <a:rPr lang="pt-PT" dirty="0" smtClean="0">
                <a:ea typeface="Calibri" pitchFamily="34" charset="0"/>
                <a:cs typeface="Arial" pitchFamily="34" charset="0"/>
              </a:rPr>
              <a:t> um </a:t>
            </a:r>
            <a:r>
              <a:rPr lang="pt-PT" b="1" dirty="0" smtClean="0">
                <a:solidFill>
                  <a:srgbClr val="C00000"/>
                </a:solidFill>
                <a:ea typeface="Calibri" pitchFamily="34" charset="0"/>
                <a:cs typeface="Arial" pitchFamily="34" charset="0"/>
              </a:rPr>
              <a:t>novo Estatuto da Carreira Docente Universitária </a:t>
            </a:r>
            <a:r>
              <a:rPr lang="pt-PT" dirty="0" smtClean="0">
                <a:ea typeface="Calibri" pitchFamily="34" charset="0"/>
                <a:cs typeface="Arial" pitchFamily="34" charset="0"/>
              </a:rPr>
              <a:t>àqueles cuja função é ensinar e introduzir novas práticas na organização do PEA que são reconhecidas pelos diplomas legais alínea f), do artigo 12º, do Decreto nº 90/09 de 15 de Dezembro</a:t>
            </a:r>
            <a:r>
              <a:rPr lang="pt-PT" dirty="0" smtClean="0">
                <a:solidFill>
                  <a:srgbClr val="FF0000"/>
                </a:solidFill>
                <a:ea typeface="Calibri" pitchFamily="34" charset="0"/>
                <a:cs typeface="Arial" pitchFamily="34" charset="0"/>
              </a:rPr>
              <a:t> </a:t>
            </a:r>
            <a:r>
              <a:rPr lang="pt-PT" dirty="0" smtClean="0">
                <a:ea typeface="Calibri" pitchFamily="34" charset="0"/>
                <a:cs typeface="Arial" pitchFamily="34" charset="0"/>
              </a:rPr>
              <a:t> a partir do momento em que se procurou </a:t>
            </a:r>
            <a:r>
              <a:rPr lang="pt-PT" b="1" dirty="0" smtClean="0">
                <a:solidFill>
                  <a:srgbClr val="C00000"/>
                </a:solidFill>
                <a:ea typeface="Calibri" pitchFamily="34" charset="0"/>
                <a:cs typeface="Arial" pitchFamily="34" charset="0"/>
              </a:rPr>
              <a:t>democratizar</a:t>
            </a:r>
            <a:r>
              <a:rPr lang="pt-PT" dirty="0" smtClean="0">
                <a:ea typeface="Calibri" pitchFamily="34" charset="0"/>
                <a:cs typeface="Arial" pitchFamily="34" charset="0"/>
              </a:rPr>
              <a:t> o ensino superior.</a:t>
            </a:r>
            <a:endParaRPr lang="pt-BR" dirty="0" smtClean="0">
              <a:cs typeface="Arial" pitchFamily="34" charset="0"/>
            </a:endParaRPr>
          </a:p>
        </p:txBody>
      </p:sp>
      <p:sp>
        <p:nvSpPr>
          <p:cNvPr id="5" name="Rectângulo 4"/>
          <p:cNvSpPr/>
          <p:nvPr/>
        </p:nvSpPr>
        <p:spPr>
          <a:xfrm>
            <a:off x="226935" y="5335958"/>
            <a:ext cx="402328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pt-PT" b="1" cap="small" dirty="0" smtClean="0">
                <a:solidFill>
                  <a:srgbClr val="C00000"/>
                </a:solidFill>
              </a:rPr>
              <a:t>Contributos da Investigação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251521" y="5805264"/>
            <a:ext cx="8687849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pt-PT" b="1" i="1" dirty="0" smtClean="0"/>
              <a:t>Reflexão </a:t>
            </a:r>
            <a:r>
              <a:rPr lang="pt-PT" b="1" i="1" dirty="0"/>
              <a:t>colaborativa e </a:t>
            </a:r>
            <a:r>
              <a:rPr lang="pt-PT" b="1" i="1" dirty="0" smtClean="0"/>
              <a:t>participada, útil para </a:t>
            </a:r>
            <a:r>
              <a:rPr lang="pt-PT" b="1" i="1" dirty="0"/>
              <a:t>a </a:t>
            </a:r>
            <a:r>
              <a:rPr lang="pt-PT" b="1" i="1" dirty="0">
                <a:solidFill>
                  <a:srgbClr val="C00000"/>
                </a:solidFill>
              </a:rPr>
              <a:t>construção de um perfil de competências da </a:t>
            </a:r>
            <a:r>
              <a:rPr lang="pt-PT" b="1" i="1" dirty="0" err="1" smtClean="0">
                <a:solidFill>
                  <a:srgbClr val="C00000"/>
                </a:solidFill>
              </a:rPr>
              <a:t>ação</a:t>
            </a:r>
            <a:r>
              <a:rPr lang="pt-PT" b="1" i="1" dirty="0" smtClean="0">
                <a:solidFill>
                  <a:srgbClr val="C00000"/>
                </a:solidFill>
              </a:rPr>
              <a:t> do CPU</a:t>
            </a:r>
            <a:r>
              <a:rPr lang="pt-PT" b="1" i="1" dirty="0" smtClean="0"/>
              <a:t>, </a:t>
            </a:r>
            <a:r>
              <a:rPr lang="pt-PT" b="1" i="1" dirty="0"/>
              <a:t>capaz de </a:t>
            </a:r>
            <a:r>
              <a:rPr lang="pt-PT" b="1" i="1" dirty="0" smtClean="0"/>
              <a:t>se legitimar </a:t>
            </a:r>
            <a:r>
              <a:rPr lang="pt-PT" b="1" i="1" dirty="0"/>
              <a:t>como mediador entre o professor, </a:t>
            </a:r>
            <a:r>
              <a:rPr lang="pt-PT" b="1" i="1" dirty="0" smtClean="0"/>
              <a:t>a aprendizagem </a:t>
            </a:r>
            <a:r>
              <a:rPr lang="pt-PT" b="1" i="1" dirty="0"/>
              <a:t>e o </a:t>
            </a:r>
            <a:r>
              <a:rPr lang="pt-PT" b="1" i="1" dirty="0" smtClean="0"/>
              <a:t>aluno.</a:t>
            </a:r>
            <a:endParaRPr lang="pt-PT" b="1" i="1" dirty="0"/>
          </a:p>
        </p:txBody>
      </p:sp>
      <p:sp>
        <p:nvSpPr>
          <p:cNvPr id="2" name="CaixaDeTexto 1"/>
          <p:cNvSpPr txBox="1"/>
          <p:nvPr/>
        </p:nvSpPr>
        <p:spPr>
          <a:xfrm>
            <a:off x="196386" y="3140968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b="1" u="sng" dirty="0" smtClean="0"/>
              <a:t>Deve-se :</a:t>
            </a:r>
            <a:endParaRPr lang="pt-PT" b="1" u="sng" dirty="0"/>
          </a:p>
        </p:txBody>
      </p:sp>
      <p:sp>
        <p:nvSpPr>
          <p:cNvPr id="7" name="Rectângulo 6"/>
          <p:cNvSpPr/>
          <p:nvPr/>
        </p:nvSpPr>
        <p:spPr>
          <a:xfrm>
            <a:off x="35496" y="107340"/>
            <a:ext cx="27363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b="1" cap="all" dirty="0" smtClean="0"/>
              <a:t>Sugestões</a:t>
            </a:r>
            <a:endParaRPr lang="pt-PT" b="1" cap="al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ângulo 2"/>
          <p:cNvSpPr/>
          <p:nvPr/>
        </p:nvSpPr>
        <p:spPr>
          <a:xfrm>
            <a:off x="255667" y="188640"/>
            <a:ext cx="8649672" cy="332398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pt-PT" b="1" cap="all" dirty="0" smtClean="0"/>
              <a:t>Sugestões para investigações Futuras</a:t>
            </a:r>
          </a:p>
          <a:p>
            <a:endParaRPr lang="pt-PT" b="1" cap="all" dirty="0"/>
          </a:p>
          <a:p>
            <a:endParaRPr lang="pt-PT" b="1" cap="all" dirty="0" smtClean="0"/>
          </a:p>
          <a:p>
            <a:endParaRPr lang="pt-PT" b="1" cap="all" dirty="0"/>
          </a:p>
          <a:p>
            <a:endParaRPr lang="pt-PT" b="1" cap="all" dirty="0"/>
          </a:p>
          <a:p>
            <a:pPr algn="ctr"/>
            <a:r>
              <a:rPr lang="pt-PT" sz="2800" b="1" cap="all" dirty="0" smtClean="0"/>
              <a:t>o papel do Líder no que respeita à implementação de departamentos de coordenação Pedagógica de área ?</a:t>
            </a:r>
          </a:p>
          <a:p>
            <a:pPr algn="ctr"/>
            <a:endParaRPr lang="pt-PT" cap="all" dirty="0"/>
          </a:p>
          <a:p>
            <a:pPr algn="ctr"/>
            <a:endParaRPr lang="pt-PT" cap="all" dirty="0" smtClean="0"/>
          </a:p>
        </p:txBody>
      </p:sp>
      <p:sp>
        <p:nvSpPr>
          <p:cNvPr id="5" name="Rectângulo 4"/>
          <p:cNvSpPr/>
          <p:nvPr/>
        </p:nvSpPr>
        <p:spPr>
          <a:xfrm>
            <a:off x="255667" y="5552365"/>
            <a:ext cx="8649672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pt-PT" b="1" cap="all" dirty="0" smtClean="0"/>
              <a:t>Qual a </a:t>
            </a:r>
            <a:r>
              <a:rPr lang="pt-PT" b="1" cap="all" dirty="0"/>
              <a:t>visão que os professores têm do Líder de gestão, no que respeita à implementação de departamentos de coordenação Pedagógica de área </a:t>
            </a:r>
          </a:p>
        </p:txBody>
      </p:sp>
      <p:sp>
        <p:nvSpPr>
          <p:cNvPr id="6" name="Seta para baixo 5"/>
          <p:cNvSpPr/>
          <p:nvPr/>
        </p:nvSpPr>
        <p:spPr>
          <a:xfrm>
            <a:off x="4184459" y="4293096"/>
            <a:ext cx="792088" cy="720080"/>
          </a:xfrm>
          <a:prstGeom prst="down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55926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6"/>
          <p:cNvSpPr txBox="1"/>
          <p:nvPr/>
        </p:nvSpPr>
        <p:spPr>
          <a:xfrm>
            <a:off x="1115618" y="476672"/>
            <a:ext cx="7632847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b="1" dirty="0"/>
              <a:t>UNIVERSIDADE DE ÉVORA</a:t>
            </a:r>
            <a:endParaRPr lang="pt-PT" dirty="0"/>
          </a:p>
          <a:p>
            <a:pPr algn="ctr"/>
            <a:r>
              <a:rPr lang="pt-PT" b="1" dirty="0"/>
              <a:t>ESCOLA DE CIÊNCIAS SOCIAIS</a:t>
            </a:r>
            <a:endParaRPr lang="pt-PT" dirty="0"/>
          </a:p>
          <a:p>
            <a:pPr algn="ctr"/>
            <a:r>
              <a:rPr lang="pt-PT" dirty="0"/>
              <a:t>DEPARTAMENTO DE PEDAGOGIA E EDUCAÇÃO</a:t>
            </a:r>
          </a:p>
          <a:p>
            <a:pPr algn="ctr"/>
            <a:r>
              <a:rPr lang="pt-PT" dirty="0"/>
              <a:t> </a:t>
            </a:r>
          </a:p>
          <a:p>
            <a:pPr algn="ctr"/>
            <a:endParaRPr lang="pt-PT" dirty="0"/>
          </a:p>
          <a:p>
            <a:pPr algn="ctr"/>
            <a:r>
              <a:rPr lang="pt-PT" b="1" dirty="0"/>
              <a:t>PAPEL, FUNÇÕES E IMPORTÂNCIA DOS COORDENADORES PEDAGÓGICOS UNIVERSITÁRIOS NO SUCESSO ACADÉMICO DA ESCOLA SUPERIOR PEDAGÓGICA DA LUNDA NORTE E ESCOLA SUPERIOR POLITÉCNICA DA LUNDA SUL - ANGOLA</a:t>
            </a:r>
            <a:endParaRPr lang="pt-PT" dirty="0"/>
          </a:p>
          <a:p>
            <a:pPr algn="ctr"/>
            <a:r>
              <a:rPr lang="pt-PT" dirty="0"/>
              <a:t> </a:t>
            </a:r>
          </a:p>
          <a:p>
            <a:pPr algn="ctr"/>
            <a:r>
              <a:rPr lang="pt-PT" b="1" dirty="0"/>
              <a:t> </a:t>
            </a:r>
            <a:endParaRPr lang="pt-PT" dirty="0"/>
          </a:p>
          <a:p>
            <a:pPr algn="ctr"/>
            <a:r>
              <a:rPr lang="pt-PT" b="1" dirty="0"/>
              <a:t> </a:t>
            </a:r>
            <a:endParaRPr lang="pt-PT" dirty="0"/>
          </a:p>
          <a:p>
            <a:pPr algn="ctr"/>
            <a:r>
              <a:rPr lang="pt-PT" dirty="0"/>
              <a:t>Miguel </a:t>
            </a:r>
            <a:r>
              <a:rPr lang="pt-PT" dirty="0" smtClean="0"/>
              <a:t>Pascoal</a:t>
            </a:r>
            <a:r>
              <a:rPr lang="pt-PT" b="1" dirty="0" smtClean="0"/>
              <a:t> </a:t>
            </a:r>
            <a:r>
              <a:rPr lang="pt-PT" dirty="0"/>
              <a:t>N.º</a:t>
            </a:r>
            <a:r>
              <a:rPr lang="pt-PT" b="1" dirty="0"/>
              <a:t> </a:t>
            </a:r>
            <a:r>
              <a:rPr lang="pt-PT" dirty="0"/>
              <a:t>10183</a:t>
            </a:r>
          </a:p>
          <a:p>
            <a:pPr algn="ctr"/>
            <a:r>
              <a:rPr lang="pt-PT" dirty="0"/>
              <a:t>Orientação: Prof. Doutora Marília Evangelina Sota Favinha</a:t>
            </a:r>
          </a:p>
          <a:p>
            <a:pPr algn="ctr"/>
            <a:r>
              <a:rPr lang="pt-PT" dirty="0"/>
              <a:t> </a:t>
            </a:r>
          </a:p>
          <a:p>
            <a:pPr algn="ctr"/>
            <a:r>
              <a:rPr lang="pt-PT" dirty="0"/>
              <a:t> </a:t>
            </a:r>
          </a:p>
          <a:p>
            <a:pPr algn="ctr"/>
            <a:r>
              <a:rPr lang="pt-PT" b="1" dirty="0"/>
              <a:t>Mestrado em Ciências da Educação</a:t>
            </a:r>
            <a:endParaRPr lang="pt-PT" dirty="0"/>
          </a:p>
          <a:p>
            <a:pPr algn="ctr"/>
            <a:r>
              <a:rPr lang="pt-PT" dirty="0"/>
              <a:t>Área de especialização: Administração e Gestão Educacional</a:t>
            </a:r>
          </a:p>
          <a:p>
            <a:r>
              <a:rPr lang="pt-PT" i="1" dirty="0"/>
              <a:t> </a:t>
            </a:r>
            <a:endParaRPr lang="pt-PT" dirty="0"/>
          </a:p>
          <a:p>
            <a:pPr algn="ctr"/>
            <a:r>
              <a:rPr lang="pt-PT" dirty="0"/>
              <a:t>Évora</a:t>
            </a:r>
            <a:r>
              <a:rPr lang="pt-PT" dirty="0" smtClean="0"/>
              <a:t>, 2013</a:t>
            </a:r>
            <a:endParaRPr lang="pt-PT" dirty="0"/>
          </a:p>
          <a:p>
            <a:r>
              <a:rPr lang="pt-PT" dirty="0"/>
              <a:t> </a:t>
            </a:r>
          </a:p>
        </p:txBody>
      </p:sp>
      <p:pic>
        <p:nvPicPr>
          <p:cNvPr id="9" name="Imagem 8" descr="capa mestrados.jpg"/>
          <p:cNvPicPr/>
          <p:nvPr/>
        </p:nvPicPr>
        <p:blipFill rotWithShape="1">
          <a:blip r:embed="rId2" cstate="print"/>
          <a:srcRect t="4"/>
          <a:stretch/>
        </p:blipFill>
        <p:spPr>
          <a:xfrm>
            <a:off x="-36512" y="0"/>
            <a:ext cx="100811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6869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ângulo 1"/>
          <p:cNvSpPr/>
          <p:nvPr/>
        </p:nvSpPr>
        <p:spPr>
          <a:xfrm>
            <a:off x="395536" y="332656"/>
            <a:ext cx="3600400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2000" b="1" dirty="0" smtClean="0">
                <a:solidFill>
                  <a:srgbClr val="C00000"/>
                </a:solidFill>
              </a:rPr>
              <a:t>Propósito da Investigação</a:t>
            </a:r>
          </a:p>
          <a:p>
            <a:r>
              <a:rPr lang="pt-PT" sz="1400" dirty="0" smtClean="0">
                <a:solidFill>
                  <a:srgbClr val="C00000"/>
                </a:solidFill>
              </a:rPr>
              <a:t>(Para quê?) </a:t>
            </a:r>
            <a:endParaRPr lang="pt-PT" sz="1400" dirty="0">
              <a:solidFill>
                <a:srgbClr val="C00000"/>
              </a:solidFill>
            </a:endParaRPr>
          </a:p>
        </p:txBody>
      </p:sp>
      <p:sp>
        <p:nvSpPr>
          <p:cNvPr id="3" name="Rectângulo 2"/>
          <p:cNvSpPr/>
          <p:nvPr/>
        </p:nvSpPr>
        <p:spPr>
          <a:xfrm>
            <a:off x="359621" y="2206856"/>
            <a:ext cx="864096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PT" sz="2400" b="1" dirty="0" smtClean="0"/>
              <a:t>Contribuir </a:t>
            </a:r>
            <a:r>
              <a:rPr lang="pt-PT" sz="2400" b="1" dirty="0"/>
              <a:t>para a análise e compreensão </a:t>
            </a:r>
            <a:r>
              <a:rPr lang="pt-PT" sz="2400" b="1" dirty="0" smtClean="0"/>
              <a:t>do </a:t>
            </a:r>
            <a:r>
              <a:rPr lang="pt-PT" sz="2400" b="1" dirty="0"/>
              <a:t>papel, das funções e da importância dos Coordenadores Pedagógicos Universitários no sucesso académico da Escola Superior Pedagógica da Lunda Norte e Escola Superior Politécnica da Lunda Sul, em Angola. </a:t>
            </a:r>
          </a:p>
        </p:txBody>
      </p:sp>
      <p:sp>
        <p:nvSpPr>
          <p:cNvPr id="4" name="Down Arrow 1"/>
          <p:cNvSpPr/>
          <p:nvPr/>
        </p:nvSpPr>
        <p:spPr>
          <a:xfrm>
            <a:off x="1852836" y="1268760"/>
            <a:ext cx="685800" cy="762000"/>
          </a:xfrm>
          <a:prstGeom prst="downArrow">
            <a:avLst>
              <a:gd name="adj1" fmla="val 50000"/>
              <a:gd name="adj2" fmla="val 58081"/>
            </a:avLst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5" name="Rectângulo 4"/>
          <p:cNvSpPr/>
          <p:nvPr/>
        </p:nvSpPr>
        <p:spPr>
          <a:xfrm>
            <a:off x="500034" y="5572140"/>
            <a:ext cx="828092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sz="2000" b="1" dirty="0" smtClean="0"/>
              <a:t>Competências</a:t>
            </a:r>
            <a:r>
              <a:rPr lang="pt-PT" sz="2000" b="1" dirty="0" smtClean="0">
                <a:solidFill>
                  <a:srgbClr val="C00000"/>
                </a:solidFill>
              </a:rPr>
              <a:t>/</a:t>
            </a:r>
            <a:r>
              <a:rPr lang="pt-PT" sz="2000" b="1" dirty="0" smtClean="0"/>
              <a:t>Papel do Coordenador Pedagógico</a:t>
            </a:r>
            <a:r>
              <a:rPr lang="pt-PT" sz="2000" b="1" dirty="0" smtClean="0">
                <a:solidFill>
                  <a:srgbClr val="C00000"/>
                </a:solidFill>
              </a:rPr>
              <a:t>|</a:t>
            </a:r>
          </a:p>
          <a:p>
            <a:pPr algn="ctr"/>
            <a:r>
              <a:rPr lang="pt-PT" sz="2000" b="1" dirty="0" smtClean="0"/>
              <a:t>Sucesso </a:t>
            </a:r>
            <a:r>
              <a:rPr lang="pt-PT" sz="2000" b="1" dirty="0" err="1" smtClean="0"/>
              <a:t>EscolarSistema</a:t>
            </a:r>
            <a:r>
              <a:rPr lang="pt-PT" sz="2000" b="1" dirty="0" smtClean="0"/>
              <a:t> de Ensino Superior Angolano</a:t>
            </a:r>
            <a:endParaRPr lang="pt-PT" sz="2000" b="1" dirty="0"/>
          </a:p>
        </p:txBody>
      </p:sp>
      <p:sp>
        <p:nvSpPr>
          <p:cNvPr id="6" name="CaixaDeTexto 5"/>
          <p:cNvSpPr txBox="1"/>
          <p:nvPr/>
        </p:nvSpPr>
        <p:spPr>
          <a:xfrm>
            <a:off x="571472" y="4929198"/>
            <a:ext cx="77768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800" b="1" dirty="0" smtClean="0">
                <a:solidFill>
                  <a:srgbClr val="C00000"/>
                </a:solidFill>
              </a:rPr>
              <a:t>Palavras-chave</a:t>
            </a:r>
          </a:p>
        </p:txBody>
      </p:sp>
    </p:spTree>
    <p:extLst>
      <p:ext uri="{BB962C8B-B14F-4D97-AF65-F5344CB8AC3E}">
        <p14:creationId xmlns:p14="http://schemas.microsoft.com/office/powerpoint/2010/main" val="1661348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ângulo 2"/>
          <p:cNvSpPr/>
          <p:nvPr/>
        </p:nvSpPr>
        <p:spPr>
          <a:xfrm>
            <a:off x="435791" y="132600"/>
            <a:ext cx="297042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sz="2000" b="1" dirty="0" smtClean="0">
                <a:solidFill>
                  <a:srgbClr val="C00000"/>
                </a:solidFill>
              </a:rPr>
              <a:t>Problema de Investigação </a:t>
            </a:r>
            <a:endParaRPr lang="pt-PT" sz="2000" b="1" dirty="0">
              <a:solidFill>
                <a:srgbClr val="C00000"/>
              </a:solidFill>
            </a:endParaRPr>
          </a:p>
        </p:txBody>
      </p:sp>
      <p:sp>
        <p:nvSpPr>
          <p:cNvPr id="4" name="Title 9"/>
          <p:cNvSpPr txBox="1">
            <a:spLocks/>
          </p:cNvSpPr>
          <p:nvPr/>
        </p:nvSpPr>
        <p:spPr>
          <a:xfrm>
            <a:off x="2518013" y="3429000"/>
            <a:ext cx="4536504" cy="457200"/>
          </a:xfrm>
          <a:prstGeom prst="rect">
            <a:avLst/>
          </a:prstGeom>
        </p:spPr>
        <p:txBody>
          <a:bodyPr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sz="3200" cap="all" baseline="0">
                <a:solidFill>
                  <a:schemeClr val="tx2"/>
                </a:solidFill>
                <a:effectLst>
                  <a:outerShdw blurRad="51000" dist="370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  <a:extLst/>
          </a:lstStyle>
          <a:p>
            <a:pPr algn="ctr"/>
            <a:r>
              <a:rPr lang="pt-BR" sz="1800" dirty="0" smtClean="0">
                <a:solidFill>
                  <a:srgbClr val="C00000"/>
                </a:solidFill>
              </a:rPr>
              <a:t>Questões parcelares de Investigação</a:t>
            </a:r>
            <a:endParaRPr lang="pt-BR" sz="1200" dirty="0">
              <a:solidFill>
                <a:srgbClr val="C00000"/>
              </a:solidFill>
            </a:endParaRPr>
          </a:p>
        </p:txBody>
      </p:sp>
      <p:sp>
        <p:nvSpPr>
          <p:cNvPr id="5" name="Down Arrow 1"/>
          <p:cNvSpPr/>
          <p:nvPr/>
        </p:nvSpPr>
        <p:spPr>
          <a:xfrm>
            <a:off x="4149196" y="2271223"/>
            <a:ext cx="685800" cy="762000"/>
          </a:xfrm>
          <a:prstGeom prst="downArrow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6" name="Rectângulo 5"/>
          <p:cNvSpPr/>
          <p:nvPr/>
        </p:nvSpPr>
        <p:spPr>
          <a:xfrm>
            <a:off x="855692" y="908720"/>
            <a:ext cx="727280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b="1" dirty="0"/>
              <a:t>Qual é o papel, as funções e a importância dos Coordenadores Pedagógicos Universitários </a:t>
            </a:r>
            <a:r>
              <a:rPr lang="pt-PT" b="1" dirty="0" smtClean="0"/>
              <a:t>(CPU) e </a:t>
            </a:r>
            <a:r>
              <a:rPr lang="pt-PT" b="1" dirty="0"/>
              <a:t>de que forma se pode pensar a sua existência e influência no sucesso do processo de ensino-aprendizagem no Ensino Superior Angolano (ESA)? </a:t>
            </a:r>
            <a:r>
              <a:rPr lang="pt-PT" dirty="0"/>
              <a:t> 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389647" y="4246241"/>
            <a:ext cx="828092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1600" i="1" dirty="0">
                <a:solidFill>
                  <a:srgbClr val="C00000"/>
                </a:solidFill>
              </a:rPr>
              <a:t>Questão 1</a:t>
            </a:r>
            <a:r>
              <a:rPr lang="pt-PT" sz="1600" i="1" dirty="0"/>
              <a:t> -</a:t>
            </a:r>
            <a:r>
              <a:rPr lang="pt-PT" sz="1600" dirty="0"/>
              <a:t> Como se tem organizado o processo de ensino-aprendizagem da escola sem Coordenadores Pedagógicos</a:t>
            </a:r>
            <a:r>
              <a:rPr lang="pt-PT" sz="1600" dirty="0" smtClean="0"/>
              <a:t>?</a:t>
            </a:r>
          </a:p>
          <a:p>
            <a:pPr algn="just"/>
            <a:endParaRPr lang="pt-PT" sz="1600" dirty="0"/>
          </a:p>
          <a:p>
            <a:pPr algn="just"/>
            <a:r>
              <a:rPr lang="pt-PT" sz="1600" i="1" dirty="0">
                <a:solidFill>
                  <a:srgbClr val="C00000"/>
                </a:solidFill>
              </a:rPr>
              <a:t>Questão 2</a:t>
            </a:r>
            <a:r>
              <a:rPr lang="pt-PT" sz="1600" i="1" dirty="0"/>
              <a:t> -</a:t>
            </a:r>
            <a:r>
              <a:rPr lang="pt-PT" sz="1600" dirty="0"/>
              <a:t> Que importância poderia ter os Coordenadores Pedagógicos nas instituições universitárias</a:t>
            </a:r>
            <a:r>
              <a:rPr lang="pt-PT" sz="1600" dirty="0" smtClean="0"/>
              <a:t>?</a:t>
            </a:r>
          </a:p>
          <a:p>
            <a:pPr algn="just"/>
            <a:endParaRPr lang="pt-PT" sz="1600" dirty="0"/>
          </a:p>
          <a:p>
            <a:pPr algn="just"/>
            <a:r>
              <a:rPr lang="pt-PT" sz="1600" i="1" dirty="0">
                <a:solidFill>
                  <a:srgbClr val="C00000"/>
                </a:solidFill>
              </a:rPr>
              <a:t>Questão 3</a:t>
            </a:r>
            <a:r>
              <a:rPr lang="pt-PT" sz="1600" i="1" dirty="0"/>
              <a:t> -</a:t>
            </a:r>
            <a:r>
              <a:rPr lang="pt-PT" sz="1600" dirty="0"/>
              <a:t> Que implicações poderiam provocar no processo de ensino-aprendizagem a existência de Coordenadores Pedagógicos Universitários?</a:t>
            </a:r>
          </a:p>
          <a:p>
            <a:pPr algn="just"/>
            <a:endParaRPr lang="pt-PT" sz="1600" dirty="0"/>
          </a:p>
        </p:txBody>
      </p:sp>
    </p:spTree>
    <p:extLst>
      <p:ext uri="{BB962C8B-B14F-4D97-AF65-F5344CB8AC3E}">
        <p14:creationId xmlns:p14="http://schemas.microsoft.com/office/powerpoint/2010/main" val="2582114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9"/>
          <p:cNvSpPr txBox="1">
            <a:spLocks/>
          </p:cNvSpPr>
          <p:nvPr/>
        </p:nvSpPr>
        <p:spPr>
          <a:xfrm>
            <a:off x="-322783" y="260648"/>
            <a:ext cx="4174705" cy="457200"/>
          </a:xfrm>
          <a:prstGeom prst="rect">
            <a:avLst/>
          </a:prstGeom>
        </p:spPr>
        <p:txBody>
          <a:bodyPr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sz="3200" cap="all" baseline="0">
                <a:solidFill>
                  <a:schemeClr val="tx2"/>
                </a:solidFill>
                <a:effectLst>
                  <a:outerShdw blurRad="51000" dist="370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  <a:extLst/>
          </a:lstStyle>
          <a:p>
            <a:pPr algn="ctr"/>
            <a:r>
              <a:rPr lang="pt-BR" sz="1800" dirty="0" smtClean="0">
                <a:solidFill>
                  <a:srgbClr val="C00000"/>
                </a:solidFill>
              </a:rPr>
              <a:t>Objetivos de Investigação</a:t>
            </a:r>
            <a:endParaRPr lang="pt-BR" sz="1200" dirty="0">
              <a:solidFill>
                <a:srgbClr val="C00000"/>
              </a:solidFill>
            </a:endParaRPr>
          </a:p>
        </p:txBody>
      </p:sp>
      <p:sp>
        <p:nvSpPr>
          <p:cNvPr id="4" name="Rectângulo 3"/>
          <p:cNvSpPr/>
          <p:nvPr/>
        </p:nvSpPr>
        <p:spPr>
          <a:xfrm>
            <a:off x="530633" y="1052736"/>
            <a:ext cx="792088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400" i="1" dirty="0" err="1">
                <a:solidFill>
                  <a:srgbClr val="C00000"/>
                </a:solidFill>
              </a:rPr>
              <a:t>Objetivo</a:t>
            </a:r>
            <a:r>
              <a:rPr lang="pt-PT" sz="2400" i="1" dirty="0">
                <a:solidFill>
                  <a:srgbClr val="C00000"/>
                </a:solidFill>
              </a:rPr>
              <a:t> 1 </a:t>
            </a:r>
            <a:r>
              <a:rPr lang="pt-PT" sz="2400" i="1" dirty="0"/>
              <a:t>-</a:t>
            </a:r>
            <a:r>
              <a:rPr lang="pt-PT" sz="2400" dirty="0"/>
              <a:t> Saber se têm organizado o processo de ensino-aprendizagem da escola sem Coordenadores Pedagógicos</a:t>
            </a:r>
            <a:r>
              <a:rPr lang="pt-PT" sz="2400" dirty="0" smtClean="0"/>
              <a:t>?</a:t>
            </a:r>
          </a:p>
          <a:p>
            <a:pPr algn="just"/>
            <a:endParaRPr lang="pt-PT" sz="2400" dirty="0"/>
          </a:p>
          <a:p>
            <a:pPr algn="just"/>
            <a:r>
              <a:rPr lang="pt-PT" sz="2400" i="1" dirty="0" err="1">
                <a:solidFill>
                  <a:srgbClr val="C00000"/>
                </a:solidFill>
              </a:rPr>
              <a:t>Objetivo</a:t>
            </a:r>
            <a:r>
              <a:rPr lang="pt-PT" sz="2400" i="1" dirty="0">
                <a:solidFill>
                  <a:srgbClr val="C00000"/>
                </a:solidFill>
              </a:rPr>
              <a:t> 2 </a:t>
            </a:r>
            <a:r>
              <a:rPr lang="pt-PT" sz="2400" i="1" dirty="0"/>
              <a:t>–</a:t>
            </a:r>
            <a:r>
              <a:rPr lang="pt-PT" sz="2400" dirty="0"/>
              <a:t> Conhecer que importância poderiam ter os Coordenadores Pedagógicos nas instituições universitárias</a:t>
            </a:r>
            <a:r>
              <a:rPr lang="pt-PT" sz="2400" dirty="0" smtClean="0"/>
              <a:t>?</a:t>
            </a:r>
          </a:p>
          <a:p>
            <a:pPr algn="just"/>
            <a:endParaRPr lang="pt-PT" sz="2400" dirty="0"/>
          </a:p>
          <a:p>
            <a:pPr algn="just"/>
            <a:r>
              <a:rPr lang="pt-PT" sz="2400" i="1" dirty="0" err="1">
                <a:solidFill>
                  <a:srgbClr val="C00000"/>
                </a:solidFill>
              </a:rPr>
              <a:t>Objetivo</a:t>
            </a:r>
            <a:r>
              <a:rPr lang="pt-PT" sz="2400" i="1" dirty="0">
                <a:solidFill>
                  <a:srgbClr val="C00000"/>
                </a:solidFill>
              </a:rPr>
              <a:t> 3 </a:t>
            </a:r>
            <a:r>
              <a:rPr lang="pt-PT" sz="2400" i="1" dirty="0"/>
              <a:t>–</a:t>
            </a:r>
            <a:r>
              <a:rPr lang="pt-PT" sz="2400" dirty="0"/>
              <a:t> Identificar que implicações poderiam provocar no processo de ensino-aprendizagem a existência de Coordenadores Pedagógicos Universitários?</a:t>
            </a:r>
          </a:p>
        </p:txBody>
      </p:sp>
    </p:spTree>
    <p:extLst>
      <p:ext uri="{BB962C8B-B14F-4D97-AF65-F5344CB8AC3E}">
        <p14:creationId xmlns:p14="http://schemas.microsoft.com/office/powerpoint/2010/main" val="3439170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ângulo 1"/>
          <p:cNvSpPr/>
          <p:nvPr/>
        </p:nvSpPr>
        <p:spPr>
          <a:xfrm>
            <a:off x="179513" y="116632"/>
            <a:ext cx="274729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sz="2000" b="1" dirty="0">
                <a:solidFill>
                  <a:srgbClr val="C00000"/>
                </a:solidFill>
              </a:rPr>
              <a:t>Participantes no Estudo 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395536" y="1196752"/>
            <a:ext cx="8496944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pt-PT" sz="2400" dirty="0" smtClean="0">
                <a:solidFill>
                  <a:srgbClr val="C00000"/>
                </a:solidFill>
              </a:rPr>
              <a:t>48</a:t>
            </a:r>
            <a:r>
              <a:rPr lang="pt-PT" sz="2400" dirty="0" smtClean="0"/>
              <a:t> Professores:- (</a:t>
            </a:r>
            <a:r>
              <a:rPr lang="pt-PT" sz="2400" dirty="0" smtClean="0">
                <a:solidFill>
                  <a:srgbClr val="C00000"/>
                </a:solidFill>
              </a:rPr>
              <a:t>19</a:t>
            </a:r>
            <a:r>
              <a:rPr lang="pt-PT" sz="2400" dirty="0" smtClean="0"/>
              <a:t>) ESPLN e (</a:t>
            </a:r>
            <a:r>
              <a:rPr lang="pt-PT" sz="2400" dirty="0" smtClean="0">
                <a:solidFill>
                  <a:srgbClr val="C00000"/>
                </a:solidFill>
              </a:rPr>
              <a:t>29</a:t>
            </a:r>
            <a:r>
              <a:rPr lang="pt-PT" sz="2400" dirty="0" smtClean="0"/>
              <a:t>) ESPLS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pt-PT" sz="2400" dirty="0" smtClean="0"/>
          </a:p>
          <a:p>
            <a:pPr marL="285750" indent="-285750" algn="just">
              <a:buFont typeface="Arial" pitchFamily="34" charset="0"/>
              <a:buChar char="•"/>
            </a:pPr>
            <a:r>
              <a:rPr lang="pt-PT" sz="2400" dirty="0" smtClean="0">
                <a:solidFill>
                  <a:srgbClr val="C00000"/>
                </a:solidFill>
              </a:rPr>
              <a:t>6</a:t>
            </a:r>
            <a:r>
              <a:rPr lang="pt-PT" sz="2400" dirty="0" smtClean="0"/>
              <a:t> Membros </a:t>
            </a:r>
            <a:r>
              <a:rPr lang="pt-PT" sz="2400" dirty="0"/>
              <a:t>de </a:t>
            </a:r>
            <a:r>
              <a:rPr lang="pt-PT" sz="2400" dirty="0" smtClean="0"/>
              <a:t>Direção </a:t>
            </a:r>
            <a:r>
              <a:rPr lang="pt-PT" sz="2400" dirty="0"/>
              <a:t>da Escola Superior Pedagógica da Lunda </a:t>
            </a:r>
            <a:r>
              <a:rPr lang="pt-PT" sz="2400" dirty="0" smtClean="0"/>
              <a:t>Norte(ESPLN) </a:t>
            </a:r>
            <a:r>
              <a:rPr lang="pt-PT" sz="2400" dirty="0"/>
              <a:t>e Escola Superior Politécnica da Lunda </a:t>
            </a:r>
            <a:r>
              <a:rPr lang="pt-PT" sz="2400" dirty="0" smtClean="0"/>
              <a:t>Sul (ESPLS), adstritas </a:t>
            </a:r>
            <a:r>
              <a:rPr lang="pt-PT" sz="2400" dirty="0"/>
              <a:t>a Universidade </a:t>
            </a:r>
            <a:r>
              <a:rPr lang="pt-PT" sz="2400" dirty="0" err="1"/>
              <a:t>Lueji</a:t>
            </a:r>
            <a:r>
              <a:rPr lang="pt-PT" sz="2400" dirty="0"/>
              <a:t> </a:t>
            </a:r>
            <a:r>
              <a:rPr lang="pt-PT" sz="2400" dirty="0" err="1"/>
              <a:t>A`Nkonde</a:t>
            </a:r>
            <a:r>
              <a:rPr lang="pt-PT" sz="2400" dirty="0"/>
              <a:t>, República de </a:t>
            </a:r>
            <a:r>
              <a:rPr lang="pt-PT" sz="2400" dirty="0" smtClean="0"/>
              <a:t>Angola.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pt-PT" sz="2400" dirty="0"/>
          </a:p>
          <a:p>
            <a:pPr marL="285750" indent="-285750" algn="just">
              <a:buFont typeface="Arial" pitchFamily="34" charset="0"/>
              <a:buChar char="•"/>
            </a:pPr>
            <a:r>
              <a:rPr lang="pt-PT" sz="2400" dirty="0" smtClean="0">
                <a:solidFill>
                  <a:srgbClr val="C00000"/>
                </a:solidFill>
              </a:rPr>
              <a:t>2 </a:t>
            </a:r>
            <a:r>
              <a:rPr lang="pt-PT" sz="2400" dirty="0" smtClean="0"/>
              <a:t>Membros </a:t>
            </a:r>
            <a:r>
              <a:rPr lang="pt-PT" sz="2400" dirty="0"/>
              <a:t>do Colégio Reitoral da referida Universidade </a:t>
            </a:r>
            <a:r>
              <a:rPr lang="pt-PT" sz="2400" dirty="0" smtClean="0"/>
              <a:t>composta por um </a:t>
            </a:r>
            <a:r>
              <a:rPr lang="pt-PT" sz="2400" dirty="0" smtClean="0">
                <a:solidFill>
                  <a:srgbClr val="C00000"/>
                </a:solidFill>
              </a:rPr>
              <a:t>Vice Reitor </a:t>
            </a:r>
            <a:r>
              <a:rPr lang="pt-PT" sz="2400" dirty="0" smtClean="0"/>
              <a:t>e um </a:t>
            </a:r>
            <a:r>
              <a:rPr lang="pt-PT" sz="2400" dirty="0" smtClean="0">
                <a:solidFill>
                  <a:srgbClr val="C00000"/>
                </a:solidFill>
              </a:rPr>
              <a:t>Pró - Reitor .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pt-PT" sz="2400" dirty="0" smtClean="0">
              <a:solidFill>
                <a:srgbClr val="C00000"/>
              </a:solidFill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pt-PT" sz="2400" dirty="0" smtClean="0">
                <a:solidFill>
                  <a:srgbClr val="C00000"/>
                </a:solidFill>
              </a:rPr>
              <a:t>Total 56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pt-PT" dirty="0"/>
          </a:p>
          <a:p>
            <a:pPr algn="just"/>
            <a:endParaRPr lang="pt-PT" sz="2800" dirty="0"/>
          </a:p>
        </p:txBody>
      </p:sp>
    </p:spTree>
    <p:extLst>
      <p:ext uri="{BB962C8B-B14F-4D97-AF65-F5344CB8AC3E}">
        <p14:creationId xmlns:p14="http://schemas.microsoft.com/office/powerpoint/2010/main" val="1832257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ângulo 1"/>
          <p:cNvSpPr/>
          <p:nvPr/>
        </p:nvSpPr>
        <p:spPr>
          <a:xfrm>
            <a:off x="179512" y="188641"/>
            <a:ext cx="5328592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3600" b="1" dirty="0" smtClean="0">
                <a:solidFill>
                  <a:srgbClr val="C00000"/>
                </a:solidFill>
              </a:rPr>
              <a:t>PARTE 1</a:t>
            </a:r>
          </a:p>
          <a:p>
            <a:r>
              <a:rPr lang="pt-PT" sz="3200" b="1" dirty="0" smtClean="0">
                <a:solidFill>
                  <a:srgbClr val="C00000"/>
                </a:solidFill>
              </a:rPr>
              <a:t>Enquadramento Teórico</a:t>
            </a:r>
            <a:endParaRPr lang="pt-PT" sz="3200" b="1" dirty="0">
              <a:solidFill>
                <a:srgbClr val="C00000"/>
              </a:solidFill>
            </a:endParaRPr>
          </a:p>
        </p:txBody>
      </p:sp>
      <p:sp>
        <p:nvSpPr>
          <p:cNvPr id="8" name="Rectângulo 7"/>
          <p:cNvSpPr/>
          <p:nvPr/>
        </p:nvSpPr>
        <p:spPr>
          <a:xfrm>
            <a:off x="186052" y="2132857"/>
            <a:ext cx="396044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b="1" cap="all" dirty="0"/>
              <a:t>CAPÍTULO I - CONTEXTUALIZAÇÃO HISTÓRICA DO ENSINO SUPERIOR EM ANGOLA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4499992" y="1412777"/>
            <a:ext cx="446449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b="1" dirty="0"/>
              <a:t>Estrutura Colonial do Ensino Superior em </a:t>
            </a:r>
            <a:r>
              <a:rPr lang="pt-PT" b="1" dirty="0" smtClean="0"/>
              <a:t>Angola</a:t>
            </a:r>
            <a:r>
              <a:rPr lang="pt-PT" dirty="0" smtClean="0"/>
              <a:t> (Neto 2010; Silva</a:t>
            </a:r>
            <a:r>
              <a:rPr lang="pt-PT" dirty="0"/>
              <a:t>, 2004</a:t>
            </a:r>
            <a:r>
              <a:rPr lang="pt-PT" dirty="0" smtClean="0"/>
              <a:t>)</a:t>
            </a:r>
          </a:p>
          <a:p>
            <a:pPr algn="just"/>
            <a:endParaRPr lang="pt-PT" dirty="0"/>
          </a:p>
          <a:p>
            <a:pPr algn="just"/>
            <a:r>
              <a:rPr lang="pt-PT" b="1" dirty="0"/>
              <a:t>Ensino Superior Após a </a:t>
            </a:r>
            <a:r>
              <a:rPr lang="pt-PT" b="1" dirty="0" smtClean="0"/>
              <a:t>Independência</a:t>
            </a:r>
            <a:r>
              <a:rPr lang="pt-PT" dirty="0" smtClean="0"/>
              <a:t> (Silva, 2004)</a:t>
            </a:r>
          </a:p>
          <a:p>
            <a:pPr algn="just"/>
            <a:endParaRPr lang="pt-PT" dirty="0"/>
          </a:p>
          <a:p>
            <a:pPr algn="just"/>
            <a:r>
              <a:rPr lang="pt-PT" b="1" dirty="0"/>
              <a:t>O Ensino Superior na Fase da Democracia em </a:t>
            </a:r>
            <a:r>
              <a:rPr lang="pt-PT" b="1" dirty="0" smtClean="0"/>
              <a:t>Angola</a:t>
            </a:r>
            <a:r>
              <a:rPr lang="pt-PT" dirty="0" smtClean="0"/>
              <a:t> (ANGOP, 2012)</a:t>
            </a:r>
          </a:p>
          <a:p>
            <a:pPr algn="just"/>
            <a:endParaRPr lang="pt-PT" dirty="0" smtClean="0"/>
          </a:p>
          <a:p>
            <a:pPr algn="just"/>
            <a:r>
              <a:rPr lang="pt-PT" b="1" dirty="0"/>
              <a:t>Universidade </a:t>
            </a:r>
            <a:r>
              <a:rPr lang="pt-PT" b="1" dirty="0" err="1"/>
              <a:t>Lueji</a:t>
            </a:r>
            <a:r>
              <a:rPr lang="pt-PT" b="1" dirty="0"/>
              <a:t> </a:t>
            </a:r>
            <a:r>
              <a:rPr lang="pt-PT" b="1" dirty="0" err="1"/>
              <a:t>A`Nkonde</a:t>
            </a:r>
            <a:r>
              <a:rPr lang="pt-PT" b="1" dirty="0"/>
              <a:t> (ULAN) - região académica </a:t>
            </a:r>
            <a:r>
              <a:rPr lang="pt-PT" b="1" dirty="0" smtClean="0"/>
              <a:t>IV</a:t>
            </a:r>
          </a:p>
          <a:p>
            <a:pPr algn="just"/>
            <a:endParaRPr lang="pt-PT" dirty="0"/>
          </a:p>
          <a:p>
            <a:pPr algn="just"/>
            <a:endParaRPr lang="pt-PT" dirty="0" smtClean="0"/>
          </a:p>
          <a:p>
            <a:pPr algn="just"/>
            <a:endParaRPr lang="pt-PT" dirty="0"/>
          </a:p>
        </p:txBody>
      </p:sp>
      <p:sp>
        <p:nvSpPr>
          <p:cNvPr id="11" name="Chaveta à esquerda 10"/>
          <p:cNvSpPr/>
          <p:nvPr/>
        </p:nvSpPr>
        <p:spPr>
          <a:xfrm>
            <a:off x="4139952" y="1327414"/>
            <a:ext cx="576064" cy="4731043"/>
          </a:xfrm>
          <a:prstGeom prst="leftBrace">
            <a:avLst>
              <a:gd name="adj1" fmla="val 8333"/>
              <a:gd name="adj2" fmla="val 50914"/>
            </a:avLst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2" name="Rectângulo 11"/>
          <p:cNvSpPr/>
          <p:nvPr/>
        </p:nvSpPr>
        <p:spPr>
          <a:xfrm>
            <a:off x="4499992" y="4581128"/>
            <a:ext cx="446449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b="1" dirty="0" smtClean="0"/>
              <a:t>Estrutura Horizontal do Processo de Ensino Aprendizagem da ULAN</a:t>
            </a:r>
          </a:p>
          <a:p>
            <a:pPr algn="just"/>
            <a:endParaRPr lang="pt-PT" dirty="0"/>
          </a:p>
          <a:p>
            <a:pPr algn="just"/>
            <a:r>
              <a:rPr lang="pt-PT" b="1" dirty="0"/>
              <a:t>Relação do Pesquisador com a Universidade – ULAN</a:t>
            </a:r>
          </a:p>
        </p:txBody>
      </p:sp>
    </p:spTree>
    <p:extLst>
      <p:ext uri="{BB962C8B-B14F-4D97-AF65-F5344CB8AC3E}">
        <p14:creationId xmlns:p14="http://schemas.microsoft.com/office/powerpoint/2010/main" val="3061964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9115" y="122467"/>
            <a:ext cx="9144000" cy="2046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       Estrutura Colonial do Ensino Superior em Angola</a:t>
            </a:r>
            <a:r>
              <a:rPr lang="pt-PT" b="1" dirty="0" smtClean="0">
                <a:solidFill>
                  <a:srgbClr val="000000"/>
                </a:solidFill>
                <a:ea typeface="Times New Roman" pitchFamily="18" charset="0"/>
                <a:cs typeface="Arial" pitchFamily="34" charset="0"/>
              </a:rPr>
              <a:t> </a:t>
            </a:r>
            <a:r>
              <a:rPr kumimoji="0" lang="pt-PT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(Neto 2010; Silva, 2004)</a:t>
            </a:r>
            <a:endParaRPr kumimoji="0" lang="pt-B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285750" marR="0" lvl="0" indent="-285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pt-BR" sz="16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1961 as actividades escolares foram encerradas devido à acção militar;</a:t>
            </a:r>
          </a:p>
          <a:p>
            <a:pPr marL="285750" marR="0" lvl="0" indent="-285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pt-BR" sz="16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1962 foi apresentado o Plano Deslandes, pelo então Secretário da Educação de Angola, e aprovado pelo governador de Angola.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Arial" pitchFamily="34" charset="0"/>
              </a:rPr>
              <a:t>A criação do ESA não foi pacífico e teria gerado uma crise política no Conselho de Ministros de Portugal.</a:t>
            </a:r>
            <a:endParaRPr kumimoji="0" lang="pt-BR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cs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2345290"/>
            <a:ext cx="9144000" cy="22929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       Ensino Superior Após a Independência (Silva, 2004)</a:t>
            </a:r>
            <a:endParaRPr kumimoji="0" lang="pt-B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285750" marR="0" lvl="0" indent="-285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pt-PT" sz="16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1975, o ESA passou a ser um dos subsistemas do Sistema de Educação. </a:t>
            </a:r>
          </a:p>
          <a:p>
            <a:pPr marL="285750" marR="0" lvl="0" indent="-285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pt-PT" sz="16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O Primeiro Reitor foi Dr. António Agostinho Neto, devido aos seus feitos a (UA) passou a (UAN), através do DR nº 9-I Série de 24/1/85 e com Decretos nº 152/80 e 95/80, foram criadas </a:t>
            </a:r>
            <a:r>
              <a:rPr lang="pt-PT" sz="1600" dirty="0" smtClean="0">
                <a:ea typeface="Times New Roman" pitchFamily="18" charset="0"/>
                <a:cs typeface="Arial" pitchFamily="34" charset="0"/>
              </a:rPr>
              <a:t> </a:t>
            </a:r>
            <a:r>
              <a:rPr kumimoji="0" lang="pt-PT" sz="16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4 Unidades Orgânicas</a:t>
            </a:r>
            <a:r>
              <a:rPr kumimoji="0" lang="pt-PT" sz="1600" b="0" i="0" u="none" strike="noStrike" cap="none" normalizeH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(UO)</a:t>
            </a:r>
            <a:r>
              <a:rPr lang="pt-PT" sz="1600" dirty="0" smtClean="0">
                <a:ea typeface="Times New Roman" pitchFamily="18" charset="0"/>
                <a:cs typeface="Arial" pitchFamily="34" charset="0"/>
              </a:rPr>
              <a:t>.</a:t>
            </a:r>
            <a:endParaRPr kumimoji="0" lang="pt-PT" sz="1600" b="0" i="0" u="none" strike="noStrike" cap="none" normalizeH="0" baseline="0" dirty="0" smtClean="0">
              <a:ln>
                <a:noFill/>
              </a:ln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PT" dirty="0">
              <a:solidFill>
                <a:srgbClr val="C00000"/>
              </a:solidFill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PT" b="1" dirty="0">
                <a:solidFill>
                  <a:srgbClr val="C00000"/>
                </a:solidFill>
                <a:ea typeface="Times New Roman" pitchFamily="18" charset="0"/>
                <a:cs typeface="Arial" pitchFamily="34" charset="0"/>
              </a:rPr>
              <a:t>R</a:t>
            </a:r>
            <a:r>
              <a:rPr kumimoji="0" lang="pt-PT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Arial" pitchFamily="34" charset="0"/>
              </a:rPr>
              <a:t>eformulação da época colonial -</a:t>
            </a:r>
            <a:r>
              <a:rPr kumimoji="0" lang="pt-PT" b="1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pt-PT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Arial" pitchFamily="34" charset="0"/>
              </a:rPr>
              <a:t>3 Pólos Universitários</a:t>
            </a:r>
            <a:r>
              <a:rPr kumimoji="0" lang="pt-PT" b="1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Arial" pitchFamily="34" charset="0"/>
              </a:rPr>
              <a:t> (</a:t>
            </a:r>
            <a:r>
              <a:rPr kumimoji="0" lang="pt-PT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Arial" pitchFamily="34" charset="0"/>
              </a:rPr>
              <a:t>Luanda, Lubango e Huambo)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cs typeface="Arial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4488430"/>
            <a:ext cx="9144000" cy="22621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       O Ensino Superior na Fase da Democracia em Angola (ANGOP, 2012)</a:t>
            </a:r>
            <a:endParaRPr kumimoji="0" lang="pt-B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16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Existem hoje: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pt-PT" sz="16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pt-PT" sz="1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Arial" pitchFamily="34" charset="0"/>
              </a:rPr>
              <a:t>17</a:t>
            </a:r>
            <a:r>
              <a:rPr kumimoji="0" lang="pt-PT" sz="16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universidades e </a:t>
            </a:r>
            <a:r>
              <a:rPr kumimoji="0" lang="pt-PT" sz="1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Arial" pitchFamily="34" charset="0"/>
              </a:rPr>
              <a:t>44</a:t>
            </a:r>
            <a:r>
              <a:rPr kumimoji="0" lang="pt-PT" sz="16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institutos superiores: - Total  </a:t>
            </a:r>
            <a:r>
              <a:rPr kumimoji="0" lang="pt-PT" sz="1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Arial" pitchFamily="34" charset="0"/>
              </a:rPr>
              <a:t>(</a:t>
            </a:r>
            <a:r>
              <a:rPr lang="pt-PT" sz="1600" b="1" dirty="0" smtClean="0">
                <a:solidFill>
                  <a:srgbClr val="C00000"/>
                </a:solidFill>
                <a:ea typeface="Times New Roman" pitchFamily="18" charset="0"/>
                <a:cs typeface="Arial" pitchFamily="34" charset="0"/>
              </a:rPr>
              <a:t>61, IES).</a:t>
            </a:r>
            <a:endParaRPr kumimoji="0" lang="pt-PT" sz="1600" b="0" i="0" u="none" strike="noStrike" cap="none" normalizeH="0" baseline="0" dirty="0" smtClean="0">
              <a:ln>
                <a:noFill/>
              </a:ln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16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Arial" pitchFamily="34" charset="0"/>
              </a:rPr>
              <a:t>“Todo este esforço visa valorizar os angolanos, tornando-os cada vez mais capazes de, pela via da escolaridade e da formação profissional e académica, atingir níveis mais elevados de bem estar e de realização profissional”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1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Arial" pitchFamily="34" charset="0"/>
              </a:rPr>
              <a:t>(PR </a:t>
            </a:r>
            <a:r>
              <a:rPr kumimoji="0" lang="pt-PT" sz="14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Arial" pitchFamily="34" charset="0"/>
              </a:rPr>
              <a:t>JE.dos</a:t>
            </a:r>
            <a:r>
              <a:rPr kumimoji="0" lang="pt-PT" sz="1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Arial" pitchFamily="34" charset="0"/>
              </a:rPr>
              <a:t> Santos)</a:t>
            </a:r>
            <a:endParaRPr kumimoji="0" lang="pt-PT" sz="14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cs typeface="Arial" pitchFamily="34" charset="0"/>
            </a:endParaRPr>
          </a:p>
        </p:txBody>
      </p:sp>
      <p:sp>
        <p:nvSpPr>
          <p:cNvPr id="7" name="Seta para baixo 6"/>
          <p:cNvSpPr/>
          <p:nvPr/>
        </p:nvSpPr>
        <p:spPr>
          <a:xfrm rot="16200000">
            <a:off x="55121" y="166143"/>
            <a:ext cx="288033" cy="360043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9" name="Seta para baixo 8"/>
          <p:cNvSpPr/>
          <p:nvPr/>
        </p:nvSpPr>
        <p:spPr>
          <a:xfrm rot="16200000">
            <a:off x="55121" y="2312876"/>
            <a:ext cx="288033" cy="360043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0" name="Seta para baixo 9"/>
          <p:cNvSpPr/>
          <p:nvPr/>
        </p:nvSpPr>
        <p:spPr>
          <a:xfrm rot="16200000">
            <a:off x="55122" y="4545122"/>
            <a:ext cx="288033" cy="360043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ângulo 1"/>
          <p:cNvSpPr/>
          <p:nvPr/>
        </p:nvSpPr>
        <p:spPr>
          <a:xfrm>
            <a:off x="0" y="187767"/>
            <a:ext cx="9144000" cy="16773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pt-PT" b="1" dirty="0">
                <a:solidFill>
                  <a:srgbClr val="000000"/>
                </a:solidFill>
                <a:ea typeface="Times New Roman" pitchFamily="18" charset="0"/>
                <a:cs typeface="Arial" pitchFamily="34" charset="0"/>
              </a:rPr>
              <a:t> </a:t>
            </a:r>
            <a:r>
              <a:rPr lang="pt-PT" b="1" dirty="0" smtClean="0">
                <a:solidFill>
                  <a:srgbClr val="000000"/>
                </a:solidFill>
                <a:ea typeface="Times New Roman" pitchFamily="18" charset="0"/>
                <a:cs typeface="Arial" pitchFamily="34" charset="0"/>
              </a:rPr>
              <a:t>       Universidade </a:t>
            </a:r>
            <a:r>
              <a:rPr lang="pt-PT" b="1" dirty="0" err="1" smtClean="0">
                <a:solidFill>
                  <a:srgbClr val="000000"/>
                </a:solidFill>
                <a:ea typeface="Times New Roman" pitchFamily="18" charset="0"/>
                <a:cs typeface="Arial" pitchFamily="34" charset="0"/>
              </a:rPr>
              <a:t>Lueji</a:t>
            </a:r>
            <a:r>
              <a:rPr lang="pt-PT" b="1" dirty="0" smtClean="0">
                <a:solidFill>
                  <a:srgbClr val="000000"/>
                </a:solidFill>
                <a:ea typeface="Times New Roman" pitchFamily="18" charset="0"/>
                <a:cs typeface="Arial" pitchFamily="34" charset="0"/>
              </a:rPr>
              <a:t> </a:t>
            </a:r>
            <a:r>
              <a:rPr lang="pt-PT" b="1" dirty="0" err="1" smtClean="0">
                <a:solidFill>
                  <a:srgbClr val="000000"/>
                </a:solidFill>
                <a:ea typeface="Times New Roman" pitchFamily="18" charset="0"/>
                <a:cs typeface="Arial" pitchFamily="34" charset="0"/>
              </a:rPr>
              <a:t>A`Nkonde</a:t>
            </a:r>
            <a:r>
              <a:rPr lang="pt-PT" b="1" dirty="0" smtClean="0">
                <a:solidFill>
                  <a:srgbClr val="000000"/>
                </a:solidFill>
                <a:ea typeface="Times New Roman" pitchFamily="18" charset="0"/>
                <a:cs typeface="Arial" pitchFamily="34" charset="0"/>
              </a:rPr>
              <a:t> (ULAN) - região académica IV </a:t>
            </a:r>
            <a:r>
              <a:rPr lang="pt-PT" sz="1400" dirty="0" smtClean="0">
                <a:solidFill>
                  <a:srgbClr val="000000"/>
                </a:solidFill>
                <a:ea typeface="Times New Roman" pitchFamily="18" charset="0"/>
                <a:cs typeface="Arial" pitchFamily="34" charset="0"/>
              </a:rPr>
              <a:t>(</a:t>
            </a:r>
            <a:r>
              <a:rPr lang="pt-PT" sz="1400" dirty="0" smtClean="0">
                <a:ea typeface="Times New Roman" pitchFamily="18" charset="0"/>
                <a:cs typeface="Arial" pitchFamily="34" charset="0"/>
              </a:rPr>
              <a:t>Decreto </a:t>
            </a:r>
            <a:r>
              <a:rPr lang="pt-PT" sz="1400" dirty="0">
                <a:ea typeface="Times New Roman" pitchFamily="18" charset="0"/>
                <a:cs typeface="Arial" pitchFamily="34" charset="0"/>
              </a:rPr>
              <a:t>Presidencial nº 242/11, de </a:t>
            </a:r>
            <a:r>
              <a:rPr lang="pt-PT" sz="1400" dirty="0" smtClean="0">
                <a:ea typeface="Times New Roman" pitchFamily="18" charset="0"/>
                <a:cs typeface="Arial" pitchFamily="34" charset="0"/>
              </a:rPr>
              <a:t>7/10/11) </a:t>
            </a:r>
            <a:endParaRPr lang="pt-BR" sz="1400" dirty="0" smtClean="0"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pt-PT" sz="700" dirty="0" smtClean="0">
              <a:ea typeface="Times New Roman" pitchFamily="18" charset="0"/>
              <a:cs typeface="Arial" pitchFamily="34" charset="0"/>
            </a:endParaRPr>
          </a:p>
          <a:p>
            <a:pPr marL="285750" lvl="0" indent="-285750" algn="just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pt-PT" sz="1600" dirty="0" smtClean="0">
                <a:ea typeface="Times New Roman" pitchFamily="18" charset="0"/>
                <a:cs typeface="Arial" pitchFamily="34" charset="0"/>
              </a:rPr>
              <a:t>Províncias da Lunda Norte, sede da Reitoria, com 4 IES;</a:t>
            </a:r>
          </a:p>
          <a:p>
            <a:pPr marL="285750" lvl="0" indent="-285750" algn="just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pt-PT" sz="1600" dirty="0" smtClean="0">
                <a:ea typeface="Times New Roman" pitchFamily="18" charset="0"/>
                <a:cs typeface="Arial" pitchFamily="34" charset="0"/>
              </a:rPr>
              <a:t>Um Centro de Estudos de Desenvolvimento Social (CEDS), Lunda Sul com (1) IES;</a:t>
            </a:r>
          </a:p>
          <a:p>
            <a:pPr marL="285750" lvl="0" indent="-285750" algn="just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pt-PT" sz="1600" dirty="0" smtClean="0">
                <a:ea typeface="Times New Roman" pitchFamily="18" charset="0"/>
                <a:cs typeface="Arial" pitchFamily="34" charset="0"/>
              </a:rPr>
              <a:t>Malange com (3) IES;</a:t>
            </a:r>
          </a:p>
          <a:p>
            <a:pPr marL="285750" lvl="0" indent="-285750" algn="just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pt-PT" sz="1600" dirty="0" smtClean="0">
                <a:ea typeface="Times New Roman" pitchFamily="18" charset="0"/>
                <a:cs typeface="Arial" pitchFamily="34" charset="0"/>
              </a:rPr>
              <a:t>Um Centro de Informação Médica de </a:t>
            </a:r>
            <a:r>
              <a:rPr lang="pt-PT" sz="1600" dirty="0" err="1" smtClean="0">
                <a:ea typeface="Times New Roman" pitchFamily="18" charset="0"/>
                <a:cs typeface="Arial" pitchFamily="34" charset="0"/>
              </a:rPr>
              <a:t>Toxologia</a:t>
            </a:r>
            <a:r>
              <a:rPr lang="pt-PT" sz="1600" dirty="0" smtClean="0">
                <a:ea typeface="Times New Roman" pitchFamily="18" charset="0"/>
                <a:cs typeface="Arial" pitchFamily="34" charset="0"/>
              </a:rPr>
              <a:t> (CIMETOX). </a:t>
            </a:r>
            <a:endParaRPr lang="pt-PT" sz="1600" dirty="0" smtClean="0">
              <a:cs typeface="Arial" pitchFamily="34" charset="0"/>
            </a:endParaRPr>
          </a:p>
        </p:txBody>
      </p:sp>
      <p:sp>
        <p:nvSpPr>
          <p:cNvPr id="3" name="Rectângulo 2"/>
          <p:cNvSpPr/>
          <p:nvPr/>
        </p:nvSpPr>
        <p:spPr>
          <a:xfrm>
            <a:off x="0" y="2357430"/>
            <a:ext cx="9144000" cy="1554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pt-PT" b="1" smtClean="0">
                <a:solidFill>
                  <a:srgbClr val="000000"/>
                </a:solidFill>
                <a:ea typeface="Times New Roman" pitchFamily="18" charset="0"/>
                <a:cs typeface="Arial" pitchFamily="34" charset="0"/>
              </a:rPr>
              <a:t>         Estrutura </a:t>
            </a:r>
            <a:r>
              <a:rPr lang="pt-PT" b="1" dirty="0" smtClean="0">
                <a:solidFill>
                  <a:srgbClr val="000000"/>
                </a:solidFill>
                <a:ea typeface="Times New Roman" pitchFamily="18" charset="0"/>
                <a:cs typeface="Arial" pitchFamily="34" charset="0"/>
              </a:rPr>
              <a:t>Horizontal do Processo de Ensino Aprendizagem da ULAN</a:t>
            </a:r>
            <a:endParaRPr lang="pt-BR" dirty="0" smtClean="0"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pt-PT" sz="700" dirty="0" smtClean="0">
              <a:ea typeface="Times New Roman" pitchFamily="18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sz="1600" dirty="0" err="1" smtClean="0">
                <a:ea typeface="Times New Roman" pitchFamily="18" charset="0"/>
                <a:cs typeface="Arial" pitchFamily="34" charset="0"/>
              </a:rPr>
              <a:t>Orgãos</a:t>
            </a:r>
            <a:r>
              <a:rPr lang="pt-PT" sz="1600" dirty="0" smtClean="0">
                <a:ea typeface="Times New Roman" pitchFamily="18" charset="0"/>
                <a:cs typeface="Arial" pitchFamily="34" charset="0"/>
              </a:rPr>
              <a:t> da ULAN, remetidas as UO teriam o suporte do CPU, como dimensão de uma </a:t>
            </a:r>
            <a:r>
              <a:rPr lang="pt-PT" b="1" dirty="0" smtClean="0">
                <a:ea typeface="Times New Roman" pitchFamily="18" charset="0"/>
                <a:cs typeface="Arial" pitchFamily="34" charset="0"/>
              </a:rPr>
              <a:t>aprendizagem comunicativa</a:t>
            </a:r>
            <a:r>
              <a:rPr lang="pt-PT" sz="1600" dirty="0" smtClean="0">
                <a:ea typeface="Times New Roman" pitchFamily="18" charset="0"/>
                <a:cs typeface="Arial" pitchFamily="34" charset="0"/>
              </a:rPr>
              <a:t> entre </a:t>
            </a:r>
            <a:r>
              <a:rPr lang="pt-PT" sz="1600" u="sng" dirty="0" smtClean="0">
                <a:ea typeface="Times New Roman" pitchFamily="18" charset="0"/>
                <a:cs typeface="Arial" pitchFamily="34" charset="0"/>
              </a:rPr>
              <a:t>professor/aluno</a:t>
            </a:r>
            <a:r>
              <a:rPr lang="pt-PT" sz="1600" dirty="0" smtClean="0">
                <a:ea typeface="Times New Roman" pitchFamily="18" charset="0"/>
                <a:cs typeface="Arial" pitchFamily="34" charset="0"/>
              </a:rPr>
              <a:t> de modo a serem transformadores do seu próprio conhecimento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t-PT" sz="1600" b="1" dirty="0">
              <a:ea typeface="Times New Roman" pitchFamily="18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b="1" dirty="0" smtClean="0">
                <a:ea typeface="Times New Roman" pitchFamily="18" charset="0"/>
                <a:cs typeface="Arial" pitchFamily="34" charset="0"/>
              </a:rPr>
              <a:t>Apreender</a:t>
            </a:r>
            <a:r>
              <a:rPr lang="pt-PT" sz="1600" dirty="0" smtClean="0">
                <a:ea typeface="Times New Roman" pitchFamily="18" charset="0"/>
                <a:cs typeface="Arial" pitchFamily="34" charset="0"/>
              </a:rPr>
              <a:t> a </a:t>
            </a:r>
            <a:r>
              <a:rPr lang="pt-PT" b="1" dirty="0">
                <a:ea typeface="Times New Roman" pitchFamily="18" charset="0"/>
                <a:cs typeface="Arial" pitchFamily="34" charset="0"/>
              </a:rPr>
              <a:t>C</a:t>
            </a:r>
            <a:r>
              <a:rPr lang="pt-PT" b="1" dirty="0" smtClean="0">
                <a:ea typeface="Times New Roman" pitchFamily="18" charset="0"/>
                <a:cs typeface="Arial" pitchFamily="34" charset="0"/>
              </a:rPr>
              <a:t>ooperar</a:t>
            </a:r>
            <a:r>
              <a:rPr lang="pt-PT" sz="1600" dirty="0" smtClean="0">
                <a:ea typeface="Times New Roman" pitchFamily="18" charset="0"/>
                <a:cs typeface="Arial" pitchFamily="34" charset="0"/>
              </a:rPr>
              <a:t>, promover a </a:t>
            </a:r>
            <a:r>
              <a:rPr lang="pt-PT" b="1" dirty="0">
                <a:ea typeface="Times New Roman" pitchFamily="18" charset="0"/>
                <a:cs typeface="Arial" pitchFamily="34" charset="0"/>
              </a:rPr>
              <a:t>C</a:t>
            </a:r>
            <a:r>
              <a:rPr lang="pt-PT" b="1" dirty="0" smtClean="0">
                <a:ea typeface="Times New Roman" pitchFamily="18" charset="0"/>
                <a:cs typeface="Arial" pitchFamily="34" charset="0"/>
              </a:rPr>
              <a:t>onfiança</a:t>
            </a:r>
            <a:r>
              <a:rPr lang="pt-PT" sz="1600" dirty="0" smtClean="0">
                <a:ea typeface="Times New Roman" pitchFamily="18" charset="0"/>
                <a:cs typeface="Arial" pitchFamily="34" charset="0"/>
              </a:rPr>
              <a:t>, potenciando a </a:t>
            </a:r>
            <a:r>
              <a:rPr lang="pt-PT" b="1" cap="all" dirty="0" smtClean="0">
                <a:solidFill>
                  <a:srgbClr val="C00000"/>
                </a:solidFill>
                <a:ea typeface="Times New Roman" pitchFamily="18" charset="0"/>
                <a:cs typeface="Arial" pitchFamily="34" charset="0"/>
              </a:rPr>
              <a:t>aproximação à escola</a:t>
            </a:r>
            <a:r>
              <a:rPr lang="pt-PT" sz="1600" dirty="0" smtClean="0">
                <a:ea typeface="Times New Roman" pitchFamily="18" charset="0"/>
                <a:cs typeface="Arial" pitchFamily="34" charset="0"/>
              </a:rPr>
              <a:t>.</a:t>
            </a:r>
            <a:endParaRPr lang="pt-PT" sz="1600" dirty="0" smtClean="0">
              <a:cs typeface="Arial" pitchFamily="34" charset="0"/>
            </a:endParaRPr>
          </a:p>
        </p:txBody>
      </p:sp>
      <p:sp>
        <p:nvSpPr>
          <p:cNvPr id="4" name="Rectângulo 3"/>
          <p:cNvSpPr/>
          <p:nvPr/>
        </p:nvSpPr>
        <p:spPr>
          <a:xfrm>
            <a:off x="0" y="4286256"/>
            <a:ext cx="9144000" cy="18004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pt-PT" b="1" dirty="0" smtClean="0">
                <a:ea typeface="Times New Roman" pitchFamily="18" charset="0"/>
                <a:cs typeface="Arial" pitchFamily="34" charset="0"/>
              </a:rPr>
              <a:t>          Relação do Pesquisador com a Universidade – ULAN (2004 /2013)</a:t>
            </a:r>
            <a:endParaRPr lang="pt-BR" dirty="0" smtClean="0"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pt-PT" sz="700" dirty="0" smtClean="0">
              <a:ea typeface="Times New Roman" pitchFamily="18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dirty="0" smtClean="0">
                <a:ea typeface="Times New Roman" pitchFamily="18" charset="0"/>
                <a:cs typeface="Arial" pitchFamily="34" charset="0"/>
              </a:rPr>
              <a:t>É um contributo sobre  os problemas do PEA à colocar a ULAN para provocar uma aceleração de implementação dos CPU quanto o seu </a:t>
            </a:r>
            <a:r>
              <a:rPr lang="pt-PT" b="1" dirty="0" smtClean="0">
                <a:ea typeface="Times New Roman" pitchFamily="18" charset="0"/>
                <a:cs typeface="Arial" pitchFamily="34" charset="0"/>
              </a:rPr>
              <a:t>Papel</a:t>
            </a:r>
            <a:r>
              <a:rPr lang="pt-PT" dirty="0" smtClean="0">
                <a:ea typeface="Times New Roman" pitchFamily="18" charset="0"/>
                <a:cs typeface="Arial" pitchFamily="34" charset="0"/>
              </a:rPr>
              <a:t>, </a:t>
            </a:r>
            <a:r>
              <a:rPr lang="pt-PT" b="1" dirty="0" smtClean="0">
                <a:ea typeface="Times New Roman" pitchFamily="18" charset="0"/>
                <a:cs typeface="Arial" pitchFamily="34" charset="0"/>
              </a:rPr>
              <a:t>Funções</a:t>
            </a:r>
            <a:r>
              <a:rPr lang="pt-PT" dirty="0" smtClean="0">
                <a:ea typeface="Times New Roman" pitchFamily="18" charset="0"/>
                <a:cs typeface="Arial" pitchFamily="34" charset="0"/>
              </a:rPr>
              <a:t> e </a:t>
            </a:r>
            <a:r>
              <a:rPr lang="pt-PT" b="1" dirty="0" smtClean="0">
                <a:ea typeface="Times New Roman" pitchFamily="18" charset="0"/>
                <a:cs typeface="Arial" pitchFamily="34" charset="0"/>
              </a:rPr>
              <a:t>Importância</a:t>
            </a:r>
            <a:r>
              <a:rPr lang="pt-PT" dirty="0" smtClean="0">
                <a:ea typeface="Times New Roman" pitchFamily="18" charset="0"/>
                <a:cs typeface="Arial" pitchFamily="34" charset="0"/>
              </a:rPr>
              <a:t> no PEA do subsistema do ESA . 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pt-PT" sz="1400" dirty="0">
              <a:ea typeface="Times New Roman" pitchFamily="18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b="1" dirty="0" smtClean="0">
                <a:solidFill>
                  <a:srgbClr val="C00000"/>
                </a:solidFill>
                <a:ea typeface="Times New Roman" pitchFamily="18" charset="0"/>
                <a:cs typeface="Arial" pitchFamily="34" charset="0"/>
              </a:rPr>
              <a:t>Quadro das mudanças e das inovações que se pretendem nas IES e em cada DEI.</a:t>
            </a:r>
            <a:endParaRPr lang="pt-PT" b="1" dirty="0" smtClean="0">
              <a:solidFill>
                <a:srgbClr val="C00000"/>
              </a:solidFill>
              <a:cs typeface="Arial" pitchFamily="34" charset="0"/>
            </a:endParaRPr>
          </a:p>
        </p:txBody>
      </p:sp>
      <p:sp>
        <p:nvSpPr>
          <p:cNvPr id="5" name="Seta para baixo 4"/>
          <p:cNvSpPr/>
          <p:nvPr/>
        </p:nvSpPr>
        <p:spPr>
          <a:xfrm rot="16200000">
            <a:off x="36006" y="178286"/>
            <a:ext cx="288033" cy="360043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6" name="Seta para baixo 5"/>
          <p:cNvSpPr/>
          <p:nvPr/>
        </p:nvSpPr>
        <p:spPr>
          <a:xfrm rot="16200000">
            <a:off x="36005" y="2392863"/>
            <a:ext cx="288033" cy="360043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7" name="Seta para baixo 6"/>
          <p:cNvSpPr/>
          <p:nvPr/>
        </p:nvSpPr>
        <p:spPr>
          <a:xfrm rot="16200000">
            <a:off x="36005" y="4321689"/>
            <a:ext cx="288033" cy="360043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4161</TotalTime>
  <Words>2613</Words>
  <Application>Microsoft Office PowerPoint</Application>
  <PresentationFormat>Apresentação no Ecrã (4:3)</PresentationFormat>
  <Paragraphs>330</Paragraphs>
  <Slides>26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26</vt:i4>
      </vt:variant>
    </vt:vector>
  </HeadingPairs>
  <TitlesOfParts>
    <vt:vector size="27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anokas</dc:creator>
  <cp:lastModifiedBy>anokas</cp:lastModifiedBy>
  <cp:revision>197</cp:revision>
  <dcterms:created xsi:type="dcterms:W3CDTF">2013-12-07T14:12:59Z</dcterms:created>
  <dcterms:modified xsi:type="dcterms:W3CDTF">2014-03-19T12:05:52Z</dcterms:modified>
</cp:coreProperties>
</file>