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1" name="Marcador de Posição d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Marcador de Posição do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1" name="Marcador de Posição do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7" name="Marcador de Posição d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244FFBA-835D-41E8-9A68-41D969460F94}" type="datetimeFigureOut">
              <a:rPr lang="pt-PT" smtClean="0"/>
              <a:pPr/>
              <a:t>29-03-2011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75C8B08-BB50-47DD-B983-7CA47CF1EF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pt/imgres?imgurl=http://1.bp.blogspot.com/_Qcwle0T8Iu4/SDSSsolIFiI/AAAAAAAAAqw/an82wxlvJwA/s400/terra-eps.jpg&amp;imgrefurl=http://transnet.ning.com/profiles/blogs/a-ecopedagogia-da-terra&amp;usg=__83lWQiyagpSkQyfYWYoS5yQxrzY=&amp;h=400&amp;w=294&amp;sz=41&amp;hl=pt-pt&amp;start=78&amp;zoom=1&amp;tbnid=ZyraNQikGmOu2M:&amp;tbnh=111&amp;tbnw=89&amp;ei=x0WQTbLnL8j14gbwrNjxCw&amp;prev=/images?q=Impacto+da+ci%C3%AAncia+na+nossa+vida+quotidiana&amp;hl=pt-pt&amp;sa=G&amp;biw=1003&amp;bih=348&amp;gbv=2&amp;tbm=isch&amp;itbs=1&amp;iact=rc&amp;dur=812&amp;oei=eEWQTbzeLJHJsga0uPyXCg&amp;page=8&amp;ndsp=13&amp;ved=1t:429,r:12,s:78&amp;tx=54&amp;ty=57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pt/imgres?imgurl=http://g1.globo.com/Noticias/Mundo/foto/0,,15151856-EX,00.jpg&amp;imgrefurl=http://g1.globo.com/Noticias/Mundo/0,,MUL689628-5602,00-MAIS+UM+INCIDENTE+NA+CENTRAL+NUCLEAR+FRANCESA+DE+TRICASTIN.html&amp;usg=__KjA3g9ZsOjMc0LDgRfoUrV2gwGQ=&amp;h=335&amp;w=535&amp;sz=36&amp;hl=pt-pt&amp;start=20&amp;zoom=1&amp;tbnid=2rQmp3pTh4QAxM:&amp;tbnh=108&amp;tbnw=147&amp;ei=pFGQTYj0DtGN4gazhO23Cw&amp;prev=/search?q=central+nuclear&amp;hl=pt-pt&amp;biw=1003&amp;bih=348&amp;gbv=2&amp;tbm=isch&amp;itbs=1&amp;iact=rc&amp;dur=328&amp;oei=b1GQTfSqJcSCswbH_tmDCg&amp;page=3&amp;ndsp=10&amp;ved=1t:429,r:7,s:20&amp;tx=114&amp;ty=25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ww.google.pt/imgres?imgurl=http://www.ecodebate.com.br/foto/nuclear2.jpg&amp;imgrefurl=http://www.ecodebate.com.br/2009/01/10/eua-central-nuclear-de-vermont-yankee-reduz-producao-de-energia-apos-vazamento-radioativo-por-henrique-cortez/&amp;usg=__YZcB0ts-Y1L491Budl-4_rbp2MY=&amp;h=272&amp;w=300&amp;sz=13&amp;hl=pt-pt&amp;start=30&amp;zoom=1&amp;tbnid=c0cVRFP30VbloM:&amp;tbnh=111&amp;tbnw=127&amp;ei=plGQTaDvGcW64gbJ-bXgCw&amp;prev=/search?q=central+nuclear&amp;hl=pt-pt&amp;biw=1003&amp;bih=348&amp;gbv=2&amp;tbm=isch&amp;itbs=1&amp;iact=rc&amp;dur=188&amp;oei=b1GQTfSqJcSCswbH_tmDCg&amp;page=4&amp;ndsp=10&amp;ved=1t:429,r:2,s:30&amp;tx=77&amp;ty=8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pt/imgres?imgurl=http://4.bp.blogspot.com/_xk4E5dZAB3M/TBYiOrw1OJI/AAAAAAAAACo/khqMeu6eM4s/s1600/tecno_ciencia_pos_humanidade.jpg&amp;imgrefurl=http://neoprotestante.blogspot.com/2010/06/tecnociencia-e-parteria-da-pos.html&amp;usg=__nXNmisVf9fzBe9IGmS_mU8jyTi0=&amp;h=480&amp;w=358&amp;sz=49&amp;hl=pt-pt&amp;start=0&amp;zoom=1&amp;tbnid=OKeApZuJ-lvY0M:&amp;tbnh=130&amp;tbnw=97&amp;ei=aViQTbOlIITj4AasnsS2Cw&amp;prev=/images?q=filosofia+e+tecnoci%C3%AAncia&amp;hl=pt-pt&amp;sa=G&amp;biw=1003&amp;bih=348&amp;gbv=2&amp;tbm=isch&amp;itbs=1&amp;iact=rc&amp;oei=LliQTZDGK4rDswaI25CUCg&amp;page=1&amp;ndsp=12&amp;ved=1t:429,r:4,s:0&amp;tx=19&amp;ty=50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>
                <a:solidFill>
                  <a:schemeClr val="bg2">
                    <a:lumMod val="90000"/>
                  </a:schemeClr>
                </a:solidFill>
              </a:rPr>
              <a:t>3. Temas/Problemas da cultura </a:t>
            </a:r>
            <a:r>
              <a:rPr lang="pt-PT" dirty="0" err="1" smtClean="0">
                <a:solidFill>
                  <a:schemeClr val="bg2">
                    <a:lumMod val="90000"/>
                  </a:schemeClr>
                </a:solidFill>
              </a:rPr>
              <a:t>cientifico-tecnológica</a:t>
            </a:r>
            <a:endParaRPr lang="pt-PT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54442" y="4725144"/>
            <a:ext cx="5114778" cy="1368152"/>
          </a:xfrm>
        </p:spPr>
        <p:txBody>
          <a:bodyPr/>
          <a:lstStyle/>
          <a:p>
            <a:pPr algn="ctr"/>
            <a:r>
              <a:rPr lang="pt-PT" b="1" dirty="0" smtClean="0">
                <a:solidFill>
                  <a:schemeClr val="tx1"/>
                </a:solidFill>
              </a:rPr>
              <a:t>Opção A-  A ciência, o poder e os riscos.</a:t>
            </a:r>
            <a:endParaRPr lang="pt-PT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05304"/>
          </a:xfrm>
        </p:spPr>
        <p:txBody>
          <a:bodyPr/>
          <a:lstStyle/>
          <a:p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Em Suma: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>
                <a:solidFill>
                  <a:schemeClr val="tx1"/>
                </a:solidFill>
              </a:rPr>
              <a:t>Verificamos que a </a:t>
            </a:r>
            <a:r>
              <a:rPr lang="pt-PT" dirty="0" err="1" smtClean="0">
                <a:solidFill>
                  <a:schemeClr val="tx1"/>
                </a:solidFill>
              </a:rPr>
              <a:t>tecnociência</a:t>
            </a:r>
            <a:r>
              <a:rPr lang="pt-PT" dirty="0" smtClean="0">
                <a:solidFill>
                  <a:schemeClr val="tx1"/>
                </a:solidFill>
              </a:rPr>
              <a:t> nos trouxe consequências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positivas </a:t>
            </a:r>
            <a:r>
              <a:rPr lang="pt-PT" dirty="0" smtClean="0">
                <a:solidFill>
                  <a:schemeClr val="tx1"/>
                </a:solidFill>
              </a:rPr>
              <a:t>(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ex:</a:t>
            </a:r>
            <a:r>
              <a:rPr lang="pt-PT" dirty="0" smtClean="0">
                <a:solidFill>
                  <a:schemeClr val="tx1"/>
                </a:solidFill>
              </a:rPr>
              <a:t> melhor qualidade de vida, aumento da esperança de vida…) e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negativas</a:t>
            </a:r>
            <a:r>
              <a:rPr lang="pt-PT" dirty="0" smtClean="0">
                <a:solidFill>
                  <a:schemeClr val="tx1"/>
                </a:solidFill>
              </a:rPr>
              <a:t> (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ex:</a:t>
            </a:r>
            <a:r>
              <a:rPr lang="pt-PT" dirty="0" smtClean="0">
                <a:solidFill>
                  <a:schemeClr val="tx1"/>
                </a:solidFill>
              </a:rPr>
              <a:t> manipulação genética, diluição dos valores…).</a:t>
            </a:r>
            <a:endParaRPr lang="pt-P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77312"/>
          </a:xfrm>
        </p:spPr>
        <p:txBody>
          <a:bodyPr>
            <a:normAutofit fontScale="90000"/>
          </a:bodyPr>
          <a:lstStyle/>
          <a:p>
            <a:pPr algn="ctr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>
                <a:solidFill>
                  <a:schemeClr val="tx1"/>
                </a:solidFill>
              </a:rPr>
              <a:t>Depois de termos estudado as características do conhecimento científico, agora iremos reflectir sobre o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impacto da ciência </a:t>
            </a:r>
            <a:r>
              <a:rPr lang="pt-PT" dirty="0" smtClean="0">
                <a:solidFill>
                  <a:schemeClr val="tx1"/>
                </a:solidFill>
              </a:rPr>
              <a:t>na nossa vida quotidiana.</a:t>
            </a:r>
            <a:br>
              <a:rPr lang="pt-PT" dirty="0" smtClean="0">
                <a:solidFill>
                  <a:schemeClr val="tx1"/>
                </a:solidFill>
              </a:rPr>
            </a:br>
            <a:r>
              <a:rPr lang="pt-PT" dirty="0" smtClean="0">
                <a:solidFill>
                  <a:schemeClr val="tx1"/>
                </a:solidFill>
              </a:rPr>
              <a:t/>
            </a:r>
            <a:br>
              <a:rPr lang="pt-PT" dirty="0" smtClean="0">
                <a:solidFill>
                  <a:schemeClr val="tx1"/>
                </a:solidFill>
              </a:rPr>
            </a:br>
            <a:r>
              <a:rPr lang="pt-PT" dirty="0" smtClean="0">
                <a:solidFill>
                  <a:schemeClr val="tx1"/>
                </a:solidFill>
              </a:rPr>
              <a:t/>
            </a:r>
            <a:br>
              <a:rPr lang="pt-PT" dirty="0" smtClean="0">
                <a:solidFill>
                  <a:schemeClr val="tx1"/>
                </a:solidFill>
              </a:rPr>
            </a:br>
            <a:r>
              <a:rPr lang="pt-PT" dirty="0" smtClean="0">
                <a:solidFill>
                  <a:schemeClr val="tx1"/>
                </a:solidFill>
              </a:rPr>
              <a:t/>
            </a:r>
            <a:br>
              <a:rPr lang="pt-PT" dirty="0" smtClean="0">
                <a:solidFill>
                  <a:schemeClr val="tx1"/>
                </a:solidFill>
              </a:rPr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3" name="Imagem 2" descr="http://t2.gstatic.com/images?q=tbn:ANd9GcSGw3-f5_u_WCdjKQmKrNEjh4d5Ak1CB9n94bOEm8XycLwJ7i74ood2IMI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717032"/>
            <a:ext cx="273630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05304"/>
          </a:xfrm>
        </p:spPr>
        <p:txBody>
          <a:bodyPr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A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Ciência </a:t>
            </a:r>
            <a:r>
              <a:rPr lang="pt-PT" dirty="0" smtClean="0">
                <a:solidFill>
                  <a:schemeClr val="tx1"/>
                </a:solidFill>
              </a:rPr>
              <a:t>e as suas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aplicações tecnológicas </a:t>
            </a:r>
            <a:r>
              <a:rPr lang="pt-PT" dirty="0" smtClean="0">
                <a:solidFill>
                  <a:schemeClr val="tx1"/>
                </a:solidFill>
              </a:rPr>
              <a:t>(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tecnociência</a:t>
            </a:r>
            <a:r>
              <a:rPr lang="pt-PT" dirty="0" smtClean="0">
                <a:solidFill>
                  <a:schemeClr val="tx1"/>
                </a:solidFill>
              </a:rPr>
              <a:t>) trouxeram-nos benefícios que jamais imaginávamos, e, por isso, mudou de uma forma radical o modo como vivemos a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nível mundial</a:t>
            </a:r>
            <a:r>
              <a:rPr lang="pt-PT" dirty="0" smtClean="0">
                <a:solidFill>
                  <a:schemeClr val="tx1"/>
                </a:solidFill>
              </a:rPr>
              <a:t>.</a:t>
            </a:r>
            <a:br>
              <a:rPr lang="pt-PT" dirty="0" smtClean="0">
                <a:solidFill>
                  <a:schemeClr val="tx1"/>
                </a:solidFill>
              </a:rPr>
            </a:br>
            <a:endParaRPr lang="pt-P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Podemos definir:</a:t>
            </a:r>
            <a:endParaRPr lang="pt-P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067944" cy="4997152"/>
          </a:xfrm>
        </p:spPr>
        <p:txBody>
          <a:bodyPr>
            <a:normAutofit fontScale="85000" lnSpcReduction="20000"/>
          </a:bodyPr>
          <a:lstStyle/>
          <a:p>
            <a:r>
              <a:rPr lang="pt-PT" b="1" dirty="0" smtClean="0">
                <a:solidFill>
                  <a:schemeClr val="bg2">
                    <a:lumMod val="50000"/>
                  </a:schemeClr>
                </a:solidFill>
              </a:rPr>
              <a:t>Ciência:</a:t>
            </a: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Conhecimento sistematizado e metódico, que utiliza raciocínios, provas e demonstrações para ir além da experiência e obter conclusões mais precisas e rigorosas acerca da Natureza;</a:t>
            </a: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Usa processos metodológicos próprios para explicar e compreender os fenómenos (naturais e sociais);</a:t>
            </a: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Pretende formular leis e teorias explicativas que permitam controlar a Natureza e pô-la ao serviço do ser humano.</a:t>
            </a:r>
          </a:p>
          <a:p>
            <a:endParaRPr lang="pt-PT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997152"/>
          </a:xfrm>
        </p:spPr>
        <p:txBody>
          <a:bodyPr>
            <a:normAutofit fontScale="85000" lnSpcReduction="20000"/>
          </a:bodyPr>
          <a:lstStyle/>
          <a:p>
            <a:r>
              <a:rPr lang="pt-PT" b="1" err="1" smtClean="0">
                <a:solidFill>
                  <a:schemeClr val="bg2">
                    <a:lumMod val="50000"/>
                  </a:schemeClr>
                </a:solidFill>
              </a:rPr>
              <a:t>Tecnociência</a:t>
            </a:r>
            <a:r>
              <a:rPr lang="pt-PT" b="1" smtClean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pt-PT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Sistema de saber que reúne simultaneamente as finalidades específicas da </a:t>
            </a:r>
            <a:r>
              <a:rPr lang="pt-PT" sz="2600" b="1" dirty="0" err="1" smtClean="0">
                <a:latin typeface="Times New Roman" pitchFamily="18" charset="0"/>
                <a:cs typeface="Times New Roman" pitchFamily="18" charset="0"/>
              </a:rPr>
              <a:t>Ciência-</a:t>
            </a:r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 a procura do conhecimento objectivo;</a:t>
            </a: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A procura da técnica;</a:t>
            </a:r>
          </a:p>
          <a:p>
            <a:r>
              <a:rPr lang="pt-PT" sz="2600" b="1" dirty="0" smtClean="0">
                <a:latin typeface="Times New Roman" pitchFamily="18" charset="0"/>
                <a:cs typeface="Times New Roman" pitchFamily="18" charset="0"/>
              </a:rPr>
              <a:t>A orientação para o controlo e domínio do real.</a:t>
            </a:r>
          </a:p>
          <a:p>
            <a:endParaRPr lang="pt-PT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028384" cy="6858000"/>
          </a:xfrm>
        </p:spPr>
        <p:txBody>
          <a:bodyPr>
            <a:noAutofit/>
          </a:bodyPr>
          <a:lstStyle/>
          <a:p>
            <a:r>
              <a:rPr lang="pt-PT" sz="2800" dirty="0" smtClean="0">
                <a:solidFill>
                  <a:schemeClr val="tx1"/>
                </a:solidFill>
              </a:rPr>
              <a:t>É difícil imaginar vivermos sem os recursos que a Ciência e as tecnologias nos facultam. Mas, não significa que não tenham os seus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riscos</a:t>
            </a:r>
            <a:r>
              <a:rPr lang="pt-PT" sz="2800" dirty="0" smtClean="0">
                <a:solidFill>
                  <a:schemeClr val="tx1"/>
                </a:solidFill>
              </a:rPr>
              <a:t>.</a:t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>Teremos de ser prudentes, pois a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rapidez </a:t>
            </a:r>
            <a:r>
              <a:rPr lang="pt-PT" sz="2800" dirty="0" smtClean="0">
                <a:solidFill>
                  <a:schemeClr val="tx1"/>
                </a:solidFill>
              </a:rPr>
              <a:t>do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progresso científico e tecnológico gerou:</a:t>
            </a: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●</a:t>
            </a:r>
            <a:r>
              <a:rPr lang="pt-PT" sz="2800" dirty="0" smtClean="0">
                <a:solidFill>
                  <a:schemeClr val="tx1"/>
                </a:solidFill>
              </a:rPr>
              <a:t> de certa forma uma ilusão/aparência optimista do Futuro;</a:t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● </a:t>
            </a:r>
            <a:r>
              <a:rPr lang="pt-PT" sz="2800" dirty="0" smtClean="0">
                <a:solidFill>
                  <a:schemeClr val="tx1"/>
                </a:solidFill>
              </a:rPr>
              <a:t>Uma crença ingénua/pura na capacidade do ser humano alcançar um conhecimento absoluto do Universo.</a:t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endParaRPr lang="pt-PT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43808" y="0"/>
            <a:ext cx="6048672" cy="3401568"/>
          </a:xfrm>
        </p:spPr>
        <p:txBody>
          <a:bodyPr/>
          <a:lstStyle/>
          <a:p>
            <a:pPr algn="ctr"/>
            <a:r>
              <a:rPr lang="pt-PT" sz="3200" dirty="0" smtClean="0">
                <a:solidFill>
                  <a:schemeClr val="bg2"/>
                </a:solidFill>
              </a:rPr>
              <a:t>Ao longo do séc. XIX, foi desenvolvida a ideia de que a Ciência pode resolver todos os problemas e dificuldades que afectam os seres humanos.</a:t>
            </a:r>
            <a:endParaRPr lang="pt-PT" sz="3200" dirty="0">
              <a:solidFill>
                <a:schemeClr val="bg2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15816" y="3501008"/>
            <a:ext cx="5904656" cy="3024336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sz="3200" dirty="0" smtClean="0">
                <a:solidFill>
                  <a:schemeClr val="bg1">
                    <a:lumMod val="85000"/>
                  </a:schemeClr>
                </a:solidFill>
              </a:rPr>
              <a:t>Cientismo:</a:t>
            </a:r>
          </a:p>
          <a:p>
            <a:pPr algn="ctr"/>
            <a:endParaRPr lang="pt-PT" dirty="0" smtClean="0"/>
          </a:p>
          <a:p>
            <a:pPr algn="ctr"/>
            <a:r>
              <a:rPr lang="pt-PT" sz="2800" b="1" dirty="0" smtClean="0">
                <a:solidFill>
                  <a:schemeClr val="tx1"/>
                </a:solidFill>
              </a:rPr>
              <a:t>É a atitude intelectual que concebe a Ciência como verdadeira e capaz de trazer felicidades aos seres humanos, é uma atitude positivista.</a:t>
            </a:r>
            <a:endParaRPr lang="pt-PT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77312"/>
          </a:xfrm>
        </p:spPr>
        <p:txBody>
          <a:bodyPr>
            <a:normAutofit fontScale="90000"/>
          </a:bodyPr>
          <a:lstStyle/>
          <a:p>
            <a:r>
              <a:rPr lang="pt-PT" sz="2800" dirty="0" smtClean="0">
                <a:solidFill>
                  <a:schemeClr val="tx1"/>
                </a:solidFill>
              </a:rPr>
              <a:t>Podemos assim verificar: que a Ciência  e o uso das tecnologias demonstram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duas</a:t>
            </a:r>
            <a:r>
              <a:rPr lang="pt-PT" sz="2800" dirty="0" smtClean="0">
                <a:solidFill>
                  <a:schemeClr val="tx1"/>
                </a:solidFill>
              </a:rPr>
              <a:t>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perspectivas</a:t>
            </a:r>
            <a:r>
              <a:rPr lang="pt-PT" sz="2800" dirty="0" smtClean="0">
                <a:solidFill>
                  <a:schemeClr val="tx1"/>
                </a:solidFill>
              </a:rPr>
              <a:t>: uma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benéfica</a:t>
            </a:r>
            <a:r>
              <a:rPr lang="pt-PT" sz="2800" dirty="0" smtClean="0">
                <a:solidFill>
                  <a:schemeClr val="tx1"/>
                </a:solidFill>
              </a:rPr>
              <a:t>, ou seja, o avanço trará felicidades aos seres humanos; e uma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maléfica</a:t>
            </a:r>
            <a:r>
              <a:rPr lang="pt-PT" sz="2800" dirty="0" smtClean="0">
                <a:solidFill>
                  <a:schemeClr val="tx1"/>
                </a:solidFill>
              </a:rPr>
              <a:t> e cheia de perigos, este avanço pode trazer muitos riscos para a humanidade 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( ex: centrais nucleares e radioactividade).</a:t>
            </a: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r>
              <a:rPr lang="pt-PT" sz="2800" dirty="0" smtClean="0">
                <a:solidFill>
                  <a:schemeClr val="tx1"/>
                </a:solidFill>
              </a:rPr>
              <a:t/>
            </a:r>
            <a:br>
              <a:rPr lang="pt-PT" sz="2800" dirty="0" smtClean="0">
                <a:solidFill>
                  <a:schemeClr val="tx1"/>
                </a:solidFill>
              </a:rPr>
            </a:br>
            <a:endParaRPr lang="pt-PT" sz="2800" dirty="0">
              <a:solidFill>
                <a:schemeClr val="tx1"/>
              </a:solidFill>
            </a:endParaRPr>
          </a:p>
        </p:txBody>
      </p:sp>
      <p:pic>
        <p:nvPicPr>
          <p:cNvPr id="3" name="Imagem 2" descr="http://t2.gstatic.com/images?q=tbn:ANd9GcRzVATtoaKDaNDwvliWkm2Q9bF0b430YqKhNY5BdkM_PAXPdo3Rs6-VD2o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424847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 descr="http://t1.gstatic.com/images?q=tbn:ANd9GcTfpCPnaZC5S0Sai9qjGHmDLi3jhK4GDwGngaE86O8vbxvH1f_jLaEXAK8EI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861048"/>
            <a:ext cx="309634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Tecnociência: Prós e Contras</a:t>
            </a:r>
            <a:endParaRPr lang="pt-P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139952" cy="5257800"/>
          </a:xfrm>
        </p:spPr>
        <p:txBody>
          <a:bodyPr>
            <a:normAutofit fontScale="77500" lnSpcReduction="20000"/>
          </a:bodyPr>
          <a:lstStyle/>
          <a:p>
            <a:r>
              <a:rPr lang="pt-PT" sz="3100" b="1" dirty="0" smtClean="0"/>
              <a:t>Prós:</a:t>
            </a:r>
            <a:endParaRPr lang="pt-PT" dirty="0" smtClean="0"/>
          </a:p>
          <a:p>
            <a:r>
              <a:rPr lang="pt-PT" sz="2300" b="1" dirty="0" smtClean="0"/>
              <a:t>Melhor qualidade de vida;</a:t>
            </a:r>
          </a:p>
          <a:p>
            <a:r>
              <a:rPr lang="pt-PT" sz="2300" b="1" dirty="0" smtClean="0"/>
              <a:t>Libertação das tarefas rotineiras, pesadas e escravizantes, dando aos seres humanos mais autonomia, conforto e tempo de lazer;</a:t>
            </a:r>
          </a:p>
          <a:p>
            <a:r>
              <a:rPr lang="pt-PT" sz="2300" b="1" dirty="0" smtClean="0"/>
              <a:t>Aumento da produtividade e da riqueza;</a:t>
            </a:r>
          </a:p>
          <a:p>
            <a:r>
              <a:rPr lang="pt-PT" sz="2300" b="1" dirty="0" smtClean="0"/>
              <a:t>Melhores cuidados de saúde;</a:t>
            </a:r>
          </a:p>
          <a:p>
            <a:r>
              <a:rPr lang="pt-PT" sz="2300" b="1" dirty="0" smtClean="0"/>
              <a:t>Aumento da esperança média de vida;</a:t>
            </a:r>
          </a:p>
          <a:p>
            <a:r>
              <a:rPr lang="pt-PT" sz="2300" b="1" dirty="0" smtClean="0"/>
              <a:t>Novas fontes e formas de energia alternativas às tradicionais permitindo aumentar os consumos;</a:t>
            </a:r>
          </a:p>
          <a:p>
            <a:r>
              <a:rPr lang="pt-PT" sz="2300" b="1" dirty="0" smtClean="0"/>
              <a:t>Acesso à informação e à cultura.</a:t>
            </a:r>
          </a:p>
          <a:p>
            <a:endParaRPr lang="pt-PT" sz="2300" dirty="0" smtClean="0"/>
          </a:p>
          <a:p>
            <a:endParaRPr lang="pt-PT" sz="2000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993592" cy="5257800"/>
          </a:xfrm>
        </p:spPr>
        <p:txBody>
          <a:bodyPr>
            <a:normAutofit fontScale="77500" lnSpcReduction="20000"/>
          </a:bodyPr>
          <a:lstStyle/>
          <a:p>
            <a:r>
              <a:rPr lang="pt-PT" sz="3100" b="1" dirty="0" smtClean="0"/>
              <a:t>Contras:</a:t>
            </a:r>
            <a:endParaRPr lang="pt-PT" dirty="0" smtClean="0"/>
          </a:p>
          <a:p>
            <a:r>
              <a:rPr lang="pt-PT" sz="2300" b="1" dirty="0" smtClean="0"/>
              <a:t>Poluição;</a:t>
            </a:r>
          </a:p>
          <a:p>
            <a:r>
              <a:rPr lang="pt-PT" sz="2300" b="1" dirty="0" smtClean="0"/>
              <a:t>Esgotamento dos recursos, designadamente das energias não renováveis;</a:t>
            </a:r>
          </a:p>
          <a:p>
            <a:r>
              <a:rPr lang="pt-PT" sz="2300" b="1" dirty="0" smtClean="0"/>
              <a:t>Desemprego;</a:t>
            </a:r>
          </a:p>
          <a:p>
            <a:r>
              <a:rPr lang="pt-PT" sz="2300" b="1" dirty="0" smtClean="0"/>
              <a:t>Acidentes (rodoviários, aéreos, de trabalho…);</a:t>
            </a:r>
          </a:p>
          <a:p>
            <a:r>
              <a:rPr lang="pt-PT" sz="2300" b="1" dirty="0" smtClean="0"/>
              <a:t>Aplicação à guerra: guerra química, bacteriológica, ar mas cada vez mais sofisticadas…;</a:t>
            </a:r>
          </a:p>
          <a:p>
            <a:r>
              <a:rPr lang="pt-PT" sz="2300" b="1" dirty="0" smtClean="0"/>
              <a:t>Maior desigualdade entre ricos e pobres e países mais desenvolvidos e menos desenvolvidos;</a:t>
            </a:r>
          </a:p>
          <a:p>
            <a:r>
              <a:rPr lang="pt-PT" sz="2300" b="1" dirty="0" smtClean="0"/>
              <a:t>Submeter o ser humano ao ritmo da máquina;</a:t>
            </a:r>
          </a:p>
          <a:p>
            <a:r>
              <a:rPr lang="pt-PT" sz="2300" b="1" dirty="0" smtClean="0"/>
              <a:t>Possibilitar a interferência na privacidade e limitar a liberdade individual.</a:t>
            </a:r>
          </a:p>
          <a:p>
            <a:endParaRPr lang="pt-PT" sz="2600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100392" cy="6858000"/>
          </a:xfrm>
        </p:spPr>
        <p:txBody>
          <a:bodyPr>
            <a:normAutofit fontScale="90000"/>
          </a:bodyPr>
          <a:lstStyle/>
          <a:p>
            <a:r>
              <a:rPr lang="pt-PT" sz="1800" dirty="0" smtClean="0">
                <a:solidFill>
                  <a:schemeClr val="bg2">
                    <a:lumMod val="50000"/>
                  </a:schemeClr>
                </a:solidFill>
              </a:rPr>
              <a:t>O papel da Filosofia</a:t>
            </a:r>
            <a:r>
              <a:rPr lang="pt-PT" sz="1800" dirty="0" smtClean="0"/>
              <a:t/>
            </a:r>
            <a:br>
              <a:rPr lang="pt-PT" sz="1800" dirty="0" smtClean="0"/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Filosofia tem a função de questionar e interrogar os efeitos e os impactos positivos e negativos que a tecnociência pode provocar nas sociedades.</a:t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Ex: </a:t>
            </a: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Quais são os riscos para o ser humano e para a Natureza do poder quase absoluto da Ciência e do desenvolvimento tecnológico?</a:t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A QUEM COMPETE FAZER O CONTROLO ÉTICO DA INVESTIGAÇÃO E DAS APLICAÇÕES PRÁTICAS DA TECNOCIÊNCIA?</a:t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Qual é o papel e responsabilidade: dos cientistas? Dos políticos? Das organizações não governamentais? E o nosso?</a:t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Como encontrar respostas para todas estas interrogações?</a:t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Como podemos alterar a situação?</a:t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pt-PT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 descr="http://t0.gstatic.com/images?q=tbn:ANd9GcTNELqFl-g_FvRa3wd8TFHgf2ueBD3zviKsiZ75WFVwRPtiqZrSKd8yNKoN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293096"/>
            <a:ext cx="4464496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</TotalTime>
  <Words>444</Words>
  <Application>Microsoft Office PowerPoint</Application>
  <PresentationFormat>Apresentação no Ecrã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1" baseType="lpstr">
      <vt:lpstr>Opulento</vt:lpstr>
      <vt:lpstr>3. Temas/Problemas da cultura cientifico-tecnológica</vt:lpstr>
      <vt:lpstr> Depois de termos estudado as características do conhecimento científico, agora iremos reflectir sobre o impacto da ciência na nossa vida quotidiana.      </vt:lpstr>
      <vt:lpstr>A Ciência e as suas aplicações tecnológicas (tecnociência) trouxeram-nos benefícios que jamais imaginávamos, e, por isso, mudou de uma forma radical o modo como vivemos a nível mundial. </vt:lpstr>
      <vt:lpstr>Podemos definir:</vt:lpstr>
      <vt:lpstr>É difícil imaginar vivermos sem os recursos que a Ciência e as tecnologias nos facultam. Mas, não significa que não tenham os seus riscos.  Teremos de ser prudentes, pois a rapidez do progresso científico e tecnológico gerou:  ● de certa forma uma ilusão/aparência optimista do Futuro; ● Uma crença ingénua/pura na capacidade do ser humano alcançar um conhecimento absoluto do Universo.  </vt:lpstr>
      <vt:lpstr>Ao longo do séc. XIX, foi desenvolvida a ideia de que a Ciência pode resolver todos os problemas e dificuldades que afectam os seres humanos.</vt:lpstr>
      <vt:lpstr>Podemos assim verificar: que a Ciência  e o uso das tecnologias demonstram duas perspectivas: uma benéfica, ou seja, o avanço trará felicidades aos seres humanos; e uma maléfica e cheia de perigos, este avanço pode trazer muitos riscos para a humanidade ( ex: centrais nucleares e radioactividade).        </vt:lpstr>
      <vt:lpstr>Tecnociência: Prós e Contras</vt:lpstr>
      <vt:lpstr>O papel da Filosofia A Filosofia tem a função de questionar e interrogar os efeitos e os impactos positivos e negativos que a tecnociência pode provocar nas sociedades.  Ex: ● Quais são os riscos para o ser humano e para a Natureza do poder quase absoluto da Ciência e do desenvolvimento tecnológico? ● A QUEM COMPETE FAZER O CONTROLO ÉTICO DA INVESTIGAÇÃO E DAS APLICAÇÕES PRÁTICAS DA TECNOCIÊNCIA? ● Qual é o papel e responsabilidade: dos cientistas? Dos políticos? Das organizações não governamentais? E o nosso? ● Como encontrar respostas para todas estas interrogações? ● Como podemos alterar a situação?           </vt:lpstr>
      <vt:lpstr>Em Suma:  Verificamos que a tecnociência nos trouxe consequências positivas (ex: melhor qualidade de vida, aumento da esperança de vida…) e negativas (ex: manipulação genética, diluição dos valores…).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Temas/Problemas da cultura científico-tecnológica</dc:title>
  <dc:creator>utilizador</dc:creator>
  <cp:lastModifiedBy>utilizador</cp:lastModifiedBy>
  <cp:revision>19</cp:revision>
  <dcterms:created xsi:type="dcterms:W3CDTF">2011-03-28T08:08:41Z</dcterms:created>
  <dcterms:modified xsi:type="dcterms:W3CDTF">2011-03-29T15:45:45Z</dcterms:modified>
</cp:coreProperties>
</file>