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26"/>
  </p:notesMasterIdLst>
  <p:sldIdLst>
    <p:sldId id="256" r:id="rId2"/>
    <p:sldId id="260" r:id="rId3"/>
    <p:sldId id="263" r:id="rId4"/>
    <p:sldId id="258" r:id="rId5"/>
    <p:sldId id="259" r:id="rId6"/>
    <p:sldId id="270" r:id="rId7"/>
    <p:sldId id="286" r:id="rId8"/>
    <p:sldId id="288" r:id="rId9"/>
    <p:sldId id="289" r:id="rId10"/>
    <p:sldId id="273" r:id="rId11"/>
    <p:sldId id="276" r:id="rId12"/>
    <p:sldId id="274" r:id="rId13"/>
    <p:sldId id="277" r:id="rId14"/>
    <p:sldId id="283" r:id="rId15"/>
    <p:sldId id="278" r:id="rId16"/>
    <p:sldId id="290" r:id="rId17"/>
    <p:sldId id="291" r:id="rId18"/>
    <p:sldId id="275" r:id="rId19"/>
    <p:sldId id="292" r:id="rId20"/>
    <p:sldId id="293" r:id="rId21"/>
    <p:sldId id="280" r:id="rId22"/>
    <p:sldId id="294" r:id="rId23"/>
    <p:sldId id="295" r:id="rId24"/>
    <p:sldId id="296" r:id="rId2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Estilo E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9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Base%20de%20Dado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Questionário'!$A$7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Questionário'!$B$6:$F$6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Questionário'!$B$7:$F$7</c:f>
              <c:numCache>
                <c:formatCode>General</c:formatCode>
                <c:ptCount val="5"/>
                <c:pt idx="0">
                  <c:v>34</c:v>
                </c:pt>
                <c:pt idx="1">
                  <c:v>47</c:v>
                </c:pt>
                <c:pt idx="2">
                  <c:v>115</c:v>
                </c:pt>
                <c:pt idx="3">
                  <c:v>27</c:v>
                </c:pt>
                <c:pt idx="4">
                  <c:v>4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Questionário'!$A$8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Questionário'!$B$6:$F$6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Questionário'!$B$8:$F$8</c:f>
              <c:numCache>
                <c:formatCode>0%</c:formatCode>
                <c:ptCount val="5"/>
                <c:pt idx="0">
                  <c:v>0.14977973568281941</c:v>
                </c:pt>
                <c:pt idx="1">
                  <c:v>0.20704845814978037</c:v>
                </c:pt>
                <c:pt idx="2">
                  <c:v>0.50660792951541855</c:v>
                </c:pt>
                <c:pt idx="3">
                  <c:v>0.11894273127753355</c:v>
                </c:pt>
                <c:pt idx="4">
                  <c:v>1.762114537444941E-2</c:v>
                </c:pt>
              </c:numCache>
            </c:numRef>
          </c:val>
        </c:ser>
        <c:dLbls>
          <c:showVal val="1"/>
        </c:dLbls>
        <c:shape val="cylinder"/>
        <c:axId val="65380736"/>
        <c:axId val="65382272"/>
        <c:axId val="0"/>
      </c:bar3DChart>
      <c:catAx>
        <c:axId val="65380736"/>
        <c:scaling>
          <c:orientation val="minMax"/>
        </c:scaling>
        <c:axPos val="b"/>
        <c:numFmt formatCode="General" sourceLinked="1"/>
        <c:tickLblPos val="nextTo"/>
        <c:crossAx val="65382272"/>
        <c:crosses val="autoZero"/>
        <c:auto val="1"/>
        <c:lblAlgn val="ctr"/>
        <c:lblOffset val="100"/>
      </c:catAx>
      <c:valAx>
        <c:axId val="65382272"/>
        <c:scaling>
          <c:orientation val="minMax"/>
        </c:scaling>
        <c:axPos val="l"/>
        <c:majorGridlines/>
        <c:numFmt formatCode="General" sourceLinked="1"/>
        <c:tickLblPos val="nextTo"/>
        <c:crossAx val="6538073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Questionário'!$A$278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Questionário'!$B$277:$F$277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Questionário'!$B$278:$F$278</c:f>
              <c:numCache>
                <c:formatCode>General</c:formatCode>
                <c:ptCount val="5"/>
                <c:pt idx="0">
                  <c:v>11</c:v>
                </c:pt>
                <c:pt idx="1">
                  <c:v>15</c:v>
                </c:pt>
                <c:pt idx="2">
                  <c:v>110</c:v>
                </c:pt>
                <c:pt idx="3">
                  <c:v>84</c:v>
                </c:pt>
                <c:pt idx="4">
                  <c:v>7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Questionário'!$A$279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Questionário'!$B$277:$F$277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Questionário'!$B$279:$F$279</c:f>
              <c:numCache>
                <c:formatCode>0%</c:formatCode>
                <c:ptCount val="5"/>
                <c:pt idx="0">
                  <c:v>4.8458149779735685E-2</c:v>
                </c:pt>
                <c:pt idx="1">
                  <c:v>6.6079295154185022E-2</c:v>
                </c:pt>
                <c:pt idx="2">
                  <c:v>0.48458149779735843</c:v>
                </c:pt>
                <c:pt idx="3">
                  <c:v>0.37004405286343611</c:v>
                </c:pt>
                <c:pt idx="4">
                  <c:v>3.0837004405286441E-2</c:v>
                </c:pt>
              </c:numCache>
            </c:numRef>
          </c:val>
        </c:ser>
        <c:dLbls>
          <c:showVal val="1"/>
        </c:dLbls>
        <c:shape val="cylinder"/>
        <c:axId val="72292992"/>
        <c:axId val="72307072"/>
        <c:axId val="0"/>
      </c:bar3DChart>
      <c:catAx>
        <c:axId val="72292992"/>
        <c:scaling>
          <c:orientation val="minMax"/>
        </c:scaling>
        <c:axPos val="b"/>
        <c:numFmt formatCode="General" sourceLinked="1"/>
        <c:tickLblPos val="nextTo"/>
        <c:crossAx val="72307072"/>
        <c:crosses val="autoZero"/>
        <c:auto val="1"/>
        <c:lblAlgn val="ctr"/>
        <c:lblOffset val="100"/>
      </c:catAx>
      <c:valAx>
        <c:axId val="72307072"/>
        <c:scaling>
          <c:orientation val="minMax"/>
        </c:scaling>
        <c:axPos val="l"/>
        <c:majorGridlines/>
        <c:numFmt formatCode="General" sourceLinked="1"/>
        <c:tickLblPos val="nextTo"/>
        <c:crossAx val="72292992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Questionário'!$A$253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Questionário'!$B$252:$F$252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Questionário'!$B$253:$F$253</c:f>
              <c:numCache>
                <c:formatCode>General</c:formatCode>
                <c:ptCount val="5"/>
                <c:pt idx="0">
                  <c:v>3</c:v>
                </c:pt>
                <c:pt idx="1">
                  <c:v>5</c:v>
                </c:pt>
                <c:pt idx="2">
                  <c:v>88</c:v>
                </c:pt>
                <c:pt idx="3">
                  <c:v>128</c:v>
                </c:pt>
                <c:pt idx="4">
                  <c:v>3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Questionário'!$A$254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Questionário'!$B$252:$F$252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Questionário'!$B$254:$F$254</c:f>
              <c:numCache>
                <c:formatCode>0%</c:formatCode>
                <c:ptCount val="5"/>
                <c:pt idx="0">
                  <c:v>1.3215859030837081E-2</c:v>
                </c:pt>
                <c:pt idx="1">
                  <c:v>2.2026431718061675E-2</c:v>
                </c:pt>
                <c:pt idx="2">
                  <c:v>0.38766519823788692</c:v>
                </c:pt>
                <c:pt idx="3">
                  <c:v>0.56387665198237891</c:v>
                </c:pt>
                <c:pt idx="4">
                  <c:v>1.3215859030837081E-2</c:v>
                </c:pt>
              </c:numCache>
            </c:numRef>
          </c:val>
        </c:ser>
        <c:dLbls>
          <c:showVal val="1"/>
        </c:dLbls>
        <c:shape val="cylinder"/>
        <c:axId val="72328704"/>
        <c:axId val="72330240"/>
        <c:axId val="0"/>
      </c:bar3DChart>
      <c:catAx>
        <c:axId val="72328704"/>
        <c:scaling>
          <c:orientation val="minMax"/>
        </c:scaling>
        <c:axPos val="b"/>
        <c:numFmt formatCode="General" sourceLinked="1"/>
        <c:tickLblPos val="nextTo"/>
        <c:crossAx val="72330240"/>
        <c:crosses val="autoZero"/>
        <c:auto val="1"/>
        <c:lblAlgn val="ctr"/>
        <c:lblOffset val="100"/>
      </c:catAx>
      <c:valAx>
        <c:axId val="72330240"/>
        <c:scaling>
          <c:orientation val="minMax"/>
        </c:scaling>
        <c:axPos val="l"/>
        <c:majorGridlines/>
        <c:numFmt formatCode="General" sourceLinked="1"/>
        <c:tickLblPos val="nextTo"/>
        <c:crossAx val="72328704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Questionário'!$A$326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Questionário'!$B$325:$F$325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Questionário'!$B$326:$F$326</c:f>
              <c:numCache>
                <c:formatCode>General</c:formatCode>
                <c:ptCount val="5"/>
                <c:pt idx="0">
                  <c:v>10</c:v>
                </c:pt>
                <c:pt idx="1">
                  <c:v>26</c:v>
                </c:pt>
                <c:pt idx="2">
                  <c:v>128</c:v>
                </c:pt>
                <c:pt idx="3">
                  <c:v>53</c:v>
                </c:pt>
                <c:pt idx="4">
                  <c:v>8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Questionário'!$A$327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Questionário'!$B$325:$F$325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Questionário'!$B$327:$F$327</c:f>
              <c:numCache>
                <c:formatCode>0%</c:formatCode>
                <c:ptCount val="5"/>
                <c:pt idx="0">
                  <c:v>4.4444444444444502E-2</c:v>
                </c:pt>
                <c:pt idx="1">
                  <c:v>0.11555555555555556</c:v>
                </c:pt>
                <c:pt idx="2">
                  <c:v>0.56888888888889078</c:v>
                </c:pt>
                <c:pt idx="3">
                  <c:v>0.23555555555555555</c:v>
                </c:pt>
                <c:pt idx="4">
                  <c:v>3.5555555555555556E-2</c:v>
                </c:pt>
              </c:numCache>
            </c:numRef>
          </c:val>
        </c:ser>
        <c:dLbls>
          <c:showVal val="1"/>
        </c:dLbls>
        <c:shape val="cylinder"/>
        <c:axId val="72446336"/>
        <c:axId val="72447872"/>
        <c:axId val="0"/>
      </c:bar3DChart>
      <c:catAx>
        <c:axId val="72446336"/>
        <c:scaling>
          <c:orientation val="minMax"/>
        </c:scaling>
        <c:axPos val="b"/>
        <c:numFmt formatCode="General" sourceLinked="1"/>
        <c:tickLblPos val="nextTo"/>
        <c:crossAx val="72447872"/>
        <c:crosses val="autoZero"/>
        <c:auto val="1"/>
        <c:lblAlgn val="ctr"/>
        <c:lblOffset val="100"/>
      </c:catAx>
      <c:valAx>
        <c:axId val="72447872"/>
        <c:scaling>
          <c:orientation val="minMax"/>
        </c:scaling>
        <c:axPos val="l"/>
        <c:majorGridlines/>
        <c:numFmt formatCode="General" sourceLinked="1"/>
        <c:tickLblPos val="nextTo"/>
        <c:crossAx val="72446336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Questionário'!$A$356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Questionário'!$B$355:$F$355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Questionário'!$B$356:$F$356</c:f>
              <c:numCache>
                <c:formatCode>General</c:formatCode>
                <c:ptCount val="5"/>
                <c:pt idx="0">
                  <c:v>6</c:v>
                </c:pt>
                <c:pt idx="1">
                  <c:v>15</c:v>
                </c:pt>
                <c:pt idx="2">
                  <c:v>119</c:v>
                </c:pt>
                <c:pt idx="3">
                  <c:v>76</c:v>
                </c:pt>
                <c:pt idx="4">
                  <c:v>11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Questionário'!$A$357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Questionário'!$B$355:$F$355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Questionário'!$B$357:$F$357</c:f>
              <c:numCache>
                <c:formatCode>0%</c:formatCode>
                <c:ptCount val="5"/>
                <c:pt idx="0">
                  <c:v>2.6431718061674252E-2</c:v>
                </c:pt>
                <c:pt idx="1">
                  <c:v>6.6079295154185022E-2</c:v>
                </c:pt>
                <c:pt idx="2">
                  <c:v>0.52422907488986781</c:v>
                </c:pt>
                <c:pt idx="3">
                  <c:v>0.33480176211453916</c:v>
                </c:pt>
                <c:pt idx="4">
                  <c:v>4.8458149779735685E-2</c:v>
                </c:pt>
              </c:numCache>
            </c:numRef>
          </c:val>
        </c:ser>
        <c:dLbls>
          <c:showVal val="1"/>
        </c:dLbls>
        <c:shape val="cylinder"/>
        <c:axId val="72384896"/>
        <c:axId val="72386432"/>
        <c:axId val="0"/>
      </c:bar3DChart>
      <c:catAx>
        <c:axId val="72384896"/>
        <c:scaling>
          <c:orientation val="minMax"/>
        </c:scaling>
        <c:axPos val="b"/>
        <c:numFmt formatCode="General" sourceLinked="1"/>
        <c:tickLblPos val="nextTo"/>
        <c:crossAx val="72386432"/>
        <c:crosses val="autoZero"/>
        <c:auto val="1"/>
        <c:lblAlgn val="ctr"/>
        <c:lblOffset val="100"/>
      </c:catAx>
      <c:valAx>
        <c:axId val="72386432"/>
        <c:scaling>
          <c:orientation val="minMax"/>
        </c:scaling>
        <c:axPos val="l"/>
        <c:majorGridlines/>
        <c:numFmt formatCode="General" sourceLinked="1"/>
        <c:tickLblPos val="nextTo"/>
        <c:crossAx val="72384896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txPr>
    <a:bodyPr/>
    <a:lstStyle/>
    <a:p>
      <a:pPr>
        <a:defRPr sz="1000"/>
      </a:pPr>
      <a:endParaRPr lang="pt-PT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Questionário'!$A$380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Questionário'!$B$379:$F$379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Questionário'!$B$380:$F$380</c:f>
              <c:numCache>
                <c:formatCode>General</c:formatCode>
                <c:ptCount val="5"/>
                <c:pt idx="0">
                  <c:v>20</c:v>
                </c:pt>
                <c:pt idx="1">
                  <c:v>54</c:v>
                </c:pt>
                <c:pt idx="2">
                  <c:v>91</c:v>
                </c:pt>
                <c:pt idx="3">
                  <c:v>50</c:v>
                </c:pt>
                <c:pt idx="4">
                  <c:v>12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Questionário'!$A$381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Questionário'!$B$379:$F$379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Questionário'!$B$381:$F$381</c:f>
              <c:numCache>
                <c:formatCode>0%</c:formatCode>
                <c:ptCount val="5"/>
                <c:pt idx="0">
                  <c:v>8.8105726872246728E-2</c:v>
                </c:pt>
                <c:pt idx="1">
                  <c:v>0.23788546255506676</c:v>
                </c:pt>
                <c:pt idx="2">
                  <c:v>0.40088105726872247</c:v>
                </c:pt>
                <c:pt idx="3">
                  <c:v>0.22026431718061673</c:v>
                </c:pt>
                <c:pt idx="4">
                  <c:v>5.2863436123348477E-2</c:v>
                </c:pt>
              </c:numCache>
            </c:numRef>
          </c:val>
        </c:ser>
        <c:dLbls>
          <c:showVal val="1"/>
        </c:dLbls>
        <c:shape val="cylinder"/>
        <c:axId val="72406912"/>
        <c:axId val="72408448"/>
        <c:axId val="0"/>
      </c:bar3DChart>
      <c:catAx>
        <c:axId val="72406912"/>
        <c:scaling>
          <c:orientation val="minMax"/>
        </c:scaling>
        <c:axPos val="b"/>
        <c:numFmt formatCode="General" sourceLinked="1"/>
        <c:tickLblPos val="nextTo"/>
        <c:crossAx val="72408448"/>
        <c:crosses val="autoZero"/>
        <c:auto val="1"/>
        <c:lblAlgn val="ctr"/>
        <c:lblOffset val="100"/>
      </c:catAx>
      <c:valAx>
        <c:axId val="72408448"/>
        <c:scaling>
          <c:orientation val="minMax"/>
        </c:scaling>
        <c:axPos val="l"/>
        <c:majorGridlines/>
        <c:numFmt formatCode="General" sourceLinked="1"/>
        <c:tickLblPos val="nextTo"/>
        <c:crossAx val="72406912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7.3637262733462661E-2"/>
          <c:y val="3.4477512344855202E-2"/>
          <c:w val="0.81492677545741554"/>
          <c:h val="0.68481160193959001"/>
        </c:manualLayout>
      </c:layout>
      <c:bar3DChart>
        <c:barDir val="col"/>
        <c:grouping val="clustered"/>
        <c:ser>
          <c:idx val="0"/>
          <c:order val="0"/>
          <c:tx>
            <c:strRef>
              <c:f>'II Parte do Questionário'!$A$404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Questionário'!$B$403:$F$403</c:f>
              <c:strCache>
                <c:ptCount val="5"/>
                <c:pt idx="0">
                  <c:v>Disc. totalamente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Questionário'!$B$404:$F$404</c:f>
              <c:numCache>
                <c:formatCode>General</c:formatCode>
                <c:ptCount val="5"/>
                <c:pt idx="0">
                  <c:v>11</c:v>
                </c:pt>
                <c:pt idx="1">
                  <c:v>24</c:v>
                </c:pt>
                <c:pt idx="2">
                  <c:v>111</c:v>
                </c:pt>
                <c:pt idx="3">
                  <c:v>66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Questionário'!$A$405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pt-PT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Questionário'!$B$403:$F$403</c:f>
              <c:strCache>
                <c:ptCount val="5"/>
                <c:pt idx="0">
                  <c:v>Disc. totalamente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Questionário'!$B$405:$F$405</c:f>
              <c:numCache>
                <c:formatCode>0%</c:formatCode>
                <c:ptCount val="5"/>
                <c:pt idx="0">
                  <c:v>4.8458149779735685E-2</c:v>
                </c:pt>
                <c:pt idx="1">
                  <c:v>0.10572687224669665</c:v>
                </c:pt>
                <c:pt idx="2">
                  <c:v>0.48898678414097135</c:v>
                </c:pt>
                <c:pt idx="3">
                  <c:v>0.29074889867841408</c:v>
                </c:pt>
                <c:pt idx="4">
                  <c:v>6.6079295154185022E-2</c:v>
                </c:pt>
              </c:numCache>
            </c:numRef>
          </c:val>
        </c:ser>
        <c:dLbls>
          <c:showVal val="1"/>
        </c:dLbls>
        <c:shape val="cylinder"/>
        <c:axId val="72525696"/>
        <c:axId val="72527232"/>
        <c:axId val="0"/>
      </c:bar3DChart>
      <c:catAx>
        <c:axId val="72525696"/>
        <c:scaling>
          <c:orientation val="minMax"/>
        </c:scaling>
        <c:axPos val="b"/>
        <c:numFmt formatCode="General" sourceLinked="1"/>
        <c:tickLblPos val="nextTo"/>
        <c:crossAx val="72527232"/>
        <c:crosses val="autoZero"/>
        <c:auto val="1"/>
        <c:lblAlgn val="ctr"/>
        <c:lblOffset val="100"/>
      </c:catAx>
      <c:valAx>
        <c:axId val="72527232"/>
        <c:scaling>
          <c:orientation val="minMax"/>
        </c:scaling>
        <c:axPos val="l"/>
        <c:majorGridlines/>
        <c:numFmt formatCode="General" sourceLinked="1"/>
        <c:tickLblPos val="nextTo"/>
        <c:crossAx val="72525696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Questionário'!$A$429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Questionário'!$B$428:$F$428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Questionário'!$B$429:$F$429</c:f>
              <c:numCache>
                <c:formatCode>General</c:formatCode>
                <c:ptCount val="5"/>
                <c:pt idx="0">
                  <c:v>13</c:v>
                </c:pt>
                <c:pt idx="1">
                  <c:v>68</c:v>
                </c:pt>
                <c:pt idx="2">
                  <c:v>90</c:v>
                </c:pt>
                <c:pt idx="3">
                  <c:v>45</c:v>
                </c:pt>
                <c:pt idx="4">
                  <c:v>11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Questionário'!$A$430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Questionário'!$B$428:$F$428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Questionário'!$B$430:$F$430</c:f>
              <c:numCache>
                <c:formatCode>0%</c:formatCode>
                <c:ptCount val="5"/>
                <c:pt idx="0">
                  <c:v>5.7268722466960353E-2</c:v>
                </c:pt>
                <c:pt idx="1">
                  <c:v>0.29955947136564059</c:v>
                </c:pt>
                <c:pt idx="2">
                  <c:v>0.39647577092511188</c:v>
                </c:pt>
                <c:pt idx="3">
                  <c:v>0.19823788546255541</c:v>
                </c:pt>
                <c:pt idx="4">
                  <c:v>4.8458149779735685E-2</c:v>
                </c:pt>
              </c:numCache>
            </c:numRef>
          </c:val>
        </c:ser>
        <c:dLbls>
          <c:showVal val="1"/>
        </c:dLbls>
        <c:shape val="cylinder"/>
        <c:axId val="72543616"/>
        <c:axId val="72901760"/>
        <c:axId val="0"/>
      </c:bar3DChart>
      <c:catAx>
        <c:axId val="72543616"/>
        <c:scaling>
          <c:orientation val="minMax"/>
        </c:scaling>
        <c:axPos val="b"/>
        <c:numFmt formatCode="General" sourceLinked="1"/>
        <c:tickLblPos val="nextTo"/>
        <c:crossAx val="72901760"/>
        <c:crosses val="autoZero"/>
        <c:auto val="1"/>
        <c:lblAlgn val="ctr"/>
        <c:lblOffset val="100"/>
      </c:catAx>
      <c:valAx>
        <c:axId val="72901760"/>
        <c:scaling>
          <c:orientation val="minMax"/>
        </c:scaling>
        <c:axPos val="l"/>
        <c:majorGridlines/>
        <c:numFmt formatCode="General" sourceLinked="1"/>
        <c:tickLblPos val="nextTo"/>
        <c:crossAx val="72543616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Questionário'!$A$453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Questionário'!$B$452:$F$452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Questionário'!$B$453:$F$453</c:f>
              <c:numCache>
                <c:formatCode>General</c:formatCode>
                <c:ptCount val="5"/>
                <c:pt idx="0">
                  <c:v>6</c:v>
                </c:pt>
                <c:pt idx="1">
                  <c:v>31</c:v>
                </c:pt>
                <c:pt idx="2">
                  <c:v>123</c:v>
                </c:pt>
                <c:pt idx="3">
                  <c:v>55</c:v>
                </c:pt>
                <c:pt idx="4">
                  <c:v>12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Questionário'!$A$454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Questionário'!$B$452:$F$452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Questionário'!$B$454:$F$454</c:f>
              <c:numCache>
                <c:formatCode>0%</c:formatCode>
                <c:ptCount val="5"/>
                <c:pt idx="0">
                  <c:v>2.6431718061674252E-2</c:v>
                </c:pt>
                <c:pt idx="1">
                  <c:v>0.13656387665198239</c:v>
                </c:pt>
                <c:pt idx="2">
                  <c:v>0.54185022026431762</c:v>
                </c:pt>
                <c:pt idx="3">
                  <c:v>0.24229074889867841</c:v>
                </c:pt>
                <c:pt idx="4">
                  <c:v>5.2863436123348477E-2</c:v>
                </c:pt>
              </c:numCache>
            </c:numRef>
          </c:val>
        </c:ser>
        <c:dLbls>
          <c:showVal val="1"/>
        </c:dLbls>
        <c:shape val="cylinder"/>
        <c:axId val="72940544"/>
        <c:axId val="72815360"/>
        <c:axId val="0"/>
      </c:bar3DChart>
      <c:catAx>
        <c:axId val="72940544"/>
        <c:scaling>
          <c:orientation val="minMax"/>
        </c:scaling>
        <c:axPos val="b"/>
        <c:numFmt formatCode="General" sourceLinked="1"/>
        <c:tickLblPos val="nextTo"/>
        <c:crossAx val="72815360"/>
        <c:crosses val="autoZero"/>
        <c:auto val="1"/>
        <c:lblAlgn val="ctr"/>
        <c:lblOffset val="100"/>
      </c:catAx>
      <c:valAx>
        <c:axId val="72815360"/>
        <c:scaling>
          <c:orientation val="minMax"/>
        </c:scaling>
        <c:axPos val="l"/>
        <c:majorGridlines/>
        <c:numFmt formatCode="General" sourceLinked="1"/>
        <c:tickLblPos val="nextTo"/>
        <c:crossAx val="72940544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Questionário'!$A$482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Questionário'!$B$481:$F$481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Questionário'!$B$482:$F$482</c:f>
              <c:numCache>
                <c:formatCode>General</c:formatCode>
                <c:ptCount val="5"/>
                <c:pt idx="0">
                  <c:v>10</c:v>
                </c:pt>
                <c:pt idx="1">
                  <c:v>27</c:v>
                </c:pt>
                <c:pt idx="2">
                  <c:v>105</c:v>
                </c:pt>
                <c:pt idx="3">
                  <c:v>78</c:v>
                </c:pt>
                <c:pt idx="4">
                  <c:v>7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Questionário'!$A$483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Questionário'!$B$481:$F$481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Questionário'!$B$483:$F$483</c:f>
              <c:numCache>
                <c:formatCode>0%</c:formatCode>
                <c:ptCount val="5"/>
                <c:pt idx="0">
                  <c:v>4.4052863436123524E-2</c:v>
                </c:pt>
                <c:pt idx="1">
                  <c:v>0.11894273127753333</c:v>
                </c:pt>
                <c:pt idx="2">
                  <c:v>0.46255506607929531</c:v>
                </c:pt>
                <c:pt idx="3">
                  <c:v>0.34361233480176212</c:v>
                </c:pt>
                <c:pt idx="4">
                  <c:v>3.0837004405286441E-2</c:v>
                </c:pt>
              </c:numCache>
            </c:numRef>
          </c:val>
        </c:ser>
        <c:dLbls>
          <c:showVal val="1"/>
        </c:dLbls>
        <c:shape val="cylinder"/>
        <c:axId val="72841088"/>
        <c:axId val="72842624"/>
        <c:axId val="0"/>
      </c:bar3DChart>
      <c:catAx>
        <c:axId val="72841088"/>
        <c:scaling>
          <c:orientation val="minMax"/>
        </c:scaling>
        <c:axPos val="b"/>
        <c:numFmt formatCode="General" sourceLinked="1"/>
        <c:tickLblPos val="nextTo"/>
        <c:crossAx val="72842624"/>
        <c:crosses val="autoZero"/>
        <c:auto val="1"/>
        <c:lblAlgn val="ctr"/>
        <c:lblOffset val="100"/>
      </c:catAx>
      <c:valAx>
        <c:axId val="72842624"/>
        <c:scaling>
          <c:orientation val="minMax"/>
        </c:scaling>
        <c:axPos val="l"/>
        <c:majorGridlines/>
        <c:numFmt formatCode="General" sourceLinked="1"/>
        <c:tickLblPos val="nextTo"/>
        <c:crossAx val="72841088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Questionário'!$A$506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Questionário'!$B$505:$F$505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Questionário'!$B$506:$F$506</c:f>
              <c:numCache>
                <c:formatCode>General</c:formatCode>
                <c:ptCount val="5"/>
                <c:pt idx="0">
                  <c:v>54</c:v>
                </c:pt>
                <c:pt idx="1">
                  <c:v>85</c:v>
                </c:pt>
                <c:pt idx="2">
                  <c:v>54</c:v>
                </c:pt>
                <c:pt idx="3">
                  <c:v>18</c:v>
                </c:pt>
                <c:pt idx="4">
                  <c:v>16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Questionário'!$A$507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Questionário'!$B$505:$F$505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Questionário'!$B$507:$F$507</c:f>
              <c:numCache>
                <c:formatCode>0%</c:formatCode>
                <c:ptCount val="5"/>
                <c:pt idx="0">
                  <c:v>0.23788546255506676</c:v>
                </c:pt>
                <c:pt idx="1">
                  <c:v>0.37444933920705004</c:v>
                </c:pt>
                <c:pt idx="2">
                  <c:v>0.23788546255506676</c:v>
                </c:pt>
                <c:pt idx="3">
                  <c:v>7.9295154185022032E-2</c:v>
                </c:pt>
                <c:pt idx="4">
                  <c:v>7.0484581497797391E-2</c:v>
                </c:pt>
              </c:numCache>
            </c:numRef>
          </c:val>
        </c:ser>
        <c:dLbls>
          <c:showVal val="1"/>
        </c:dLbls>
        <c:shape val="cylinder"/>
        <c:axId val="72975104"/>
        <c:axId val="72976640"/>
        <c:axId val="0"/>
      </c:bar3DChart>
      <c:catAx>
        <c:axId val="72975104"/>
        <c:scaling>
          <c:orientation val="minMax"/>
        </c:scaling>
        <c:axPos val="b"/>
        <c:numFmt formatCode="General" sourceLinked="1"/>
        <c:tickLblPos val="nextTo"/>
        <c:crossAx val="72976640"/>
        <c:crosses val="autoZero"/>
        <c:auto val="1"/>
        <c:lblAlgn val="ctr"/>
        <c:lblOffset val="100"/>
      </c:catAx>
      <c:valAx>
        <c:axId val="72976640"/>
        <c:scaling>
          <c:orientation val="minMax"/>
        </c:scaling>
        <c:axPos val="l"/>
        <c:majorGridlines/>
        <c:numFmt formatCode="General" sourceLinked="1"/>
        <c:tickLblPos val="nextTo"/>
        <c:crossAx val="72975104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Questionário'!$A$32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Questionário'!$B$31:$F$31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Questionário'!$B$32:$F$32</c:f>
              <c:numCache>
                <c:formatCode>General</c:formatCode>
                <c:ptCount val="5"/>
                <c:pt idx="0">
                  <c:v>14</c:v>
                </c:pt>
                <c:pt idx="1">
                  <c:v>24</c:v>
                </c:pt>
                <c:pt idx="2">
                  <c:v>112</c:v>
                </c:pt>
                <c:pt idx="3">
                  <c:v>60</c:v>
                </c:pt>
                <c:pt idx="4">
                  <c:v>17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Questionário'!$A$33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Questionário'!$B$31:$F$31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Questionário'!$B$33:$F$33</c:f>
              <c:numCache>
                <c:formatCode>0%</c:formatCode>
                <c:ptCount val="5"/>
                <c:pt idx="0">
                  <c:v>6.1674008810572688E-2</c:v>
                </c:pt>
                <c:pt idx="1">
                  <c:v>0.10572687224669665</c:v>
                </c:pt>
                <c:pt idx="2">
                  <c:v>0.49339207048458245</c:v>
                </c:pt>
                <c:pt idx="3">
                  <c:v>0.26431718061674031</c:v>
                </c:pt>
                <c:pt idx="4">
                  <c:v>7.4889867841409913E-2</c:v>
                </c:pt>
              </c:numCache>
            </c:numRef>
          </c:val>
        </c:ser>
        <c:dLbls>
          <c:showVal val="1"/>
        </c:dLbls>
        <c:shape val="cylinder"/>
        <c:axId val="65911808"/>
        <c:axId val="65925888"/>
        <c:axId val="0"/>
      </c:bar3DChart>
      <c:catAx>
        <c:axId val="65911808"/>
        <c:scaling>
          <c:orientation val="minMax"/>
        </c:scaling>
        <c:axPos val="b"/>
        <c:numFmt formatCode="General" sourceLinked="1"/>
        <c:tickLblPos val="nextTo"/>
        <c:crossAx val="65925888"/>
        <c:crosses val="autoZero"/>
        <c:auto val="1"/>
        <c:lblAlgn val="ctr"/>
        <c:lblOffset val="100"/>
      </c:catAx>
      <c:valAx>
        <c:axId val="65925888"/>
        <c:scaling>
          <c:orientation val="minMax"/>
        </c:scaling>
        <c:axPos val="l"/>
        <c:majorGridlines/>
        <c:numFmt formatCode="General" sourceLinked="1"/>
        <c:tickLblPos val="nextTo"/>
        <c:crossAx val="659118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Questionário'!$A$529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Questionário'!$B$528:$F$528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Questionário'!$B$529:$F$529</c:f>
              <c:numCache>
                <c:formatCode>General</c:formatCode>
                <c:ptCount val="5"/>
                <c:pt idx="0">
                  <c:v>4</c:v>
                </c:pt>
                <c:pt idx="1">
                  <c:v>3</c:v>
                </c:pt>
                <c:pt idx="2">
                  <c:v>97</c:v>
                </c:pt>
                <c:pt idx="3">
                  <c:v>119</c:v>
                </c:pt>
                <c:pt idx="4">
                  <c:v>4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Questionário'!$A$530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Questionário'!$B$528:$F$528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Questionário'!$B$530:$F$530</c:f>
              <c:numCache>
                <c:formatCode>0%</c:formatCode>
                <c:ptCount val="5"/>
                <c:pt idx="0">
                  <c:v>1.7621145374449341E-2</c:v>
                </c:pt>
                <c:pt idx="1">
                  <c:v>1.3215859030837081E-2</c:v>
                </c:pt>
                <c:pt idx="2">
                  <c:v>0.42731277533039858</c:v>
                </c:pt>
                <c:pt idx="3">
                  <c:v>0.52422907488986781</c:v>
                </c:pt>
                <c:pt idx="4">
                  <c:v>1.7621145374449341E-2</c:v>
                </c:pt>
              </c:numCache>
            </c:numRef>
          </c:val>
        </c:ser>
        <c:dLbls>
          <c:showVal val="1"/>
        </c:dLbls>
        <c:shape val="cylinder"/>
        <c:axId val="73006464"/>
        <c:axId val="73012352"/>
        <c:axId val="0"/>
      </c:bar3DChart>
      <c:catAx>
        <c:axId val="73006464"/>
        <c:scaling>
          <c:orientation val="minMax"/>
        </c:scaling>
        <c:axPos val="b"/>
        <c:numFmt formatCode="General" sourceLinked="1"/>
        <c:tickLblPos val="nextTo"/>
        <c:crossAx val="73012352"/>
        <c:crosses val="autoZero"/>
        <c:auto val="1"/>
        <c:lblAlgn val="ctr"/>
        <c:lblOffset val="100"/>
      </c:catAx>
      <c:valAx>
        <c:axId val="73012352"/>
        <c:scaling>
          <c:orientation val="minMax"/>
        </c:scaling>
        <c:axPos val="l"/>
        <c:majorGridlines/>
        <c:numFmt formatCode="General" sourceLinked="1"/>
        <c:tickLblPos val="nextTo"/>
        <c:crossAx val="73006464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Questionário'!$A$56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Questionário'!$B$55:$F$55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Questionário'!$B$56:$F$56</c:f>
              <c:numCache>
                <c:formatCode>General</c:formatCode>
                <c:ptCount val="5"/>
                <c:pt idx="0">
                  <c:v>42</c:v>
                </c:pt>
                <c:pt idx="1">
                  <c:v>73</c:v>
                </c:pt>
                <c:pt idx="2">
                  <c:v>55</c:v>
                </c:pt>
                <c:pt idx="3">
                  <c:v>25</c:v>
                </c:pt>
                <c:pt idx="4">
                  <c:v>32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Questionário'!$A$57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Questionário'!$B$55:$F$55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Questionário'!$B$57:$F$57</c:f>
              <c:numCache>
                <c:formatCode>0%</c:formatCode>
                <c:ptCount val="5"/>
                <c:pt idx="0">
                  <c:v>0.18502202643171806</c:v>
                </c:pt>
                <c:pt idx="1">
                  <c:v>0.32158590308370233</c:v>
                </c:pt>
                <c:pt idx="2">
                  <c:v>0.24229074889867841</c:v>
                </c:pt>
                <c:pt idx="3">
                  <c:v>0.11013215859030837</c:v>
                </c:pt>
                <c:pt idx="4">
                  <c:v>0.14096916299559528</c:v>
                </c:pt>
              </c:numCache>
            </c:numRef>
          </c:val>
        </c:ser>
        <c:dLbls>
          <c:showVal val="1"/>
        </c:dLbls>
        <c:shape val="cylinder"/>
        <c:axId val="66279296"/>
        <c:axId val="66280832"/>
        <c:axId val="0"/>
      </c:bar3DChart>
      <c:catAx>
        <c:axId val="66279296"/>
        <c:scaling>
          <c:orientation val="minMax"/>
        </c:scaling>
        <c:axPos val="b"/>
        <c:numFmt formatCode="General" sourceLinked="1"/>
        <c:tickLblPos val="nextTo"/>
        <c:crossAx val="66280832"/>
        <c:crosses val="autoZero"/>
        <c:auto val="1"/>
        <c:lblAlgn val="ctr"/>
        <c:lblOffset val="100"/>
      </c:catAx>
      <c:valAx>
        <c:axId val="66280832"/>
        <c:scaling>
          <c:orientation val="minMax"/>
        </c:scaling>
        <c:axPos val="l"/>
        <c:majorGridlines/>
        <c:numFmt formatCode="General" sourceLinked="1"/>
        <c:tickLblPos val="nextTo"/>
        <c:crossAx val="6627929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Questionário'!$A$87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Questionário'!$B$86:$F$86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Questionário'!$B$87:$F$87</c:f>
              <c:numCache>
                <c:formatCode>General</c:formatCode>
                <c:ptCount val="5"/>
                <c:pt idx="0">
                  <c:v>25</c:v>
                </c:pt>
                <c:pt idx="1">
                  <c:v>36</c:v>
                </c:pt>
                <c:pt idx="2">
                  <c:v>114</c:v>
                </c:pt>
                <c:pt idx="3">
                  <c:v>44</c:v>
                </c:pt>
                <c:pt idx="4">
                  <c:v>8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Questionário'!$A$88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Questionário'!$B$86:$F$86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Questionário'!$B$88:$F$88</c:f>
              <c:numCache>
                <c:formatCode>0%</c:formatCode>
                <c:ptCount val="5"/>
                <c:pt idx="0">
                  <c:v>0.11013215859030837</c:v>
                </c:pt>
                <c:pt idx="1">
                  <c:v>0.15859030837004462</c:v>
                </c:pt>
                <c:pt idx="2">
                  <c:v>0.50220264317180618</c:v>
                </c:pt>
                <c:pt idx="3">
                  <c:v>0.19383259911894268</c:v>
                </c:pt>
                <c:pt idx="4">
                  <c:v>3.5242290748898682E-2</c:v>
                </c:pt>
              </c:numCache>
            </c:numRef>
          </c:val>
        </c:ser>
        <c:dLbls>
          <c:showVal val="1"/>
        </c:dLbls>
        <c:shape val="cylinder"/>
        <c:axId val="66310912"/>
        <c:axId val="66312448"/>
        <c:axId val="0"/>
      </c:bar3DChart>
      <c:catAx>
        <c:axId val="66310912"/>
        <c:scaling>
          <c:orientation val="minMax"/>
        </c:scaling>
        <c:axPos val="b"/>
        <c:numFmt formatCode="General" sourceLinked="1"/>
        <c:tickLblPos val="nextTo"/>
        <c:crossAx val="66312448"/>
        <c:crosses val="autoZero"/>
        <c:auto val="1"/>
        <c:lblAlgn val="ctr"/>
        <c:lblOffset val="100"/>
      </c:catAx>
      <c:valAx>
        <c:axId val="66312448"/>
        <c:scaling>
          <c:orientation val="minMax"/>
        </c:scaling>
        <c:axPos val="l"/>
        <c:majorGridlines/>
        <c:numFmt formatCode="General" sourceLinked="1"/>
        <c:tickLblPos val="nextTo"/>
        <c:crossAx val="6631091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Questionário'!$A$114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Questionário'!$B$113:$F$113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Questionário'!$B$114:$F$114</c:f>
              <c:numCache>
                <c:formatCode>General</c:formatCode>
                <c:ptCount val="5"/>
                <c:pt idx="0">
                  <c:v>13</c:v>
                </c:pt>
                <c:pt idx="1">
                  <c:v>41</c:v>
                </c:pt>
                <c:pt idx="2">
                  <c:v>94</c:v>
                </c:pt>
                <c:pt idx="3">
                  <c:v>64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Questionário'!$A$115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Questionário'!$B$113:$F$113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Questionário'!$B$115:$F$115</c:f>
              <c:numCache>
                <c:formatCode>0%</c:formatCode>
                <c:ptCount val="5"/>
                <c:pt idx="0">
                  <c:v>5.7268722466960353E-2</c:v>
                </c:pt>
                <c:pt idx="1">
                  <c:v>0.18061674008810574</c:v>
                </c:pt>
                <c:pt idx="2">
                  <c:v>0.41409691629956086</c:v>
                </c:pt>
                <c:pt idx="3">
                  <c:v>0.28193832599118945</c:v>
                </c:pt>
                <c:pt idx="4">
                  <c:v>6.6079295154185022E-2</c:v>
                </c:pt>
              </c:numCache>
            </c:numRef>
          </c:val>
        </c:ser>
        <c:dLbls>
          <c:showVal val="1"/>
        </c:dLbls>
        <c:shape val="cylinder"/>
        <c:axId val="67743744"/>
        <c:axId val="67745280"/>
        <c:axId val="0"/>
      </c:bar3DChart>
      <c:catAx>
        <c:axId val="67743744"/>
        <c:scaling>
          <c:orientation val="minMax"/>
        </c:scaling>
        <c:axPos val="b"/>
        <c:numFmt formatCode="General" sourceLinked="1"/>
        <c:tickLblPos val="nextTo"/>
        <c:crossAx val="67745280"/>
        <c:crosses val="autoZero"/>
        <c:auto val="1"/>
        <c:lblAlgn val="ctr"/>
        <c:lblOffset val="100"/>
      </c:catAx>
      <c:valAx>
        <c:axId val="67745280"/>
        <c:scaling>
          <c:orientation val="minMax"/>
        </c:scaling>
        <c:axPos val="l"/>
        <c:majorGridlines/>
        <c:numFmt formatCode="General" sourceLinked="1"/>
        <c:tickLblPos val="nextTo"/>
        <c:crossAx val="6774374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Questionário'!$A$144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Questionário'!$B$143:$F$143</c:f>
              <c:strCache>
                <c:ptCount val="5"/>
                <c:pt idx="0">
                  <c:v>Disc. totalamente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Questionário'!$B$144:$F$144</c:f>
              <c:numCache>
                <c:formatCode>General</c:formatCode>
                <c:ptCount val="5"/>
                <c:pt idx="0">
                  <c:v>7</c:v>
                </c:pt>
                <c:pt idx="1">
                  <c:v>11</c:v>
                </c:pt>
                <c:pt idx="2">
                  <c:v>118</c:v>
                </c:pt>
                <c:pt idx="3">
                  <c:v>87</c:v>
                </c:pt>
                <c:pt idx="4">
                  <c:v>4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Questionário'!$A$145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Questionário'!$B$143:$F$143</c:f>
              <c:strCache>
                <c:ptCount val="5"/>
                <c:pt idx="0">
                  <c:v>Disc. totalamente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Questionário'!$B$145:$F$145</c:f>
              <c:numCache>
                <c:formatCode>0%</c:formatCode>
                <c:ptCount val="5"/>
                <c:pt idx="0">
                  <c:v>3.0837004405286441E-2</c:v>
                </c:pt>
                <c:pt idx="1">
                  <c:v>4.8458149779735685E-2</c:v>
                </c:pt>
                <c:pt idx="2">
                  <c:v>0.51982378854625366</c:v>
                </c:pt>
                <c:pt idx="3">
                  <c:v>0.383259911894275</c:v>
                </c:pt>
                <c:pt idx="4">
                  <c:v>1.7621145374449341E-2</c:v>
                </c:pt>
              </c:numCache>
            </c:numRef>
          </c:val>
        </c:ser>
        <c:dLbls>
          <c:showVal val="1"/>
        </c:dLbls>
        <c:shape val="cylinder"/>
        <c:axId val="68962944"/>
        <c:axId val="68968832"/>
        <c:axId val="0"/>
      </c:bar3DChart>
      <c:catAx>
        <c:axId val="68962944"/>
        <c:scaling>
          <c:orientation val="minMax"/>
        </c:scaling>
        <c:axPos val="b"/>
        <c:numFmt formatCode="General" sourceLinked="1"/>
        <c:tickLblPos val="nextTo"/>
        <c:crossAx val="68968832"/>
        <c:crosses val="autoZero"/>
        <c:auto val="1"/>
        <c:lblAlgn val="ctr"/>
        <c:lblOffset val="100"/>
      </c:catAx>
      <c:valAx>
        <c:axId val="68968832"/>
        <c:scaling>
          <c:orientation val="minMax"/>
        </c:scaling>
        <c:axPos val="l"/>
        <c:majorGridlines/>
        <c:numFmt formatCode="General" sourceLinked="1"/>
        <c:tickLblPos val="nextTo"/>
        <c:crossAx val="6896294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Questionário'!$A$173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Questionário'!$B$172:$F$172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Questionário'!$B$173:$F$173</c:f>
              <c:numCache>
                <c:formatCode>General</c:formatCode>
                <c:ptCount val="5"/>
                <c:pt idx="0">
                  <c:v>16</c:v>
                </c:pt>
                <c:pt idx="1">
                  <c:v>68</c:v>
                </c:pt>
                <c:pt idx="2">
                  <c:v>88</c:v>
                </c:pt>
                <c:pt idx="3">
                  <c:v>48</c:v>
                </c:pt>
                <c:pt idx="4">
                  <c:v>7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Questionário'!$A$174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Questionário'!$B$172:$F$172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Questionário'!$B$174:$F$174</c:f>
              <c:numCache>
                <c:formatCode>0%</c:formatCode>
                <c:ptCount val="5"/>
                <c:pt idx="0">
                  <c:v>7.0484581497797391E-2</c:v>
                </c:pt>
                <c:pt idx="1">
                  <c:v>0.29955947136564059</c:v>
                </c:pt>
                <c:pt idx="2">
                  <c:v>0.38766519823788692</c:v>
                </c:pt>
                <c:pt idx="3">
                  <c:v>0.21145374449339288</c:v>
                </c:pt>
                <c:pt idx="4">
                  <c:v>3.0837004405286441E-2</c:v>
                </c:pt>
              </c:numCache>
            </c:numRef>
          </c:val>
        </c:ser>
        <c:dLbls>
          <c:showVal val="1"/>
        </c:dLbls>
        <c:shape val="cylinder"/>
        <c:axId val="69006848"/>
        <c:axId val="69008384"/>
        <c:axId val="0"/>
      </c:bar3DChart>
      <c:catAx>
        <c:axId val="69006848"/>
        <c:scaling>
          <c:orientation val="minMax"/>
        </c:scaling>
        <c:axPos val="b"/>
        <c:numFmt formatCode="General" sourceLinked="1"/>
        <c:tickLblPos val="nextTo"/>
        <c:crossAx val="69008384"/>
        <c:crosses val="autoZero"/>
        <c:auto val="1"/>
        <c:lblAlgn val="ctr"/>
        <c:lblOffset val="100"/>
      </c:catAx>
      <c:valAx>
        <c:axId val="69008384"/>
        <c:scaling>
          <c:orientation val="minMax"/>
        </c:scaling>
        <c:axPos val="l"/>
        <c:majorGridlines/>
        <c:numFmt formatCode="General" sourceLinked="1"/>
        <c:tickLblPos val="nextTo"/>
        <c:crossAx val="6900684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Questionário'!$A$200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Questionário'!$B$199:$F$199</c:f>
              <c:strCache>
                <c:ptCount val="5"/>
                <c:pt idx="0">
                  <c:v>Disc. totalamente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Questionário'!$B$200:$F$200</c:f>
              <c:numCache>
                <c:formatCode>General</c:formatCode>
                <c:ptCount val="5"/>
                <c:pt idx="0">
                  <c:v>21</c:v>
                </c:pt>
                <c:pt idx="1">
                  <c:v>55</c:v>
                </c:pt>
                <c:pt idx="2">
                  <c:v>97</c:v>
                </c:pt>
                <c:pt idx="3">
                  <c:v>49</c:v>
                </c:pt>
                <c:pt idx="4">
                  <c:v>5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Questionário'!$A$201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Questionário'!$B$199:$F$199</c:f>
              <c:strCache>
                <c:ptCount val="5"/>
                <c:pt idx="0">
                  <c:v>Disc. totalamente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Questionário'!$B$201:$F$201</c:f>
              <c:numCache>
                <c:formatCode>0%</c:formatCode>
                <c:ptCount val="5"/>
                <c:pt idx="0">
                  <c:v>9.2511013215859028E-2</c:v>
                </c:pt>
                <c:pt idx="1">
                  <c:v>0.24229074889867841</c:v>
                </c:pt>
                <c:pt idx="2">
                  <c:v>0.42731277533039858</c:v>
                </c:pt>
                <c:pt idx="3">
                  <c:v>0.21585903083700536</c:v>
                </c:pt>
                <c:pt idx="4">
                  <c:v>2.2026431718061675E-2</c:v>
                </c:pt>
              </c:numCache>
            </c:numRef>
          </c:val>
        </c:ser>
        <c:dLbls>
          <c:showVal val="1"/>
        </c:dLbls>
        <c:shape val="cylinder"/>
        <c:axId val="72192384"/>
        <c:axId val="72193920"/>
        <c:axId val="0"/>
      </c:bar3DChart>
      <c:catAx>
        <c:axId val="72192384"/>
        <c:scaling>
          <c:orientation val="minMax"/>
        </c:scaling>
        <c:axPos val="b"/>
        <c:numFmt formatCode="General" sourceLinked="1"/>
        <c:tickLblPos val="nextTo"/>
        <c:crossAx val="72193920"/>
        <c:crosses val="autoZero"/>
        <c:auto val="1"/>
        <c:lblAlgn val="ctr"/>
        <c:lblOffset val="100"/>
      </c:catAx>
      <c:valAx>
        <c:axId val="72193920"/>
        <c:scaling>
          <c:orientation val="minMax"/>
        </c:scaling>
        <c:axPos val="l"/>
        <c:majorGridlines/>
        <c:numFmt formatCode="General" sourceLinked="1"/>
        <c:tickLblPos val="nextTo"/>
        <c:crossAx val="7219238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'II Parte do Questionário'!$A$227</c:f>
              <c:strCache>
                <c:ptCount val="1"/>
                <c:pt idx="0">
                  <c:v>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Questionário'!$B$226:$F$226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Questionário'!$B$227:$F$227</c:f>
              <c:numCache>
                <c:formatCode>General</c:formatCode>
                <c:ptCount val="5"/>
                <c:pt idx="0">
                  <c:v>11</c:v>
                </c:pt>
                <c:pt idx="1">
                  <c:v>13</c:v>
                </c:pt>
                <c:pt idx="2">
                  <c:v>95</c:v>
                </c:pt>
                <c:pt idx="3">
                  <c:v>101</c:v>
                </c:pt>
                <c:pt idx="4">
                  <c:v>7</c:v>
                </c:pt>
              </c:numCache>
            </c:numRef>
          </c:val>
        </c:ser>
        <c:ser>
          <c:idx val="1"/>
          <c:order val="1"/>
          <c:tx>
            <c:strRef>
              <c:f>'II Parte do Questionário'!$A$228</c:f>
              <c:strCache>
                <c:ptCount val="1"/>
                <c:pt idx="0">
                  <c:v>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'II Parte do Questionário'!$B$226:$F$226</c:f>
              <c:strCache>
                <c:ptCount val="5"/>
                <c:pt idx="0">
                  <c:v>Disc. totalmente</c:v>
                </c:pt>
                <c:pt idx="1">
                  <c:v>Discordo</c:v>
                </c:pt>
                <c:pt idx="2">
                  <c:v>Concordo</c:v>
                </c:pt>
                <c:pt idx="3">
                  <c:v>Conc. Totalmente</c:v>
                </c:pt>
                <c:pt idx="4">
                  <c:v>Não sei</c:v>
                </c:pt>
              </c:strCache>
            </c:strRef>
          </c:cat>
          <c:val>
            <c:numRef>
              <c:f>'II Parte do Questionário'!$B$228:$F$228</c:f>
              <c:numCache>
                <c:formatCode>0%</c:formatCode>
                <c:ptCount val="5"/>
                <c:pt idx="0">
                  <c:v>4.8458149779735685E-2</c:v>
                </c:pt>
                <c:pt idx="1">
                  <c:v>5.7268722466960353E-2</c:v>
                </c:pt>
                <c:pt idx="2">
                  <c:v>0.41850220264317178</c:v>
                </c:pt>
                <c:pt idx="3">
                  <c:v>0.44493392070484677</c:v>
                </c:pt>
                <c:pt idx="4">
                  <c:v>3.0837004405286441E-2</c:v>
                </c:pt>
              </c:numCache>
            </c:numRef>
          </c:val>
        </c:ser>
        <c:dLbls>
          <c:showVal val="1"/>
        </c:dLbls>
        <c:shape val="cylinder"/>
        <c:axId val="65437056"/>
        <c:axId val="65447040"/>
        <c:axId val="0"/>
      </c:bar3DChart>
      <c:catAx>
        <c:axId val="65437056"/>
        <c:scaling>
          <c:orientation val="minMax"/>
        </c:scaling>
        <c:axPos val="b"/>
        <c:numFmt formatCode="General" sourceLinked="1"/>
        <c:tickLblPos val="nextTo"/>
        <c:crossAx val="65447040"/>
        <c:crosses val="autoZero"/>
        <c:auto val="1"/>
        <c:lblAlgn val="ctr"/>
        <c:lblOffset val="100"/>
      </c:catAx>
      <c:valAx>
        <c:axId val="65447040"/>
        <c:scaling>
          <c:orientation val="minMax"/>
        </c:scaling>
        <c:axPos val="l"/>
        <c:majorGridlines/>
        <c:numFmt formatCode="General" sourceLinked="1"/>
        <c:tickLblPos val="nextTo"/>
        <c:crossAx val="65437056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EC62A-4747-4599-90EA-FD1DBBBB8D28}" type="datetimeFigureOut">
              <a:rPr lang="pt-PT" smtClean="0"/>
              <a:pPr/>
              <a:t>29-02-2016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4A4A1-86B5-4FB7-800C-671DE20E914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132453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4A4A1-86B5-4FB7-800C-671DE20E914A}" type="slidenum">
              <a:rPr lang="pt-PT" smtClean="0"/>
              <a:pPr/>
              <a:t>17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pPr/>
              <a:t>29-02-2016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42444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pPr/>
              <a:t>29-02-2016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31998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pPr/>
              <a:t>29-02-2016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43086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pPr/>
              <a:t>29-02-2016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344457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pPr/>
              <a:t>29-02-2016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7689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pPr/>
              <a:t>29-02-2016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487412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pPr/>
              <a:t>29-02-2016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57909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pPr/>
              <a:t>29-02-2016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66536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pPr/>
              <a:t>29-02-2016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15349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pPr/>
              <a:t>29-02-2016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06327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A0E9-127C-40DC-ACF6-37C034DBA1A2}" type="datetimeFigureOut">
              <a:rPr lang="pt-PT" smtClean="0"/>
              <a:pPr/>
              <a:t>29-02-2016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A325-6994-41FE-9981-2A7631C92DF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04401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AA0E9-127C-40DC-ACF6-37C034DBA1A2}" type="datetimeFigureOut">
              <a:rPr lang="pt-PT" smtClean="0"/>
              <a:pPr/>
              <a:t>29-02-2016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5A325-6994-41FE-9981-2A7631C92DF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285806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0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1718939" y="1772816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000" b="1" dirty="0"/>
              <a:t>A FUNÇÃO DA ESCOLA NA FORMAÇÃO DE NOVOS CIDADÃOS. EXPETATIVAS DOS ENCARREGADOS DE EDUCAÇÃO</a:t>
            </a:r>
            <a:endParaRPr lang="pt-PT" sz="2000" dirty="0"/>
          </a:p>
          <a:p>
            <a:r>
              <a:rPr lang="pt-PT" sz="1600" b="1" dirty="0" smtClean="0"/>
              <a:t>ESTUDO DE CASO DE </a:t>
            </a:r>
            <a:r>
              <a:rPr lang="pt-PT" sz="1600" b="1" dirty="0"/>
              <a:t>TRÊS ESCOLAS PRIMÁRIAS DOS MUNICÍPIOS DE VIANA E CAZENGA - LUANDA</a:t>
            </a:r>
            <a:endParaRPr lang="pt-PT" sz="1600" dirty="0"/>
          </a:p>
        </p:txBody>
      </p:sp>
      <p:pic>
        <p:nvPicPr>
          <p:cNvPr id="5" name="Imagem 4" descr="capa mestrados.jpg"/>
          <p:cNvPicPr/>
          <p:nvPr/>
        </p:nvPicPr>
        <p:blipFill rotWithShape="1">
          <a:blip r:embed="rId2" cstate="print"/>
          <a:srcRect b="23650"/>
          <a:stretch/>
        </p:blipFill>
        <p:spPr bwMode="auto">
          <a:xfrm>
            <a:off x="102195" y="0"/>
            <a:ext cx="1350645" cy="6849647"/>
          </a:xfrm>
          <a:prstGeom prst="rect">
            <a:avLst/>
          </a:prstGeom>
          <a:noFill/>
        </p:spPr>
      </p:pic>
      <p:sp>
        <p:nvSpPr>
          <p:cNvPr id="6" name="Rectângulo 5"/>
          <p:cNvSpPr/>
          <p:nvPr/>
        </p:nvSpPr>
        <p:spPr>
          <a:xfrm>
            <a:off x="2576506" y="4046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PT" b="1" dirty="0">
                <a:solidFill>
                  <a:srgbClr val="C00000"/>
                </a:solidFill>
              </a:rPr>
              <a:t>UNIVERSIDADE DE ÉVORA</a:t>
            </a:r>
          </a:p>
          <a:p>
            <a:pPr algn="ctr"/>
            <a:r>
              <a:rPr lang="pt-PT" b="1" dirty="0">
                <a:solidFill>
                  <a:srgbClr val="C00000"/>
                </a:solidFill>
              </a:rPr>
              <a:t>ESCOLA DE CIÊNCIAS SOCIAIS</a:t>
            </a:r>
          </a:p>
          <a:p>
            <a:pPr algn="ctr"/>
            <a:r>
              <a:rPr lang="pt-PT" b="1" dirty="0"/>
              <a:t>DEPARTAMENTO DE PEDAGOGIA E EDUCAÇÃO</a:t>
            </a:r>
          </a:p>
        </p:txBody>
      </p:sp>
      <p:sp>
        <p:nvSpPr>
          <p:cNvPr id="7" name="Rectângulo 6"/>
          <p:cNvSpPr/>
          <p:nvPr/>
        </p:nvSpPr>
        <p:spPr>
          <a:xfrm>
            <a:off x="1746201" y="4005064"/>
            <a:ext cx="700226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/>
              <a:t>Adriana </a:t>
            </a:r>
            <a:r>
              <a:rPr lang="pt-PT" b="1" dirty="0" err="1"/>
              <a:t>Cumbelembe</a:t>
            </a:r>
            <a:r>
              <a:rPr lang="pt-PT" b="1" dirty="0"/>
              <a:t>, N.º 10177</a:t>
            </a:r>
            <a:endParaRPr lang="pt-PT" dirty="0"/>
          </a:p>
          <a:p>
            <a:r>
              <a:rPr lang="pt-PT" dirty="0" smtClean="0"/>
              <a:t>Orientação</a:t>
            </a:r>
            <a:r>
              <a:rPr lang="pt-PT" dirty="0"/>
              <a:t>: Prof. Doutora Marília Evangelina Sota Favinha</a:t>
            </a:r>
          </a:p>
          <a:p>
            <a:r>
              <a:rPr lang="pt-PT" dirty="0"/>
              <a:t> </a:t>
            </a:r>
          </a:p>
          <a:p>
            <a:r>
              <a:rPr lang="pt-PT" dirty="0"/>
              <a:t> </a:t>
            </a:r>
          </a:p>
          <a:p>
            <a:r>
              <a:rPr lang="pt-PT" b="1" dirty="0"/>
              <a:t> </a:t>
            </a:r>
            <a:endParaRPr lang="pt-PT" dirty="0"/>
          </a:p>
          <a:p>
            <a:r>
              <a:rPr lang="pt-PT" b="1" dirty="0"/>
              <a:t> </a:t>
            </a:r>
            <a:endParaRPr lang="pt-PT" dirty="0"/>
          </a:p>
          <a:p>
            <a:r>
              <a:rPr lang="pt-PT" b="1" dirty="0"/>
              <a:t>Mestrado em Ciências da Educação</a:t>
            </a:r>
            <a:endParaRPr lang="pt-PT" dirty="0"/>
          </a:p>
          <a:p>
            <a:r>
              <a:rPr lang="pt-PT" dirty="0"/>
              <a:t> </a:t>
            </a:r>
          </a:p>
          <a:p>
            <a:r>
              <a:rPr lang="pt-PT" b="1" dirty="0"/>
              <a:t>Área de especialização: </a:t>
            </a:r>
            <a:r>
              <a:rPr lang="pt-PT" b="1" i="1" dirty="0"/>
              <a:t>Administração e Gestão Educacional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118899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2771800" y="1340768"/>
            <a:ext cx="37341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800" b="1" dirty="0" smtClean="0"/>
              <a:t>Paradigma Quantitativo</a:t>
            </a:r>
            <a:endParaRPr lang="pt-PT" sz="2800" dirty="0"/>
          </a:p>
        </p:txBody>
      </p:sp>
      <p:sp>
        <p:nvSpPr>
          <p:cNvPr id="6" name="Rectângulo 5"/>
          <p:cNvSpPr/>
          <p:nvPr/>
        </p:nvSpPr>
        <p:spPr>
          <a:xfrm>
            <a:off x="180169" y="4365104"/>
            <a:ext cx="8779799" cy="14773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pt-PT" b="1" dirty="0" smtClean="0">
                <a:solidFill>
                  <a:srgbClr val="C00000"/>
                </a:solidFill>
              </a:rPr>
              <a:t>Participantes</a:t>
            </a:r>
            <a:endParaRPr lang="pt-PT" b="1" dirty="0">
              <a:solidFill>
                <a:srgbClr val="C00000"/>
              </a:solidFill>
            </a:endParaRPr>
          </a:p>
          <a:p>
            <a:pPr algn="just"/>
            <a:r>
              <a:rPr lang="pt-PT" dirty="0" smtClean="0"/>
              <a:t>2 </a:t>
            </a:r>
            <a:r>
              <a:rPr lang="pt-PT" dirty="0"/>
              <a:t>municípios dos sete da província de Luanda, nomeadamente Cazenga e </a:t>
            </a:r>
            <a:r>
              <a:rPr lang="pt-PT" dirty="0" smtClean="0"/>
              <a:t>Viana, </a:t>
            </a:r>
            <a:r>
              <a:rPr lang="pt-PT" dirty="0"/>
              <a:t>escolhendo-se uma escola </a:t>
            </a:r>
            <a:r>
              <a:rPr lang="pt-PT" dirty="0" smtClean="0"/>
              <a:t>do município de Viana e duas do município de Cazenga.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Distribuídos 300 </a:t>
            </a:r>
            <a:r>
              <a:rPr lang="pt-PT" dirty="0"/>
              <a:t>questionários e recolhidos </a:t>
            </a:r>
            <a:r>
              <a:rPr lang="pt-PT" dirty="0" smtClean="0"/>
              <a:t>250,   </a:t>
            </a:r>
            <a:r>
              <a:rPr lang="pt-PT" dirty="0"/>
              <a:t>da população de EE. </a:t>
            </a:r>
            <a:endParaRPr lang="pt-PT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217448" y="96524"/>
            <a:ext cx="4642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/>
              <a:t>Natureza da Investigação </a:t>
            </a:r>
            <a:endParaRPr lang="pt-PT" sz="3200" b="1" dirty="0"/>
          </a:p>
        </p:txBody>
      </p:sp>
      <p:sp>
        <p:nvSpPr>
          <p:cNvPr id="9" name="Rectângulo 8"/>
          <p:cNvSpPr/>
          <p:nvPr/>
        </p:nvSpPr>
        <p:spPr>
          <a:xfrm>
            <a:off x="184687" y="6021288"/>
            <a:ext cx="8863752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Duração da investigação empírica </a:t>
            </a:r>
          </a:p>
          <a:p>
            <a:r>
              <a:rPr lang="pt-PT" dirty="0" smtClean="0"/>
              <a:t>Março </a:t>
            </a:r>
            <a:r>
              <a:rPr lang="pt-PT" dirty="0"/>
              <a:t>de </a:t>
            </a:r>
            <a:r>
              <a:rPr lang="pt-PT" dirty="0" smtClean="0"/>
              <a:t>2013 </a:t>
            </a:r>
            <a:r>
              <a:rPr lang="pt-PT" dirty="0"/>
              <a:t>a Março de </a:t>
            </a:r>
            <a:r>
              <a:rPr lang="pt-PT" dirty="0" smtClean="0"/>
              <a:t>2015</a:t>
            </a:r>
            <a:r>
              <a:rPr lang="pt-PT" b="1" dirty="0" smtClean="0"/>
              <a:t>. </a:t>
            </a:r>
            <a:endParaRPr lang="pt-PT" b="1" dirty="0"/>
          </a:p>
        </p:txBody>
      </p:sp>
      <p:sp>
        <p:nvSpPr>
          <p:cNvPr id="10" name="Rectângulo 9"/>
          <p:cNvSpPr/>
          <p:nvPr/>
        </p:nvSpPr>
        <p:spPr>
          <a:xfrm>
            <a:off x="2288586" y="1869695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PT" sz="1400" dirty="0" smtClean="0"/>
              <a:t>Os </a:t>
            </a:r>
            <a:r>
              <a:rPr lang="pt-PT" sz="1400" dirty="0"/>
              <a:t>dados podem ser quantificados, mensurados e cujas análises e interpretações utilizam métodos e técnicas </a:t>
            </a:r>
            <a:r>
              <a:rPr lang="pt-PT" sz="1400" dirty="0" smtClean="0"/>
              <a:t>estatísticas   </a:t>
            </a:r>
            <a:endParaRPr lang="pt-PT" sz="1400" dirty="0"/>
          </a:p>
        </p:txBody>
      </p:sp>
      <p:sp>
        <p:nvSpPr>
          <p:cNvPr id="8" name="Rectângulo 7"/>
          <p:cNvSpPr/>
          <p:nvPr/>
        </p:nvSpPr>
        <p:spPr>
          <a:xfrm>
            <a:off x="179512" y="3356992"/>
            <a:ext cx="8779799" cy="86177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pt-PT" b="1" dirty="0" smtClean="0">
                <a:solidFill>
                  <a:srgbClr val="C00000"/>
                </a:solidFill>
              </a:rPr>
              <a:t>Instrumento de Recolha de dados</a:t>
            </a:r>
            <a:endParaRPr lang="pt-PT" b="1" dirty="0">
              <a:solidFill>
                <a:srgbClr val="C00000"/>
              </a:solidFill>
            </a:endParaRPr>
          </a:p>
          <a:p>
            <a:pPr algn="just"/>
            <a:r>
              <a:rPr lang="pt-PT" dirty="0" smtClean="0"/>
              <a:t>Questionário - </a:t>
            </a:r>
            <a:r>
              <a:rPr lang="pt-PT" sz="1400" dirty="0"/>
              <a:t>constituído por </a:t>
            </a:r>
            <a:r>
              <a:rPr lang="pt-PT" sz="1400" dirty="0" smtClean="0"/>
              <a:t> </a:t>
            </a:r>
            <a:r>
              <a:rPr lang="pt-PT" sz="1400" dirty="0"/>
              <a:t>22 questões subdividido em </a:t>
            </a:r>
            <a:r>
              <a:rPr lang="pt-PT" sz="1400" dirty="0" smtClean="0"/>
              <a:t>quatro </a:t>
            </a:r>
            <a:r>
              <a:rPr lang="pt-PT" sz="1400" dirty="0"/>
              <a:t>blocos com respostas múltiplas que concederam a liberdade de opção aos sujeitos respondentes.</a:t>
            </a:r>
            <a:endParaRPr lang="pt-PT" sz="1400" dirty="0" smtClean="0"/>
          </a:p>
        </p:txBody>
      </p:sp>
    </p:spTree>
    <p:extLst>
      <p:ext uri="{BB962C8B-B14F-4D97-AF65-F5344CB8AC3E}">
        <p14:creationId xmlns:p14="http://schemas.microsoft.com/office/powerpoint/2010/main" xmlns="" val="2256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2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1520" y="134282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Caraterização do campo de investigação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87524" y="57074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Escola A</a:t>
            </a:r>
            <a:endParaRPr lang="pt-PT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8683" y="940078"/>
            <a:ext cx="8712968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PT" sz="1400" dirty="0" smtClean="0"/>
              <a:t>Município </a:t>
            </a:r>
            <a:r>
              <a:rPr lang="pt-PT" sz="1400" dirty="0"/>
              <a:t>de Viana, na área da Estalagem Quilómetro 12 Zona A. </a:t>
            </a:r>
            <a:r>
              <a:rPr lang="pt-PT" sz="1400" dirty="0" smtClean="0"/>
              <a:t> Possui 13 salas de aula gerida por uma congregação missionária</a:t>
            </a:r>
          </a:p>
          <a:p>
            <a:pPr marL="285750" indent="-285750">
              <a:buFont typeface="Arial" pitchFamily="34" charset="0"/>
              <a:buChar char="•"/>
            </a:pPr>
            <a:endParaRPr lang="pt-PT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PT" sz="1400" dirty="0" smtClean="0"/>
              <a:t>O </a:t>
            </a:r>
            <a:r>
              <a:rPr lang="pt-PT" sz="1400" dirty="0"/>
              <a:t>bairro é formado por 18 quarteirões, vai desde o Bairro Malanje até a estrada que liga à zona de Luanda sul e ao Bairro Quilómetro 9. </a:t>
            </a:r>
            <a:r>
              <a:rPr lang="pt-PT" sz="1400" dirty="0" smtClean="0"/>
              <a:t>É </a:t>
            </a:r>
            <a:r>
              <a:rPr lang="pt-PT" sz="1400" dirty="0"/>
              <a:t>um bairro sem saneamento básico, sem água deficiente colocação da rede escolar púbica, sem hospitais nem centros médicos</a:t>
            </a:r>
            <a:r>
              <a:rPr lang="pt-PT" sz="1400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pt-PT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sz="1400" dirty="0" smtClean="0"/>
              <a:t>A principal </a:t>
            </a:r>
            <a:r>
              <a:rPr lang="pt-PT" sz="1400" dirty="0"/>
              <a:t>atividade e fonte de rendimento familiar é o comércio ambulante em pequenos mercados formados à beira da estrada nacional 230. </a:t>
            </a:r>
            <a:endParaRPr lang="pt-PT" sz="1400" dirty="0" smtClean="0"/>
          </a:p>
          <a:p>
            <a:pPr marL="285750" indent="-285750">
              <a:buFont typeface="Arial" pitchFamily="34" charset="0"/>
              <a:buChar char="•"/>
            </a:pPr>
            <a:endParaRPr lang="pt-PT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PT" sz="1400" dirty="0" smtClean="0"/>
              <a:t>Os </a:t>
            </a:r>
            <a:r>
              <a:rPr lang="pt-PT" sz="1400" dirty="0"/>
              <a:t>encarregados de educação vão à escola apenas no princípio do ano letivo para confirmar a matrícula do </a:t>
            </a:r>
            <a:r>
              <a:rPr lang="pt-PT" sz="1400" dirty="0" smtClean="0"/>
              <a:t>filho.</a:t>
            </a:r>
            <a:endParaRPr lang="pt-PT" sz="14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251520" y="3429000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Escola B e C</a:t>
            </a:r>
            <a:endParaRPr lang="pt-PT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3861048"/>
            <a:ext cx="8723579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>
            <a:defPPr>
              <a:defRPr lang="pt-PT"/>
            </a:defPPr>
            <a:lvl1pPr marL="285750" indent="-285750">
              <a:buFont typeface="Arial" pitchFamily="34" charset="0"/>
              <a:buChar char="•"/>
              <a:defRPr sz="1600"/>
            </a:lvl1pPr>
          </a:lstStyle>
          <a:p>
            <a:r>
              <a:rPr lang="pt-PT" sz="1400" dirty="0"/>
              <a:t>Município do Cazenga </a:t>
            </a:r>
            <a:endParaRPr lang="pt-PT" sz="1400" dirty="0" smtClean="0"/>
          </a:p>
          <a:p>
            <a:endParaRPr lang="pt-PT" sz="1400" dirty="0" smtClean="0"/>
          </a:p>
          <a:p>
            <a:r>
              <a:rPr lang="pt-PT" sz="1400" dirty="0" smtClean="0"/>
              <a:t>B, na </a:t>
            </a:r>
            <a:r>
              <a:rPr lang="pt-PT" sz="1400" dirty="0"/>
              <a:t>comuna de Tala Hady zona 19, no Bairro Kala Wenda. </a:t>
            </a:r>
            <a:r>
              <a:rPr lang="pt-PT" sz="1400" dirty="0" smtClean="0"/>
              <a:t>E a C na mesma comuna na zona do Grafanil</a:t>
            </a:r>
          </a:p>
          <a:p>
            <a:endParaRPr lang="pt-PT" sz="1400" dirty="0"/>
          </a:p>
          <a:p>
            <a:r>
              <a:rPr lang="pt-PT" sz="1400" dirty="0" smtClean="0"/>
              <a:t>B, Categoria </a:t>
            </a:r>
            <a:r>
              <a:rPr lang="pt-PT" sz="1400" dirty="0"/>
              <a:t>de escolas Católicas. Atualmente funciona em dois centros e é gerida por uma Congregação missionária</a:t>
            </a:r>
            <a:r>
              <a:rPr lang="pt-PT" sz="1400" dirty="0" smtClean="0"/>
              <a:t>. E a C é uma escola Pública.</a:t>
            </a:r>
          </a:p>
          <a:p>
            <a:pPr>
              <a:buNone/>
            </a:pPr>
            <a:r>
              <a:rPr lang="pt-PT" sz="1400" dirty="0" smtClean="0"/>
              <a:t> </a:t>
            </a:r>
            <a:endParaRPr lang="pt-PT" sz="1400" dirty="0"/>
          </a:p>
          <a:p>
            <a:r>
              <a:rPr lang="pt-PT" sz="1400" dirty="0" smtClean="0"/>
              <a:t>B, Conta </a:t>
            </a:r>
            <a:r>
              <a:rPr lang="pt-PT" sz="1400" dirty="0"/>
              <a:t>com 14 salas de </a:t>
            </a:r>
            <a:r>
              <a:rPr lang="pt-PT" sz="1400" dirty="0" smtClean="0"/>
              <a:t>aula </a:t>
            </a:r>
            <a:r>
              <a:rPr lang="pt-PT" sz="1400" dirty="0"/>
              <a:t>em funcionamento e sete em construção na fase de </a:t>
            </a:r>
            <a:r>
              <a:rPr lang="pt-PT" sz="1400" dirty="0" smtClean="0"/>
              <a:t>acabamentos, com 1194 alunos. E a C 12 salas de aula – 2000 alunos e funciona em três turnos.</a:t>
            </a:r>
          </a:p>
          <a:p>
            <a:pPr>
              <a:buNone/>
            </a:pPr>
            <a:endParaRPr lang="pt-PT" sz="1400" dirty="0"/>
          </a:p>
          <a:p>
            <a:r>
              <a:rPr lang="pt-PT" sz="1400" dirty="0" smtClean="0"/>
              <a:t>A </a:t>
            </a:r>
            <a:r>
              <a:rPr lang="pt-PT" sz="1400" dirty="0"/>
              <a:t>escola </a:t>
            </a:r>
            <a:r>
              <a:rPr lang="pt-PT" sz="1400" dirty="0" smtClean="0"/>
              <a:t>B ainda </a:t>
            </a:r>
            <a:r>
              <a:rPr lang="pt-PT" sz="1400" dirty="0"/>
              <a:t>não foi criada pelo conselho de ministros mas está reconhecida pelo ministério da </a:t>
            </a:r>
            <a:r>
              <a:rPr lang="pt-PT" sz="1400" dirty="0" smtClean="0"/>
              <a:t>educação.</a:t>
            </a:r>
          </a:p>
          <a:p>
            <a:endParaRPr lang="pt-PT" sz="1400" dirty="0" smtClean="0"/>
          </a:p>
          <a:p>
            <a:r>
              <a:rPr lang="pt-PT" sz="1400" dirty="0" smtClean="0"/>
              <a:t>Na escola C os EE são pouco participativos.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xmlns="" val="174567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79512" y="189701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Apresentação e interpretação dos resultados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251825" y="610668"/>
            <a:ext cx="36560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600" b="1" cap="small" dirty="0"/>
              <a:t>Caraterização dos participantes no Estudo</a:t>
            </a:r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44026007"/>
              </p:ext>
            </p:extLst>
          </p:nvPr>
        </p:nvGraphicFramePr>
        <p:xfrm>
          <a:off x="232500" y="3429000"/>
          <a:ext cx="3656001" cy="187220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057167"/>
                <a:gridCol w="680481"/>
                <a:gridCol w="680917"/>
                <a:gridCol w="680481"/>
                <a:gridCol w="556955"/>
              </a:tblGrid>
              <a:tr h="236298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Idade</a:t>
                      </a:r>
                      <a:endParaRPr lang="pt-PT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H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M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Total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%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9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11 - 20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17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4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21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9.2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9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21-30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13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25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38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16.7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9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FF0000"/>
                          </a:solidFill>
                          <a:effectLst/>
                        </a:rPr>
                        <a:t>31-40</a:t>
                      </a:r>
                      <a:endParaRPr lang="pt-PT" sz="120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FF0000"/>
                          </a:solidFill>
                          <a:effectLst/>
                        </a:rPr>
                        <a:t>31</a:t>
                      </a:r>
                      <a:endParaRPr lang="pt-PT" sz="120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FF0000"/>
                          </a:solidFill>
                          <a:effectLst/>
                        </a:rPr>
                        <a:t>43</a:t>
                      </a:r>
                      <a:endParaRPr lang="pt-PT" sz="120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FF0000"/>
                          </a:solidFill>
                          <a:effectLst/>
                        </a:rPr>
                        <a:t>74</a:t>
                      </a:r>
                      <a:endParaRPr lang="pt-PT" sz="120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FF0000"/>
                          </a:solidFill>
                          <a:effectLst/>
                        </a:rPr>
                        <a:t>32.5</a:t>
                      </a:r>
                      <a:endParaRPr lang="pt-PT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20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41-50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45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24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69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30.3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9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51-60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16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8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28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10.5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9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61-70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0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0.4</a:t>
                      </a:r>
                      <a:endParaRPr lang="pt-PT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20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b="1">
                          <a:effectLst/>
                        </a:rPr>
                        <a:t>Total</a:t>
                      </a:r>
                      <a:endParaRPr lang="pt-PT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b="1">
                          <a:effectLst/>
                        </a:rPr>
                        <a:t>122</a:t>
                      </a:r>
                      <a:endParaRPr lang="pt-PT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>
                          <a:effectLst/>
                        </a:rPr>
                        <a:t>105</a:t>
                      </a:r>
                      <a:endParaRPr lang="pt-PT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b="1">
                          <a:effectLst/>
                        </a:rPr>
                        <a:t>227</a:t>
                      </a:r>
                      <a:endParaRPr lang="pt-PT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>
                          <a:effectLst/>
                        </a:rPr>
                        <a:t>100</a:t>
                      </a:r>
                      <a:endParaRPr lang="pt-PT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323528" y="2852936"/>
            <a:ext cx="297170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200" b="0" i="1" u="none" strike="noStrike" cap="none" normalizeH="0" baseline="0" dirty="0" smtClean="0" bmk="_Toc430963248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Faixa etárias dos EE da Amostra</a:t>
            </a: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7872404"/>
              </p:ext>
            </p:extLst>
          </p:nvPr>
        </p:nvGraphicFramePr>
        <p:xfrm>
          <a:off x="4167216" y="3501008"/>
          <a:ext cx="4392487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4594"/>
                <a:gridCol w="860059"/>
                <a:gridCol w="1117834"/>
              </a:tblGrid>
              <a:tr h="119319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Grau de Parentesco</a:t>
                      </a:r>
                      <a:endParaRPr lang="pt-PT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Total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%</a:t>
                      </a:r>
                      <a:endParaRPr lang="pt-PT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19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1- Mãe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83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37</a:t>
                      </a:r>
                      <a:endParaRPr lang="pt-PT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19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FF0000"/>
                          </a:solidFill>
                          <a:effectLst/>
                        </a:rPr>
                        <a:t>2- Pai</a:t>
                      </a:r>
                      <a:endParaRPr lang="pt-PT" sz="120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FF0000"/>
                          </a:solidFill>
                          <a:effectLst/>
                        </a:rPr>
                        <a:t>96</a:t>
                      </a:r>
                      <a:endParaRPr lang="pt-PT" sz="120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FF0000"/>
                          </a:solidFill>
                          <a:effectLst/>
                        </a:rPr>
                        <a:t>42</a:t>
                      </a:r>
                      <a:endParaRPr lang="pt-PT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19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3- Avô/ó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6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19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4- Primo/a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6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19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5- Tio/a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13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6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19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6- Padrinho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0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0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19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7- Irmão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22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10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19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8- Instituição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2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1</a:t>
                      </a:r>
                      <a:endParaRPr lang="pt-PT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19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>
                          <a:effectLst/>
                        </a:rPr>
                        <a:t>Total</a:t>
                      </a:r>
                      <a:endParaRPr lang="pt-PT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>
                          <a:effectLst/>
                        </a:rPr>
                        <a:t>227</a:t>
                      </a:r>
                      <a:endParaRPr lang="pt-PT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>
                          <a:effectLst/>
                        </a:rPr>
                        <a:t>100</a:t>
                      </a:r>
                      <a:endParaRPr lang="pt-PT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4103948" y="2852936"/>
            <a:ext cx="336600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Relação Encarregado de Parentesco</a:t>
            </a:r>
            <a:endParaRPr kumimoji="0" lang="pt-PT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06798092"/>
              </p:ext>
            </p:extLst>
          </p:nvPr>
        </p:nvGraphicFramePr>
        <p:xfrm>
          <a:off x="539552" y="5877272"/>
          <a:ext cx="789557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2591"/>
                <a:gridCol w="358078"/>
                <a:gridCol w="373387"/>
                <a:gridCol w="361480"/>
                <a:gridCol w="355526"/>
                <a:gridCol w="341917"/>
                <a:gridCol w="323205"/>
                <a:gridCol w="476303"/>
                <a:gridCol w="374238"/>
                <a:gridCol w="445683"/>
                <a:gridCol w="476303"/>
                <a:gridCol w="374238"/>
                <a:gridCol w="334263"/>
                <a:gridCol w="476303"/>
                <a:gridCol w="460993"/>
                <a:gridCol w="456740"/>
                <a:gridCol w="584322"/>
              </a:tblGrid>
              <a:tr h="198120">
                <a:tc>
                  <a:txBody>
                    <a:bodyPr/>
                    <a:lstStyle/>
                    <a:p>
                      <a:pPr indent="0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Classe</a:t>
                      </a:r>
                      <a:endParaRPr lang="pt-PT" sz="12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0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2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3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4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5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pt-PT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7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8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FF0000"/>
                          </a:solidFill>
                          <a:effectLst/>
                        </a:rPr>
                        <a:t>9</a:t>
                      </a:r>
                      <a:endParaRPr lang="pt-PT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10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11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FF0000"/>
                          </a:solidFill>
                          <a:effectLst/>
                        </a:rPr>
                        <a:t>12</a:t>
                      </a:r>
                      <a:endParaRPr lang="pt-PT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13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14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Total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indent="0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Frequência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16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3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4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7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20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11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FF0000"/>
                          </a:solidFill>
                          <a:effectLst/>
                        </a:rPr>
                        <a:t>30</a:t>
                      </a:r>
                      <a:endParaRPr lang="pt-PT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14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16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FF0000"/>
                          </a:solidFill>
                          <a:effectLst/>
                        </a:rPr>
                        <a:t>30</a:t>
                      </a:r>
                      <a:endParaRPr lang="pt-PT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17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16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FF0000"/>
                          </a:solidFill>
                          <a:effectLst/>
                        </a:rPr>
                        <a:t>28</a:t>
                      </a:r>
                      <a:endParaRPr lang="pt-PT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13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2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227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indent="0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%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7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1,3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2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3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9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5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FF0000"/>
                          </a:solidFill>
                          <a:effectLst/>
                        </a:rPr>
                        <a:t>13,2</a:t>
                      </a:r>
                      <a:endParaRPr lang="pt-PT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6,1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7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FF0000"/>
                          </a:solidFill>
                          <a:effectLst/>
                        </a:rPr>
                        <a:t>13,2</a:t>
                      </a:r>
                      <a:endParaRPr lang="pt-PT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7,5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7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FF0000"/>
                          </a:solidFill>
                          <a:effectLst/>
                        </a:rPr>
                        <a:t>12,3</a:t>
                      </a:r>
                      <a:endParaRPr lang="pt-PT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5,7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ysClr val="windowText" lastClr="000000"/>
                          </a:solidFill>
                          <a:effectLst/>
                        </a:rPr>
                        <a:t>0,8</a:t>
                      </a:r>
                      <a:endParaRPr lang="pt-PT" sz="120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100</a:t>
                      </a:r>
                      <a:endParaRPr lang="pt-PT" sz="12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129812" y="5445224"/>
            <a:ext cx="525776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Habilitações Literárias dos Encarregados de Educação</a:t>
            </a:r>
            <a:endParaRPr kumimoji="0" lang="pt-PT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7" name="Picture 5" descr="http://thumbs.sapo.pt/?pic=http%3A%2F%2Fimgs.sapo.pt%2Fjornalcultura%2Fcontent%2Fimg%2Falunos_6.jpg&amp;W=612&amp;H=450&amp;errorpic=http://imgs.sapo.pt/jornalcultura/content/img/default/jc_defaul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124744"/>
            <a:ext cx="2518663" cy="13705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7948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251520" y="96306"/>
            <a:ext cx="39604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C00000"/>
                </a:solidFill>
              </a:rPr>
              <a:t>Função Social da Escola</a:t>
            </a:r>
          </a:p>
        </p:txBody>
      </p:sp>
      <p:sp>
        <p:nvSpPr>
          <p:cNvPr id="4" name="Rectângulo 3"/>
          <p:cNvSpPr/>
          <p:nvPr/>
        </p:nvSpPr>
        <p:spPr>
          <a:xfrm>
            <a:off x="4716016" y="292755"/>
            <a:ext cx="4248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/>
              <a:t>Necessidades concretas dos encarregados de educação face à </a:t>
            </a:r>
            <a:r>
              <a:rPr lang="pt-PT" sz="1200" b="1" dirty="0">
                <a:solidFill>
                  <a:srgbClr val="00B050"/>
                </a:solidFill>
              </a:rPr>
              <a:t>criação espaços de serviços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7908" y="3864192"/>
            <a:ext cx="37665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FF0000"/>
                </a:solidFill>
              </a:rPr>
              <a:t>Necessidade de alargamento dos horários </a:t>
            </a:r>
            <a:r>
              <a:rPr lang="pt-PT" sz="1200" b="1" dirty="0"/>
              <a:t>de permanência dos alunos na escola</a:t>
            </a:r>
          </a:p>
        </p:txBody>
      </p:sp>
      <p:sp>
        <p:nvSpPr>
          <p:cNvPr id="12" name="Rectângulo 11"/>
          <p:cNvSpPr/>
          <p:nvPr/>
        </p:nvSpPr>
        <p:spPr>
          <a:xfrm>
            <a:off x="4734807" y="3864191"/>
            <a:ext cx="3168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00B050"/>
                </a:solidFill>
              </a:rPr>
              <a:t>Desenvolvimento e aperfeiçoamento do falar e escrever corretamente</a:t>
            </a:r>
          </a:p>
        </p:txBody>
      </p:sp>
      <p:cxnSp>
        <p:nvCxnSpPr>
          <p:cNvPr id="15" name="Conexão recta 14"/>
          <p:cNvCxnSpPr/>
          <p:nvPr/>
        </p:nvCxnSpPr>
        <p:spPr>
          <a:xfrm>
            <a:off x="454994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>
            <a:off x="144016" y="3458879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xmlns="" val="1985920554"/>
              </p:ext>
            </p:extLst>
          </p:nvPr>
        </p:nvGraphicFramePr>
        <p:xfrm>
          <a:off x="279585" y="764704"/>
          <a:ext cx="4076391" cy="2247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Gráfico 15"/>
          <p:cNvGraphicFramePr/>
          <p:nvPr>
            <p:extLst>
              <p:ext uri="{D42A27DB-BD31-4B8C-83A1-F6EECF244321}">
                <p14:modId xmlns:p14="http://schemas.microsoft.com/office/powerpoint/2010/main" xmlns="" val="4220695266"/>
              </p:ext>
            </p:extLst>
          </p:nvPr>
        </p:nvGraphicFramePr>
        <p:xfrm>
          <a:off x="4860032" y="764704"/>
          <a:ext cx="4104456" cy="2228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Gráfico 17"/>
          <p:cNvGraphicFramePr/>
          <p:nvPr>
            <p:extLst>
              <p:ext uri="{D42A27DB-BD31-4B8C-83A1-F6EECF244321}">
                <p14:modId xmlns:p14="http://schemas.microsoft.com/office/powerpoint/2010/main" xmlns="" val="2658837586"/>
              </p:ext>
            </p:extLst>
          </p:nvPr>
        </p:nvGraphicFramePr>
        <p:xfrm>
          <a:off x="251520" y="4365104"/>
          <a:ext cx="3987971" cy="2262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xmlns="" val="3757241189"/>
              </p:ext>
            </p:extLst>
          </p:nvPr>
        </p:nvGraphicFramePr>
        <p:xfrm>
          <a:off x="4751040" y="4293096"/>
          <a:ext cx="4213448" cy="213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Rectângulo 7"/>
          <p:cNvSpPr/>
          <p:nvPr/>
        </p:nvSpPr>
        <p:spPr>
          <a:xfrm>
            <a:off x="251520" y="395690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00B050"/>
                </a:solidFill>
              </a:rPr>
              <a:t>Formação de atitudes </a:t>
            </a:r>
            <a:r>
              <a:rPr lang="pt-PT" sz="1200" b="1" dirty="0"/>
              <a:t>com vista à integração social</a:t>
            </a:r>
          </a:p>
        </p:txBody>
      </p:sp>
      <p:sp>
        <p:nvSpPr>
          <p:cNvPr id="20" name="Rectângulo 19"/>
          <p:cNvSpPr/>
          <p:nvPr/>
        </p:nvSpPr>
        <p:spPr>
          <a:xfrm>
            <a:off x="4716016" y="95584"/>
            <a:ext cx="39604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C00000"/>
                </a:solidFill>
              </a:rPr>
              <a:t>Função Social da Escola</a:t>
            </a:r>
          </a:p>
        </p:txBody>
      </p:sp>
      <p:sp>
        <p:nvSpPr>
          <p:cNvPr id="21" name="Rectângulo 20"/>
          <p:cNvSpPr/>
          <p:nvPr/>
        </p:nvSpPr>
        <p:spPr>
          <a:xfrm>
            <a:off x="203595" y="3608762"/>
            <a:ext cx="39604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C00000"/>
                </a:solidFill>
              </a:rPr>
              <a:t>Função Social da Escola</a:t>
            </a:r>
          </a:p>
        </p:txBody>
      </p:sp>
      <p:sp>
        <p:nvSpPr>
          <p:cNvPr id="22" name="Rectângulo 21"/>
          <p:cNvSpPr/>
          <p:nvPr/>
        </p:nvSpPr>
        <p:spPr>
          <a:xfrm>
            <a:off x="4760315" y="3572663"/>
            <a:ext cx="39604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C00000"/>
                </a:solidFill>
              </a:rPr>
              <a:t>Função Social da Escola</a:t>
            </a:r>
          </a:p>
        </p:txBody>
      </p:sp>
    </p:spTree>
    <p:extLst>
      <p:ext uri="{BB962C8B-B14F-4D97-AF65-F5344CB8AC3E}">
        <p14:creationId xmlns:p14="http://schemas.microsoft.com/office/powerpoint/2010/main" xmlns="" val="104539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>
            <a:off x="4788024" y="488602"/>
            <a:ext cx="41764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00B050"/>
                </a:solidFill>
              </a:rPr>
              <a:t>Preparação dos alunos </a:t>
            </a:r>
            <a:r>
              <a:rPr lang="pt-PT" sz="1200" b="1" dirty="0"/>
              <a:t>para o exercício de uma profissão</a:t>
            </a:r>
          </a:p>
        </p:txBody>
      </p:sp>
      <p:sp>
        <p:nvSpPr>
          <p:cNvPr id="10" name="Rectângulo 9"/>
          <p:cNvSpPr/>
          <p:nvPr/>
        </p:nvSpPr>
        <p:spPr>
          <a:xfrm>
            <a:off x="139374" y="459631"/>
            <a:ext cx="384496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200" b="1" dirty="0">
                <a:solidFill>
                  <a:srgbClr val="00B050"/>
                </a:solidFill>
              </a:rPr>
              <a:t>Formação cidadãos </a:t>
            </a:r>
            <a:r>
              <a:rPr lang="pt-PT" sz="1200" b="1" dirty="0"/>
              <a:t>com capacidade crítica e participativa</a:t>
            </a:r>
          </a:p>
        </p:txBody>
      </p:sp>
      <p:cxnSp>
        <p:nvCxnSpPr>
          <p:cNvPr id="15" name="Conexão recta 14"/>
          <p:cNvCxnSpPr/>
          <p:nvPr/>
        </p:nvCxnSpPr>
        <p:spPr>
          <a:xfrm>
            <a:off x="454994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xão recta 18"/>
          <p:cNvCxnSpPr/>
          <p:nvPr/>
        </p:nvCxnSpPr>
        <p:spPr>
          <a:xfrm>
            <a:off x="36512" y="34290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ângulo 17"/>
          <p:cNvSpPr/>
          <p:nvPr/>
        </p:nvSpPr>
        <p:spPr>
          <a:xfrm>
            <a:off x="139374" y="3850015"/>
            <a:ext cx="4248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200" b="1" dirty="0">
                <a:solidFill>
                  <a:srgbClr val="00B050"/>
                </a:solidFill>
              </a:rPr>
              <a:t>Hábitos e atitudes </a:t>
            </a:r>
            <a:r>
              <a:rPr lang="pt-PT" sz="1200" b="1" dirty="0"/>
              <a:t>comportamentais aceitáveis pela sociedade</a:t>
            </a:r>
          </a:p>
        </p:txBody>
      </p:sp>
      <p:sp>
        <p:nvSpPr>
          <p:cNvPr id="21" name="Rectângulo 20"/>
          <p:cNvSpPr/>
          <p:nvPr/>
        </p:nvSpPr>
        <p:spPr>
          <a:xfrm>
            <a:off x="4624211" y="3976262"/>
            <a:ext cx="4535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200" b="1" dirty="0">
                <a:solidFill>
                  <a:srgbClr val="00B050"/>
                </a:solidFill>
              </a:rPr>
              <a:t>Valores que tornem cidadãos respeitados </a:t>
            </a:r>
            <a:r>
              <a:rPr lang="pt-PT" sz="1200" b="1" dirty="0"/>
              <a:t>e ativos na sociedade</a:t>
            </a:r>
          </a:p>
        </p:txBody>
      </p:sp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xmlns="" val="295823119"/>
              </p:ext>
            </p:extLst>
          </p:nvPr>
        </p:nvGraphicFramePr>
        <p:xfrm>
          <a:off x="323528" y="836712"/>
          <a:ext cx="4120113" cy="1831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/>
          <p:cNvGraphicFramePr/>
          <p:nvPr>
            <p:extLst>
              <p:ext uri="{D42A27DB-BD31-4B8C-83A1-F6EECF244321}">
                <p14:modId xmlns:p14="http://schemas.microsoft.com/office/powerpoint/2010/main" xmlns="" val="2310268978"/>
              </p:ext>
            </p:extLst>
          </p:nvPr>
        </p:nvGraphicFramePr>
        <p:xfrm>
          <a:off x="4803394" y="764704"/>
          <a:ext cx="3736954" cy="1709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xmlns="" val="1614643159"/>
              </p:ext>
            </p:extLst>
          </p:nvPr>
        </p:nvGraphicFramePr>
        <p:xfrm>
          <a:off x="107504" y="4042110"/>
          <a:ext cx="4104456" cy="1979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Gráfico 15"/>
          <p:cNvGraphicFramePr/>
          <p:nvPr>
            <p:extLst>
              <p:ext uri="{D42A27DB-BD31-4B8C-83A1-F6EECF244321}">
                <p14:modId xmlns:p14="http://schemas.microsoft.com/office/powerpoint/2010/main" xmlns="" val="4199815974"/>
              </p:ext>
            </p:extLst>
          </p:nvPr>
        </p:nvGraphicFramePr>
        <p:xfrm>
          <a:off x="4932040" y="4221088"/>
          <a:ext cx="3816424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Rectângulo 16"/>
          <p:cNvSpPr/>
          <p:nvPr/>
        </p:nvSpPr>
        <p:spPr>
          <a:xfrm>
            <a:off x="251520" y="96306"/>
            <a:ext cx="39604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C00000"/>
                </a:solidFill>
              </a:rPr>
              <a:t>Função Social da Escola</a:t>
            </a:r>
          </a:p>
        </p:txBody>
      </p:sp>
      <p:sp>
        <p:nvSpPr>
          <p:cNvPr id="23" name="Rectângulo 22"/>
          <p:cNvSpPr/>
          <p:nvPr/>
        </p:nvSpPr>
        <p:spPr>
          <a:xfrm>
            <a:off x="4788024" y="181956"/>
            <a:ext cx="39604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C00000"/>
                </a:solidFill>
              </a:rPr>
              <a:t>Função Social da Escola</a:t>
            </a:r>
          </a:p>
        </p:txBody>
      </p:sp>
      <p:sp>
        <p:nvSpPr>
          <p:cNvPr id="24" name="Rectângulo 23"/>
          <p:cNvSpPr/>
          <p:nvPr/>
        </p:nvSpPr>
        <p:spPr>
          <a:xfrm>
            <a:off x="251520" y="3572340"/>
            <a:ext cx="39604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C00000"/>
                </a:solidFill>
              </a:rPr>
              <a:t>Função Social da Escola</a:t>
            </a:r>
          </a:p>
        </p:txBody>
      </p:sp>
      <p:sp>
        <p:nvSpPr>
          <p:cNvPr id="25" name="Rectângulo 24"/>
          <p:cNvSpPr/>
          <p:nvPr/>
        </p:nvSpPr>
        <p:spPr>
          <a:xfrm>
            <a:off x="4726834" y="3573016"/>
            <a:ext cx="39604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C00000"/>
                </a:solidFill>
              </a:rPr>
              <a:t>Função Social da Escola</a:t>
            </a:r>
          </a:p>
        </p:txBody>
      </p:sp>
    </p:spTree>
    <p:extLst>
      <p:ext uri="{BB962C8B-B14F-4D97-AF65-F5344CB8AC3E}">
        <p14:creationId xmlns:p14="http://schemas.microsoft.com/office/powerpoint/2010/main" xmlns="" val="214106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xão recta 14"/>
          <p:cNvCxnSpPr/>
          <p:nvPr/>
        </p:nvCxnSpPr>
        <p:spPr>
          <a:xfrm>
            <a:off x="4549940" y="3140968"/>
            <a:ext cx="11030" cy="3717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>
            <a:off x="0" y="31409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ângulo 20"/>
          <p:cNvSpPr/>
          <p:nvPr/>
        </p:nvSpPr>
        <p:spPr>
          <a:xfrm>
            <a:off x="118865" y="3617640"/>
            <a:ext cx="444864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00B050"/>
                </a:solidFill>
              </a:rPr>
              <a:t>Preparação dos alunos </a:t>
            </a:r>
            <a:r>
              <a:rPr lang="pt-PT" sz="1200" b="1" dirty="0"/>
              <a:t>com conhecimentos científicos e técnicos</a:t>
            </a:r>
          </a:p>
        </p:txBody>
      </p:sp>
      <p:sp>
        <p:nvSpPr>
          <p:cNvPr id="2" name="Rectângulo 1"/>
          <p:cNvSpPr/>
          <p:nvPr/>
        </p:nvSpPr>
        <p:spPr>
          <a:xfrm>
            <a:off x="313820" y="488667"/>
            <a:ext cx="38884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/>
              <a:t>Missão da escola em relação às </a:t>
            </a:r>
            <a:r>
              <a:rPr lang="pt-PT" sz="1200" b="1" dirty="0">
                <a:solidFill>
                  <a:srgbClr val="00B050"/>
                </a:solidFill>
              </a:rPr>
              <a:t>exigências do mercado</a:t>
            </a:r>
          </a:p>
        </p:txBody>
      </p:sp>
      <p:cxnSp>
        <p:nvCxnSpPr>
          <p:cNvPr id="11" name="Conexão recta 10"/>
          <p:cNvCxnSpPr/>
          <p:nvPr/>
        </p:nvCxnSpPr>
        <p:spPr>
          <a:xfrm>
            <a:off x="4533395" y="-99392"/>
            <a:ext cx="11030" cy="3717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xmlns="" val="2706250586"/>
              </p:ext>
            </p:extLst>
          </p:nvPr>
        </p:nvGraphicFramePr>
        <p:xfrm>
          <a:off x="89617" y="853619"/>
          <a:ext cx="4336837" cy="1811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ângulo 2"/>
          <p:cNvSpPr/>
          <p:nvPr/>
        </p:nvSpPr>
        <p:spPr>
          <a:xfrm>
            <a:off x="4729533" y="396335"/>
            <a:ext cx="43473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00B050"/>
                </a:solidFill>
              </a:rPr>
              <a:t>Talento para diversas atividades artísticas </a:t>
            </a:r>
            <a:r>
              <a:rPr lang="pt-PT" sz="1200" b="1" dirty="0"/>
              <a:t>(desporto, música, teatro, pintura, etc</a:t>
            </a:r>
            <a:r>
              <a:rPr lang="pt-PT" sz="1200" b="1" dirty="0" smtClean="0"/>
              <a:t>.)</a:t>
            </a:r>
            <a:endParaRPr lang="pt-PT" sz="1200" b="1" dirty="0"/>
          </a:p>
        </p:txBody>
      </p:sp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xmlns="" val="3743182887"/>
              </p:ext>
            </p:extLst>
          </p:nvPr>
        </p:nvGraphicFramePr>
        <p:xfrm>
          <a:off x="179512" y="3933056"/>
          <a:ext cx="4248472" cy="2290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Gráfico 15"/>
          <p:cNvGraphicFramePr/>
          <p:nvPr>
            <p:extLst>
              <p:ext uri="{D42A27DB-BD31-4B8C-83A1-F6EECF244321}">
                <p14:modId xmlns:p14="http://schemas.microsoft.com/office/powerpoint/2010/main" xmlns="" val="3936954735"/>
              </p:ext>
            </p:extLst>
          </p:nvPr>
        </p:nvGraphicFramePr>
        <p:xfrm>
          <a:off x="4627235" y="1157232"/>
          <a:ext cx="4337253" cy="1953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Rectângulo 3"/>
          <p:cNvSpPr/>
          <p:nvPr/>
        </p:nvSpPr>
        <p:spPr>
          <a:xfrm>
            <a:off x="4725372" y="3638986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1200" b="1" dirty="0">
                <a:solidFill>
                  <a:srgbClr val="00B050"/>
                </a:solidFill>
              </a:rPr>
              <a:t>Garantia de prática sistemática de educação física e desportiva</a:t>
            </a:r>
          </a:p>
        </p:txBody>
      </p:sp>
      <p:graphicFrame>
        <p:nvGraphicFramePr>
          <p:cNvPr id="18" name="Gráfico 17"/>
          <p:cNvGraphicFramePr/>
          <p:nvPr>
            <p:extLst>
              <p:ext uri="{D42A27DB-BD31-4B8C-83A1-F6EECF244321}">
                <p14:modId xmlns:p14="http://schemas.microsoft.com/office/powerpoint/2010/main" xmlns="" val="1133698164"/>
              </p:ext>
            </p:extLst>
          </p:nvPr>
        </p:nvGraphicFramePr>
        <p:xfrm>
          <a:off x="4910799" y="4005064"/>
          <a:ext cx="3760073" cy="1564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Rectângulo 4"/>
          <p:cNvSpPr/>
          <p:nvPr/>
        </p:nvSpPr>
        <p:spPr>
          <a:xfrm>
            <a:off x="4617185" y="116632"/>
            <a:ext cx="30609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C00000"/>
                </a:solidFill>
              </a:rPr>
              <a:t>Função Científica, Artística e Lúdica da Escola</a:t>
            </a:r>
          </a:p>
        </p:txBody>
      </p:sp>
      <p:sp>
        <p:nvSpPr>
          <p:cNvPr id="19" name="Rectângulo 18"/>
          <p:cNvSpPr/>
          <p:nvPr/>
        </p:nvSpPr>
        <p:spPr>
          <a:xfrm>
            <a:off x="251520" y="96306"/>
            <a:ext cx="39604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C00000"/>
                </a:solidFill>
              </a:rPr>
              <a:t>Função Social da Escola</a:t>
            </a:r>
          </a:p>
        </p:txBody>
      </p:sp>
      <p:sp>
        <p:nvSpPr>
          <p:cNvPr id="20" name="Rectângulo 19"/>
          <p:cNvSpPr/>
          <p:nvPr/>
        </p:nvSpPr>
        <p:spPr>
          <a:xfrm>
            <a:off x="135452" y="3346437"/>
            <a:ext cx="30609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C00000"/>
                </a:solidFill>
              </a:rPr>
              <a:t>Função Científica, Artística e Lúdica da Escola</a:t>
            </a:r>
          </a:p>
        </p:txBody>
      </p:sp>
      <p:sp>
        <p:nvSpPr>
          <p:cNvPr id="27" name="Rectângulo 26"/>
          <p:cNvSpPr/>
          <p:nvPr/>
        </p:nvSpPr>
        <p:spPr>
          <a:xfrm>
            <a:off x="4769585" y="3361987"/>
            <a:ext cx="30609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C00000"/>
                </a:solidFill>
              </a:rPr>
              <a:t>Função Científica, Artística e Lúdica da Escola</a:t>
            </a:r>
          </a:p>
        </p:txBody>
      </p:sp>
    </p:spTree>
    <p:extLst>
      <p:ext uri="{BB962C8B-B14F-4D97-AF65-F5344CB8AC3E}">
        <p14:creationId xmlns:p14="http://schemas.microsoft.com/office/powerpoint/2010/main" xmlns="" val="178106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xão recta 14"/>
          <p:cNvCxnSpPr/>
          <p:nvPr/>
        </p:nvCxnSpPr>
        <p:spPr>
          <a:xfrm>
            <a:off x="4549940" y="3140968"/>
            <a:ext cx="11030" cy="3717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>
            <a:off x="0" y="31409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ângulo 1"/>
          <p:cNvSpPr/>
          <p:nvPr/>
        </p:nvSpPr>
        <p:spPr>
          <a:xfrm>
            <a:off x="179512" y="570238"/>
            <a:ext cx="38884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00B050"/>
                </a:solidFill>
              </a:rPr>
              <a:t>Construção de conhecimentos </a:t>
            </a:r>
            <a:r>
              <a:rPr lang="pt-PT" sz="1200" b="1" dirty="0"/>
              <a:t>científicos e técnicos dos alunos para responder às necessidades da sociedade</a:t>
            </a:r>
          </a:p>
        </p:txBody>
      </p:sp>
      <p:cxnSp>
        <p:nvCxnSpPr>
          <p:cNvPr id="11" name="Conexão recta 10"/>
          <p:cNvCxnSpPr/>
          <p:nvPr/>
        </p:nvCxnSpPr>
        <p:spPr>
          <a:xfrm>
            <a:off x="4533395" y="-99392"/>
            <a:ext cx="11030" cy="3717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ângulo 3"/>
          <p:cNvSpPr/>
          <p:nvPr/>
        </p:nvSpPr>
        <p:spPr>
          <a:xfrm>
            <a:off x="4602261" y="354376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1200" dirty="0">
                <a:solidFill>
                  <a:srgbClr val="00B050"/>
                </a:solidFill>
              </a:rPr>
              <a:t>Atividades extra escolares, para o desenvolvimento da comunidade </a:t>
            </a:r>
            <a:r>
              <a:rPr lang="pt-PT" sz="1200" dirty="0"/>
              <a:t>(por exemplo: campanhas de recolha de lixo, limpeza, etc.).</a:t>
            </a:r>
          </a:p>
        </p:txBody>
      </p:sp>
      <p:graphicFrame>
        <p:nvGraphicFramePr>
          <p:cNvPr id="13" name="Gráfico 12"/>
          <p:cNvGraphicFramePr/>
          <p:nvPr>
            <p:extLst>
              <p:ext uri="{D42A27DB-BD31-4B8C-83A1-F6EECF244321}">
                <p14:modId xmlns:p14="http://schemas.microsoft.com/office/powerpoint/2010/main" xmlns="" val="2238810385"/>
              </p:ext>
            </p:extLst>
          </p:nvPr>
        </p:nvGraphicFramePr>
        <p:xfrm>
          <a:off x="254266" y="961549"/>
          <a:ext cx="4263430" cy="2161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ângulo 4"/>
          <p:cNvSpPr/>
          <p:nvPr/>
        </p:nvSpPr>
        <p:spPr>
          <a:xfrm>
            <a:off x="4637580" y="524071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/>
              <a:t>Se a escola, pode </a:t>
            </a:r>
            <a:r>
              <a:rPr lang="pt-PT" sz="1200" b="1" dirty="0">
                <a:solidFill>
                  <a:srgbClr val="00B050"/>
                </a:solidFill>
              </a:rPr>
              <a:t>tomar conta das crianças durante o dia</a:t>
            </a:r>
          </a:p>
        </p:txBody>
      </p:sp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xmlns="" val="28453045"/>
              </p:ext>
            </p:extLst>
          </p:nvPr>
        </p:nvGraphicFramePr>
        <p:xfrm>
          <a:off x="4619564" y="764704"/>
          <a:ext cx="4272916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ângulo 5"/>
          <p:cNvSpPr/>
          <p:nvPr/>
        </p:nvSpPr>
        <p:spPr>
          <a:xfrm>
            <a:off x="86687" y="3471630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/>
              <a:t>Se é obrigação da </a:t>
            </a:r>
            <a:r>
              <a:rPr lang="pt-PT" sz="1200" b="1" dirty="0">
                <a:solidFill>
                  <a:srgbClr val="00B050"/>
                </a:solidFill>
              </a:rPr>
              <a:t>escola fornecer a merenda escolar aos alunos</a:t>
            </a:r>
          </a:p>
        </p:txBody>
      </p:sp>
      <p:graphicFrame>
        <p:nvGraphicFramePr>
          <p:cNvPr id="20" name="Gráfico 19"/>
          <p:cNvGraphicFramePr/>
          <p:nvPr>
            <p:extLst>
              <p:ext uri="{D42A27DB-BD31-4B8C-83A1-F6EECF244321}">
                <p14:modId xmlns:p14="http://schemas.microsoft.com/office/powerpoint/2010/main" xmlns="" val="3676815041"/>
              </p:ext>
            </p:extLst>
          </p:nvPr>
        </p:nvGraphicFramePr>
        <p:xfrm>
          <a:off x="277309" y="3717032"/>
          <a:ext cx="4166022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Gráfico 21"/>
          <p:cNvGraphicFramePr/>
          <p:nvPr>
            <p:extLst>
              <p:ext uri="{D42A27DB-BD31-4B8C-83A1-F6EECF244321}">
                <p14:modId xmlns:p14="http://schemas.microsoft.com/office/powerpoint/2010/main" xmlns="" val="270144034"/>
              </p:ext>
            </p:extLst>
          </p:nvPr>
        </p:nvGraphicFramePr>
        <p:xfrm>
          <a:off x="4778949" y="3919364"/>
          <a:ext cx="4248472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3" name="Rectângulo 22"/>
          <p:cNvSpPr/>
          <p:nvPr/>
        </p:nvSpPr>
        <p:spPr>
          <a:xfrm>
            <a:off x="181891" y="116632"/>
            <a:ext cx="30609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C00000"/>
                </a:solidFill>
              </a:rPr>
              <a:t>Função Científica, Artística e Lúdica da Escola</a:t>
            </a:r>
          </a:p>
        </p:txBody>
      </p:sp>
      <p:sp>
        <p:nvSpPr>
          <p:cNvPr id="7" name="Rectângulo 6"/>
          <p:cNvSpPr/>
          <p:nvPr/>
        </p:nvSpPr>
        <p:spPr>
          <a:xfrm>
            <a:off x="4646320" y="145533"/>
            <a:ext cx="28975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 err="1">
                <a:solidFill>
                  <a:srgbClr val="C00000"/>
                </a:solidFill>
              </a:rPr>
              <a:t>Expetativas</a:t>
            </a:r>
            <a:r>
              <a:rPr lang="pt-PT" sz="1200" b="1" dirty="0">
                <a:solidFill>
                  <a:srgbClr val="C00000"/>
                </a:solidFill>
              </a:rPr>
              <a:t> dos Encarregados de Educação</a:t>
            </a:r>
          </a:p>
        </p:txBody>
      </p:sp>
      <p:sp>
        <p:nvSpPr>
          <p:cNvPr id="24" name="Rectângulo 23"/>
          <p:cNvSpPr/>
          <p:nvPr/>
        </p:nvSpPr>
        <p:spPr>
          <a:xfrm>
            <a:off x="181891" y="3266765"/>
            <a:ext cx="28975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 err="1">
                <a:solidFill>
                  <a:srgbClr val="C00000"/>
                </a:solidFill>
              </a:rPr>
              <a:t>Expetativas</a:t>
            </a:r>
            <a:r>
              <a:rPr lang="pt-PT" sz="1200" b="1" dirty="0">
                <a:solidFill>
                  <a:srgbClr val="C00000"/>
                </a:solidFill>
              </a:rPr>
              <a:t> dos Encarregados de Educação</a:t>
            </a:r>
          </a:p>
        </p:txBody>
      </p:sp>
      <p:sp>
        <p:nvSpPr>
          <p:cNvPr id="25" name="Rectângulo 24"/>
          <p:cNvSpPr/>
          <p:nvPr/>
        </p:nvSpPr>
        <p:spPr>
          <a:xfrm>
            <a:off x="4646320" y="3273706"/>
            <a:ext cx="28975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 err="1">
                <a:solidFill>
                  <a:srgbClr val="C00000"/>
                </a:solidFill>
              </a:rPr>
              <a:t>Expetativas</a:t>
            </a:r>
            <a:r>
              <a:rPr lang="pt-PT" sz="1200" b="1" dirty="0">
                <a:solidFill>
                  <a:srgbClr val="C00000"/>
                </a:solidFill>
              </a:rPr>
              <a:t> dos Encarregados de Educação</a:t>
            </a:r>
          </a:p>
        </p:txBody>
      </p:sp>
    </p:spTree>
    <p:extLst>
      <p:ext uri="{BB962C8B-B14F-4D97-AF65-F5344CB8AC3E}">
        <p14:creationId xmlns:p14="http://schemas.microsoft.com/office/powerpoint/2010/main" xmlns="" val="125762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xão recta 14"/>
          <p:cNvCxnSpPr/>
          <p:nvPr/>
        </p:nvCxnSpPr>
        <p:spPr>
          <a:xfrm>
            <a:off x="4549940" y="3140968"/>
            <a:ext cx="5515" cy="2664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>
            <a:off x="0" y="2852936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ângulo 1"/>
          <p:cNvSpPr/>
          <p:nvPr/>
        </p:nvSpPr>
        <p:spPr>
          <a:xfrm>
            <a:off x="202820" y="367114"/>
            <a:ext cx="38884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00B050"/>
                </a:solidFill>
              </a:rPr>
              <a:t>Condições materiais </a:t>
            </a:r>
            <a:r>
              <a:rPr lang="pt-PT" sz="1200" b="1" dirty="0"/>
              <a:t>que promovem a aprendizagem dos alunos</a:t>
            </a:r>
          </a:p>
        </p:txBody>
      </p:sp>
      <p:cxnSp>
        <p:nvCxnSpPr>
          <p:cNvPr id="11" name="Conexão recta 10"/>
          <p:cNvCxnSpPr/>
          <p:nvPr/>
        </p:nvCxnSpPr>
        <p:spPr>
          <a:xfrm>
            <a:off x="4533395" y="-99392"/>
            <a:ext cx="11030" cy="3717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ângulo 3"/>
          <p:cNvSpPr/>
          <p:nvPr/>
        </p:nvSpPr>
        <p:spPr>
          <a:xfrm>
            <a:off x="4578246" y="314096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1200" b="1" dirty="0" smtClean="0">
                <a:solidFill>
                  <a:srgbClr val="00B050"/>
                </a:solidFill>
              </a:rPr>
              <a:t>Importância da relação Família/Escola </a:t>
            </a:r>
            <a:r>
              <a:rPr lang="pt-PT" sz="1200" b="1" dirty="0" smtClean="0"/>
              <a:t>para o bom aproveitamento dos alunos.</a:t>
            </a:r>
            <a:endParaRPr lang="pt-PT" sz="1200" b="1" dirty="0"/>
          </a:p>
        </p:txBody>
      </p:sp>
      <p:sp>
        <p:nvSpPr>
          <p:cNvPr id="5" name="Rectângulo 4"/>
          <p:cNvSpPr/>
          <p:nvPr/>
        </p:nvSpPr>
        <p:spPr>
          <a:xfrm>
            <a:off x="4617185" y="347464"/>
            <a:ext cx="457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00B050"/>
                </a:solidFill>
              </a:rPr>
              <a:t>Oferta de materiais</a:t>
            </a:r>
            <a:r>
              <a:rPr lang="pt-PT" sz="1200" b="1" dirty="0"/>
              <a:t> escolares adequados para a boa aprendizagem académica do meu educando.</a:t>
            </a:r>
          </a:p>
        </p:txBody>
      </p:sp>
      <p:sp>
        <p:nvSpPr>
          <p:cNvPr id="6" name="Rectângulo 5"/>
          <p:cNvSpPr/>
          <p:nvPr/>
        </p:nvSpPr>
        <p:spPr>
          <a:xfrm>
            <a:off x="77768" y="3279467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/>
              <a:t>Responsabilidade em </a:t>
            </a:r>
            <a:r>
              <a:rPr lang="pt-PT" sz="1200" b="1" dirty="0">
                <a:solidFill>
                  <a:srgbClr val="FF0000"/>
                </a:solidFill>
              </a:rPr>
              <a:t>dar educação sexual aos alunos</a:t>
            </a:r>
          </a:p>
        </p:txBody>
      </p:sp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xmlns="" val="916694107"/>
              </p:ext>
            </p:extLst>
          </p:nvPr>
        </p:nvGraphicFramePr>
        <p:xfrm>
          <a:off x="188609" y="835199"/>
          <a:ext cx="4167367" cy="184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Gráfico 15"/>
          <p:cNvGraphicFramePr/>
          <p:nvPr>
            <p:extLst>
              <p:ext uri="{D42A27DB-BD31-4B8C-83A1-F6EECF244321}">
                <p14:modId xmlns:p14="http://schemas.microsoft.com/office/powerpoint/2010/main" xmlns="" val="2381197226"/>
              </p:ext>
            </p:extLst>
          </p:nvPr>
        </p:nvGraphicFramePr>
        <p:xfrm>
          <a:off x="4646321" y="764704"/>
          <a:ext cx="4318168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Gráfico 17"/>
          <p:cNvGraphicFramePr/>
          <p:nvPr>
            <p:extLst>
              <p:ext uri="{D42A27DB-BD31-4B8C-83A1-F6EECF244321}">
                <p14:modId xmlns:p14="http://schemas.microsoft.com/office/powerpoint/2010/main" xmlns="" val="2454910415"/>
              </p:ext>
            </p:extLst>
          </p:nvPr>
        </p:nvGraphicFramePr>
        <p:xfrm>
          <a:off x="199550" y="3438120"/>
          <a:ext cx="4032448" cy="2318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1" name="Gráfico 20"/>
          <p:cNvGraphicFramePr/>
          <p:nvPr>
            <p:extLst>
              <p:ext uri="{D42A27DB-BD31-4B8C-83A1-F6EECF244321}">
                <p14:modId xmlns:p14="http://schemas.microsoft.com/office/powerpoint/2010/main" xmlns="" val="2612910825"/>
              </p:ext>
            </p:extLst>
          </p:nvPr>
        </p:nvGraphicFramePr>
        <p:xfrm>
          <a:off x="4649768" y="3522123"/>
          <a:ext cx="4318167" cy="2317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23" name="Conexão recta 22"/>
          <p:cNvCxnSpPr/>
          <p:nvPr/>
        </p:nvCxnSpPr>
        <p:spPr>
          <a:xfrm>
            <a:off x="45185" y="581801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ângulo 7"/>
          <p:cNvSpPr/>
          <p:nvPr/>
        </p:nvSpPr>
        <p:spPr>
          <a:xfrm>
            <a:off x="69268" y="6235028"/>
            <a:ext cx="87868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400" b="1" dirty="0"/>
              <a:t>Colaboração da família para formar os alunos para a continuação dos </a:t>
            </a:r>
            <a:r>
              <a:rPr lang="pt-PT" sz="1400" b="1" dirty="0" smtClean="0"/>
              <a:t>estudos – 79% Concorda</a:t>
            </a:r>
            <a:endParaRPr lang="pt-PT" sz="1400" b="1" dirty="0"/>
          </a:p>
        </p:txBody>
      </p:sp>
      <p:sp>
        <p:nvSpPr>
          <p:cNvPr id="24" name="Rectângulo 23"/>
          <p:cNvSpPr/>
          <p:nvPr/>
        </p:nvSpPr>
        <p:spPr>
          <a:xfrm>
            <a:off x="323528" y="90115"/>
            <a:ext cx="28975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 err="1">
                <a:solidFill>
                  <a:srgbClr val="C00000"/>
                </a:solidFill>
              </a:rPr>
              <a:t>Expetativas</a:t>
            </a:r>
            <a:r>
              <a:rPr lang="pt-PT" sz="1200" b="1" dirty="0">
                <a:solidFill>
                  <a:srgbClr val="C00000"/>
                </a:solidFill>
              </a:rPr>
              <a:t> dos Encarregados de Educação</a:t>
            </a:r>
          </a:p>
        </p:txBody>
      </p:sp>
      <p:sp>
        <p:nvSpPr>
          <p:cNvPr id="25" name="Rectângulo 24"/>
          <p:cNvSpPr/>
          <p:nvPr/>
        </p:nvSpPr>
        <p:spPr>
          <a:xfrm>
            <a:off x="4617185" y="14021"/>
            <a:ext cx="28975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 err="1">
                <a:solidFill>
                  <a:srgbClr val="C00000"/>
                </a:solidFill>
              </a:rPr>
              <a:t>Expetativas</a:t>
            </a:r>
            <a:r>
              <a:rPr lang="pt-PT" sz="1200" b="1" dirty="0">
                <a:solidFill>
                  <a:srgbClr val="C00000"/>
                </a:solidFill>
              </a:rPr>
              <a:t> dos Encarregados de Educação</a:t>
            </a:r>
          </a:p>
        </p:txBody>
      </p:sp>
      <p:sp>
        <p:nvSpPr>
          <p:cNvPr id="26" name="Rectângulo 25"/>
          <p:cNvSpPr/>
          <p:nvPr/>
        </p:nvSpPr>
        <p:spPr>
          <a:xfrm>
            <a:off x="190810" y="2976455"/>
            <a:ext cx="28975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 err="1">
                <a:solidFill>
                  <a:srgbClr val="C00000"/>
                </a:solidFill>
              </a:rPr>
              <a:t>Expetativas</a:t>
            </a:r>
            <a:r>
              <a:rPr lang="pt-PT" sz="1200" b="1" dirty="0">
                <a:solidFill>
                  <a:srgbClr val="C00000"/>
                </a:solidFill>
              </a:rPr>
              <a:t> dos Encarregados de Educação</a:t>
            </a:r>
          </a:p>
        </p:txBody>
      </p:sp>
      <p:sp>
        <p:nvSpPr>
          <p:cNvPr id="9" name="Rectângulo 8"/>
          <p:cNvSpPr/>
          <p:nvPr/>
        </p:nvSpPr>
        <p:spPr>
          <a:xfrm>
            <a:off x="3851920" y="2863969"/>
            <a:ext cx="266429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pt-PT" sz="1200" b="1" dirty="0">
                <a:solidFill>
                  <a:srgbClr val="C00000"/>
                </a:solidFill>
              </a:rPr>
              <a:t>Relação Escola Família</a:t>
            </a:r>
          </a:p>
        </p:txBody>
      </p:sp>
    </p:spTree>
    <p:extLst>
      <p:ext uri="{BB962C8B-B14F-4D97-AF65-F5344CB8AC3E}">
        <p14:creationId xmlns:p14="http://schemas.microsoft.com/office/powerpoint/2010/main" xmlns="" val="8322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2798" y="18864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Síntese dos Resultados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32798" y="699801"/>
            <a:ext cx="865968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b="1" dirty="0"/>
              <a:t>Dimensão I- Função Social da Escola</a:t>
            </a:r>
          </a:p>
          <a:p>
            <a:pPr algn="just"/>
            <a:endParaRPr lang="pt-PT" sz="16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600" dirty="0" smtClean="0"/>
              <a:t>Só </a:t>
            </a:r>
            <a:r>
              <a:rPr lang="pt-PT" sz="1600" dirty="0"/>
              <a:t>a escola pode assegurar às crianças a formação de atitudes com vista à integração social</a:t>
            </a:r>
            <a:r>
              <a:rPr lang="pt-PT" sz="1600" dirty="0" smtClean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16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600" dirty="0" smtClean="0"/>
              <a:t>Para </a:t>
            </a:r>
            <a:r>
              <a:rPr lang="pt-PT" sz="1600" dirty="0"/>
              <a:t>responder às necessidades concretas dos Encarregados de Educação, cabe à escola criar outros espaços de serviços tais como: Centro infantil e Pré-escolar, Centro de Atendimento aos adolescentes e jovens</a:t>
            </a:r>
            <a:r>
              <a:rPr lang="pt-PT" sz="1600" dirty="0" smtClean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16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600" dirty="0"/>
              <a:t>É</a:t>
            </a:r>
            <a:r>
              <a:rPr lang="pt-PT" sz="1600" dirty="0" smtClean="0"/>
              <a:t> </a:t>
            </a:r>
            <a:r>
              <a:rPr lang="pt-PT" sz="1600" dirty="0"/>
              <a:t>necessário que os horários de permanência dos alunos na escola sejam alargados pelo menos até às 15 horas. </a:t>
            </a:r>
            <a:endParaRPr lang="pt-PT" sz="1600" dirty="0" smtClean="0"/>
          </a:p>
          <a:p>
            <a:pPr marL="285750" indent="-285750" algn="just">
              <a:buFont typeface="Arial" pitchFamily="34" charset="0"/>
              <a:buChar char="•"/>
            </a:pPr>
            <a:endParaRPr lang="pt-PT" sz="16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600" dirty="0" smtClean="0"/>
              <a:t>É </a:t>
            </a:r>
            <a:r>
              <a:rPr lang="pt-PT" sz="1600" dirty="0"/>
              <a:t>apenas através da Escola que os alunos podem desenvolver e aperfeiçoar o falar e escrever corretamente. </a:t>
            </a:r>
            <a:endParaRPr lang="pt-PT" sz="1600" dirty="0" smtClean="0"/>
          </a:p>
          <a:p>
            <a:pPr marL="285750" indent="-285750" algn="just">
              <a:buFont typeface="Arial" pitchFamily="34" charset="0"/>
              <a:buChar char="•"/>
            </a:pPr>
            <a:endParaRPr lang="pt-PT" sz="16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600" dirty="0" smtClean="0"/>
              <a:t>Só </a:t>
            </a:r>
            <a:r>
              <a:rPr lang="pt-PT" sz="1600" dirty="0"/>
              <a:t>a escola reúne as condições para formar cidadãos com capacidade crítica e participativa.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600" dirty="0" smtClean="0"/>
              <a:t>A </a:t>
            </a:r>
            <a:r>
              <a:rPr lang="pt-PT" sz="1600" dirty="0"/>
              <a:t>escola é a instituição mais importante na preparação dos alunos para o exercício de uma profissão. Esta questão põe em evidência uma das funções da escola que tem a ver com a finalidade certificadora. </a:t>
            </a:r>
            <a:endParaRPr lang="pt-PT" sz="1600" dirty="0" smtClean="0"/>
          </a:p>
          <a:p>
            <a:pPr marL="285750" indent="-285750" algn="just">
              <a:buFont typeface="Arial" pitchFamily="34" charset="0"/>
              <a:buChar char="•"/>
            </a:pPr>
            <a:endParaRPr lang="pt-PT" sz="16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600" b="1" dirty="0"/>
              <a:t> </a:t>
            </a:r>
            <a:r>
              <a:rPr lang="pt-PT" sz="1600" dirty="0" smtClean="0"/>
              <a:t>Só </a:t>
            </a:r>
            <a:r>
              <a:rPr lang="pt-PT" sz="1600" dirty="0"/>
              <a:t>a escola pode proporcionar bons hábitos e comportamentos aceitáveis pela sociedade.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600" dirty="0"/>
              <a:t> </a:t>
            </a:r>
            <a:r>
              <a:rPr lang="pt-PT" sz="1600" dirty="0" smtClean="0"/>
              <a:t>A escola </a:t>
            </a:r>
            <a:r>
              <a:rPr lang="pt-PT" sz="1600" dirty="0"/>
              <a:t>tem a missão de dar ao mercado do trabalho gente qualificada que o país necessita. </a:t>
            </a:r>
          </a:p>
          <a:p>
            <a:pPr algn="just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65122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2798" y="18864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Síntese dos Resultados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32798" y="699801"/>
            <a:ext cx="865968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Dimensão II- Função Científica e Artística da Escola</a:t>
            </a:r>
          </a:p>
          <a:p>
            <a:endParaRPr lang="pt-PT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 smtClean="0"/>
              <a:t>É </a:t>
            </a:r>
            <a:r>
              <a:rPr lang="pt-PT" sz="1600" dirty="0"/>
              <a:t>apenas na escola que se descobre os alunos com talento para diversas atividades artísticas (desporto, música, teatro, pintura, etc.). </a:t>
            </a:r>
          </a:p>
          <a:p>
            <a:pPr marL="285750" indent="-285750">
              <a:buFont typeface="Arial" pitchFamily="34" charset="0"/>
              <a:buChar char="•"/>
            </a:pPr>
            <a:endParaRPr lang="pt-PT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 smtClean="0"/>
              <a:t>A </a:t>
            </a:r>
            <a:r>
              <a:rPr lang="pt-PT" sz="1600" dirty="0"/>
              <a:t>escola é a única instituição que pode preparar verdadeiramente os alunos com conhecimentos científicos e técnicos.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600" b="1" dirty="0"/>
              <a:t> </a:t>
            </a:r>
            <a:endParaRPr lang="pt-PT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 smtClean="0"/>
              <a:t>Cabe </a:t>
            </a:r>
            <a:r>
              <a:rPr lang="pt-PT" sz="1600" dirty="0"/>
              <a:t>à escola garantir a prática sistemática de educação física e desportiva. </a:t>
            </a:r>
          </a:p>
          <a:p>
            <a:pPr marL="285750" indent="-285750">
              <a:buFont typeface="Arial" pitchFamily="34" charset="0"/>
              <a:buChar char="•"/>
            </a:pPr>
            <a:endParaRPr lang="pt-PT" sz="16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 smtClean="0"/>
              <a:t>A </a:t>
            </a:r>
            <a:r>
              <a:rPr lang="pt-PT" sz="1600" dirty="0"/>
              <a:t>escola garante hoje a prática sistemática de educação física e desportiva. </a:t>
            </a:r>
            <a:endParaRPr lang="pt-PT" sz="1600" dirty="0" smtClean="0"/>
          </a:p>
          <a:p>
            <a:endParaRPr lang="pt-PT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/>
              <a:t>Os encarregados de educação numa média de 128 concordam que a escola está a garantir prática sistemática de educação física e desportiva. </a:t>
            </a:r>
            <a:endParaRPr lang="pt-PT" sz="1600" dirty="0" smtClean="0"/>
          </a:p>
          <a:p>
            <a:endParaRPr lang="pt-PT" sz="16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 smtClean="0"/>
              <a:t>A </a:t>
            </a:r>
            <a:r>
              <a:rPr lang="pt-PT" sz="1600" dirty="0"/>
              <a:t>escola está a ser capaz de construir com os alunos conhecimentos científicos e técnicos para responder às necessidades da sociedade. </a:t>
            </a:r>
          </a:p>
        </p:txBody>
      </p:sp>
    </p:spTree>
    <p:extLst>
      <p:ext uri="{BB962C8B-B14F-4D97-AF65-F5344CB8AC3E}">
        <p14:creationId xmlns:p14="http://schemas.microsoft.com/office/powerpoint/2010/main" xmlns="" val="106278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26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468039" y="260648"/>
            <a:ext cx="842493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pt-PT" dirty="0"/>
              <a:t>As </a:t>
            </a:r>
            <a:r>
              <a:rPr lang="pt-PT" b="1" dirty="0"/>
              <a:t>mudanças</a:t>
            </a:r>
            <a:r>
              <a:rPr lang="pt-PT" dirty="0"/>
              <a:t> </a:t>
            </a:r>
            <a:r>
              <a:rPr lang="pt-PT" u="sng" dirty="0"/>
              <a:t>socioeconómicas</a:t>
            </a:r>
            <a:r>
              <a:rPr lang="pt-PT" dirty="0"/>
              <a:t> e </a:t>
            </a:r>
            <a:r>
              <a:rPr lang="pt-PT" u="sng" dirty="0"/>
              <a:t>políticas</a:t>
            </a:r>
            <a:r>
              <a:rPr lang="pt-PT" dirty="0"/>
              <a:t> na sociedade </a:t>
            </a:r>
            <a:r>
              <a:rPr lang="pt-PT" dirty="0" smtClean="0"/>
              <a:t>angolana, </a:t>
            </a:r>
            <a:r>
              <a:rPr lang="pt-PT" dirty="0"/>
              <a:t>caracterizadas pelo crescimento rápido </a:t>
            </a:r>
            <a:r>
              <a:rPr lang="pt-PT" dirty="0" smtClean="0"/>
              <a:t>dos </a:t>
            </a:r>
            <a:r>
              <a:rPr lang="pt-PT" dirty="0"/>
              <a:t>bairros suburbanos, resultante da </a:t>
            </a:r>
            <a:r>
              <a:rPr lang="pt-PT" b="1" dirty="0"/>
              <a:t>fraca motivação das populações em regressarem às províncias de </a:t>
            </a:r>
            <a:r>
              <a:rPr lang="pt-PT" b="1" dirty="0" smtClean="0"/>
              <a:t>origem.</a:t>
            </a:r>
            <a:endParaRPr lang="pt-PT" sz="1200" dirty="0"/>
          </a:p>
        </p:txBody>
      </p:sp>
      <p:sp>
        <p:nvSpPr>
          <p:cNvPr id="6" name="Rectângulo 5"/>
          <p:cNvSpPr/>
          <p:nvPr/>
        </p:nvSpPr>
        <p:spPr>
          <a:xfrm>
            <a:off x="443860" y="1412776"/>
            <a:ext cx="844911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b="1" dirty="0" smtClean="0"/>
              <a:t>Resultam, </a:t>
            </a:r>
          </a:p>
          <a:p>
            <a:pPr algn="just"/>
            <a:endParaRPr lang="pt-PT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 smtClean="0"/>
              <a:t>No fenómeno </a:t>
            </a:r>
            <a:r>
              <a:rPr lang="pt-PT" dirty="0"/>
              <a:t>da </a:t>
            </a:r>
            <a:r>
              <a:rPr lang="pt-PT" dirty="0" smtClean="0"/>
              <a:t>poligamia;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 smtClean="0"/>
              <a:t>No </a:t>
            </a:r>
            <a:r>
              <a:rPr lang="pt-PT" dirty="0"/>
              <a:t>crescimento de famílias </a:t>
            </a:r>
            <a:r>
              <a:rPr lang="pt-PT" dirty="0" smtClean="0"/>
              <a:t>monoparentais;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 smtClean="0"/>
              <a:t>Na procura </a:t>
            </a:r>
            <a:r>
              <a:rPr lang="pt-PT" dirty="0"/>
              <a:t>de recursos indispensáveis para a sua </a:t>
            </a:r>
            <a:r>
              <a:rPr lang="pt-PT" dirty="0" smtClean="0"/>
              <a:t>sobrevivência.</a:t>
            </a:r>
          </a:p>
        </p:txBody>
      </p:sp>
      <p:sp>
        <p:nvSpPr>
          <p:cNvPr id="2" name="Rectângulo 1"/>
          <p:cNvSpPr/>
          <p:nvPr/>
        </p:nvSpPr>
        <p:spPr>
          <a:xfrm>
            <a:off x="707977" y="394786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b="1" cap="all" dirty="0"/>
              <a:t>dificulta o relacionamento são entre pais e filhos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536069" y="4768193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É evidente, </a:t>
            </a:r>
            <a:r>
              <a:rPr lang="pt-PT" b="1" dirty="0"/>
              <a:t>a tarefa deixada pelos pais é assumida pela escola </a:t>
            </a:r>
            <a:r>
              <a:rPr lang="pt-PT" b="1" dirty="0" smtClean="0"/>
              <a:t>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68039" y="5428094"/>
            <a:ext cx="8304604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/>
              <a:t>Ao prover o papel da família, </a:t>
            </a:r>
            <a:endParaRPr lang="pt-PT" b="1" dirty="0" smtClean="0"/>
          </a:p>
          <a:p>
            <a:endParaRPr lang="pt-PT" b="1" dirty="0" smtClean="0"/>
          </a:p>
          <a:p>
            <a:r>
              <a:rPr lang="pt-PT" b="1" dirty="0" smtClean="0"/>
              <a:t>A </a:t>
            </a:r>
            <a:r>
              <a:rPr lang="pt-PT" b="1" dirty="0"/>
              <a:t>escola converte-se numa instituição comparável a um envelope na qual a sociedade deposita um conjunto de </a:t>
            </a:r>
            <a:r>
              <a:rPr lang="pt-PT" b="1" dirty="0" err="1"/>
              <a:t>expetativas</a:t>
            </a:r>
            <a:r>
              <a:rPr lang="pt-PT" b="1" dirty="0"/>
              <a:t> de guarda, a socialização, ensino e </a:t>
            </a:r>
            <a:r>
              <a:rPr lang="pt-PT" b="1" dirty="0" smtClean="0"/>
              <a:t>certificação.</a:t>
            </a:r>
            <a:endParaRPr lang="pt-PT" b="1" dirty="0"/>
          </a:p>
        </p:txBody>
      </p:sp>
      <p:sp>
        <p:nvSpPr>
          <p:cNvPr id="10" name="Seta para baixo 9"/>
          <p:cNvSpPr/>
          <p:nvPr/>
        </p:nvSpPr>
        <p:spPr>
          <a:xfrm>
            <a:off x="3635896" y="3068960"/>
            <a:ext cx="864096" cy="750588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6838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3549" y="3974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Síntese dos Resultados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32798" y="380380"/>
            <a:ext cx="865968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Dimensão III- </a:t>
            </a:r>
            <a:r>
              <a:rPr lang="pt-PT" b="1" dirty="0" err="1"/>
              <a:t>E</a:t>
            </a:r>
            <a:r>
              <a:rPr lang="pt-PT" b="1" dirty="0" err="1" smtClean="0"/>
              <a:t>xpetativas</a:t>
            </a:r>
            <a:r>
              <a:rPr lang="pt-PT" b="1" dirty="0" smtClean="0"/>
              <a:t> </a:t>
            </a:r>
            <a:r>
              <a:rPr lang="pt-PT" b="1" dirty="0"/>
              <a:t>dos Encarregados de Educação</a:t>
            </a:r>
          </a:p>
          <a:p>
            <a:endParaRPr lang="pt-PT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 smtClean="0"/>
              <a:t>Nos </a:t>
            </a:r>
            <a:r>
              <a:rPr lang="pt-PT" sz="1600" dirty="0"/>
              <a:t>nossos dias, se não for a escola, dificilmente outra instituição pode tomar conta das crianças durante o dia. </a:t>
            </a:r>
          </a:p>
          <a:p>
            <a:pPr marL="285750" indent="-285750">
              <a:buFont typeface="Arial" pitchFamily="34" charset="0"/>
              <a:buChar char="•"/>
            </a:pPr>
            <a:endParaRPr lang="pt-PT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 smtClean="0"/>
              <a:t>É </a:t>
            </a:r>
            <a:r>
              <a:rPr lang="pt-PT" sz="1600" dirty="0"/>
              <a:t>obrigação da escola fornecer a merenda escolar aos alunos. </a:t>
            </a:r>
            <a:endParaRPr lang="pt-PT" sz="1600" dirty="0" smtClean="0"/>
          </a:p>
          <a:p>
            <a:pPr marL="285750" indent="-285750">
              <a:buFont typeface="Arial" pitchFamily="34" charset="0"/>
              <a:buChar char="•"/>
            </a:pPr>
            <a:endParaRPr lang="pt-PT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 smtClean="0"/>
              <a:t>Só </a:t>
            </a:r>
            <a:r>
              <a:rPr lang="pt-PT" sz="1600" dirty="0"/>
              <a:t>a escola pode envolver os alunos em atividades extra escolares, para o desenvolvimento da comunidade (por exemplo: campanhas de recolha de lixo, limpeza, etc.). </a:t>
            </a:r>
            <a:endParaRPr lang="pt-PT" sz="1600" dirty="0" smtClean="0"/>
          </a:p>
          <a:p>
            <a:pPr marL="285750" indent="-285750">
              <a:buFont typeface="Arial" pitchFamily="34" charset="0"/>
              <a:buChar char="•"/>
            </a:pPr>
            <a:endParaRPr lang="pt-PT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 smtClean="0"/>
              <a:t>A </a:t>
            </a:r>
            <a:r>
              <a:rPr lang="pt-PT" sz="1600" dirty="0"/>
              <a:t>escola possui condições materiais que promovem a aprendizagem dos alunos.</a:t>
            </a:r>
            <a:r>
              <a:rPr lang="pt-PT" sz="1600" b="1" dirty="0"/>
              <a:t> </a:t>
            </a:r>
            <a:endParaRPr lang="pt-PT" sz="1600" dirty="0"/>
          </a:p>
          <a:p>
            <a:pPr marL="285750" indent="-285750">
              <a:buFont typeface="Arial" pitchFamily="34" charset="0"/>
              <a:buChar char="•"/>
            </a:pPr>
            <a:endParaRPr lang="pt-PT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 smtClean="0"/>
              <a:t>É </a:t>
            </a:r>
            <a:r>
              <a:rPr lang="pt-PT" sz="1600" dirty="0"/>
              <a:t>obrigação da escola oferecer materiais escolares adequados para a boa aprendizagem académica do meu educando. </a:t>
            </a:r>
            <a:endParaRPr lang="pt-PT" sz="1600" dirty="0" smtClean="0"/>
          </a:p>
          <a:p>
            <a:endParaRPr lang="pt-PT" sz="1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71983" y="4437112"/>
            <a:ext cx="865968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Dimensão IV- Relação Família Escola</a:t>
            </a:r>
          </a:p>
          <a:p>
            <a:endParaRPr lang="pt-PT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/>
              <a:t>I</a:t>
            </a:r>
            <a:r>
              <a:rPr lang="pt-PT" sz="1600" dirty="0" smtClean="0"/>
              <a:t>mportante </a:t>
            </a:r>
            <a:r>
              <a:rPr lang="pt-PT" sz="1600" dirty="0"/>
              <a:t>a relação Família/Escola para o bom aproveitamento dos alunos. </a:t>
            </a:r>
          </a:p>
          <a:p>
            <a:pPr marL="285750" indent="-285750">
              <a:buFont typeface="Arial" pitchFamily="34" charset="0"/>
              <a:buChar char="•"/>
            </a:pPr>
            <a:endParaRPr lang="pt-PT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/>
              <a:t>A escola precisa da colaboração da família para formar os alunos para a continuação dos estudos</a:t>
            </a:r>
            <a:r>
              <a:rPr lang="pt-PT" sz="1600" dirty="0" smtClean="0"/>
              <a:t>.</a:t>
            </a:r>
          </a:p>
          <a:p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xmlns="" val="234513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79512" y="44624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</a:rPr>
              <a:t>Considerações Finais</a:t>
            </a:r>
            <a:endParaRPr lang="pt-PT" b="1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37247" y="404664"/>
            <a:ext cx="8827241" cy="584775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PT" sz="1700" dirty="0"/>
              <a:t>A escola é uma instituição de educação </a:t>
            </a:r>
            <a:r>
              <a:rPr lang="pt-PT" sz="1700" dirty="0" smtClean="0"/>
              <a:t>com o objetivo de promover as aprendizagens, transmitir conhecimentos e facilitar a inserção dos seus alunos </a:t>
            </a:r>
            <a:r>
              <a:rPr lang="pt-PT" sz="1700" dirty="0"/>
              <a:t>no </a:t>
            </a:r>
            <a:r>
              <a:rPr lang="pt-PT" sz="1700" dirty="0" smtClean="0"/>
              <a:t>mundo profissional.</a:t>
            </a:r>
            <a:r>
              <a:rPr lang="pt-PT" sz="1700" dirty="0" smtClean="0">
                <a:solidFill>
                  <a:srgbClr val="FF0000"/>
                </a:solidFill>
              </a:rPr>
              <a:t>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17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700" dirty="0" smtClean="0"/>
              <a:t>Os </a:t>
            </a:r>
            <a:r>
              <a:rPr lang="pt-PT" sz="1700" dirty="0"/>
              <a:t>EE e a sociedade angolana </a:t>
            </a:r>
            <a:r>
              <a:rPr lang="pt-PT" sz="1700" dirty="0" smtClean="0"/>
              <a:t>esperam </a:t>
            </a:r>
            <a:r>
              <a:rPr lang="pt-PT" sz="1700" dirty="0"/>
              <a:t>da </a:t>
            </a:r>
            <a:r>
              <a:rPr lang="pt-PT" sz="1700" dirty="0" smtClean="0"/>
              <a:t>escola uma educação </a:t>
            </a:r>
            <a:r>
              <a:rPr lang="pt-PT" sz="1700" dirty="0"/>
              <a:t>capaz de transformar </a:t>
            </a:r>
            <a:r>
              <a:rPr lang="pt-PT" sz="1700" dirty="0" smtClean="0"/>
              <a:t>os seus </a:t>
            </a:r>
            <a:r>
              <a:rPr lang="pt-PT" sz="1700" dirty="0"/>
              <a:t>filhos em cidadãos competentes, ativos e capazes </a:t>
            </a:r>
            <a:r>
              <a:rPr lang="pt-PT" sz="1700" dirty="0" smtClean="0"/>
              <a:t>de se adaptarem </a:t>
            </a:r>
            <a:r>
              <a:rPr lang="pt-PT" sz="1700" dirty="0"/>
              <a:t>às exigências do </a:t>
            </a:r>
            <a:r>
              <a:rPr lang="pt-PT" sz="1700" dirty="0" smtClean="0"/>
              <a:t>mundo exterior.  Ou seja, que seja valorizado o </a:t>
            </a:r>
            <a:r>
              <a:rPr lang="pt-PT" sz="1700" dirty="0"/>
              <a:t>potencial </a:t>
            </a:r>
            <a:r>
              <a:rPr lang="pt-PT" sz="1700" dirty="0" smtClean="0"/>
              <a:t>humano</a:t>
            </a:r>
            <a:r>
              <a:rPr lang="pt-PT" sz="1700" dirty="0" smtClean="0">
                <a:solidFill>
                  <a:schemeClr val="tx1"/>
                </a:solidFill>
              </a:rPr>
              <a:t>.</a:t>
            </a:r>
            <a:endParaRPr lang="pt-PT" sz="1700" dirty="0">
              <a:solidFill>
                <a:schemeClr val="tx1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pt-PT" sz="17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700" dirty="0" smtClean="0"/>
              <a:t>Em Angola a função </a:t>
            </a:r>
            <a:r>
              <a:rPr lang="pt-PT" sz="1700" dirty="0"/>
              <a:t>da escola </a:t>
            </a:r>
            <a:r>
              <a:rPr lang="pt-PT" sz="1700" dirty="0" smtClean="0"/>
              <a:t>tem variado de </a:t>
            </a:r>
            <a:r>
              <a:rPr lang="pt-PT" sz="1700" dirty="0"/>
              <a:t>acordo com os objetivos da sociedade, nos diferentes períodos históricos </a:t>
            </a:r>
            <a:r>
              <a:rPr lang="pt-PT" sz="1700" dirty="0" smtClean="0"/>
              <a:t>e também </a:t>
            </a:r>
            <a:r>
              <a:rPr lang="pt-PT" sz="1700" dirty="0"/>
              <a:t>dos interesses da hierarquia detentora do poder. </a:t>
            </a:r>
            <a:endParaRPr lang="pt-PT" sz="1700" dirty="0" smtClean="0"/>
          </a:p>
          <a:p>
            <a:pPr marL="285750" indent="-285750" algn="just">
              <a:buFont typeface="Arial" pitchFamily="34" charset="0"/>
              <a:buChar char="•"/>
            </a:pPr>
            <a:endParaRPr lang="pt-PT" sz="17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700" dirty="0" smtClean="0"/>
              <a:t>A qualidade de serviço que a escola oferece, não satisfaz as exigências da </a:t>
            </a:r>
            <a:r>
              <a:rPr lang="pt-PT" sz="1700" dirty="0"/>
              <a:t>sociedade emergente. </a:t>
            </a:r>
            <a:r>
              <a:rPr lang="pt-PT" sz="1700" dirty="0" smtClean="0"/>
              <a:t>É sufocada pela política nacional e local e na maioria dos casos não consegue dar resposta às exigências </a:t>
            </a:r>
            <a:r>
              <a:rPr lang="pt-PT" sz="1700" dirty="0"/>
              <a:t>da </a:t>
            </a:r>
            <a:r>
              <a:rPr lang="pt-PT" sz="1700" dirty="0" smtClean="0"/>
              <a:t>comunidade que a integram.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17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700" dirty="0" smtClean="0"/>
              <a:t>Os EE vêm a escola como um meio para superar as suas necessidades. E dão preferência às escolas parceiras </a:t>
            </a:r>
            <a:r>
              <a:rPr lang="pt-PT" sz="1700" dirty="0"/>
              <a:t>do </a:t>
            </a:r>
            <a:r>
              <a:rPr lang="pt-PT" sz="1700" dirty="0" smtClean="0"/>
              <a:t>estado e à escola Católica. Quando podem optam pela qualidade.</a:t>
            </a:r>
          </a:p>
          <a:p>
            <a:pPr marL="285750" indent="-285750" algn="just"/>
            <a:r>
              <a:rPr lang="pt-PT" sz="1700" dirty="0" smtClean="0"/>
              <a:t>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700" dirty="0" smtClean="0"/>
              <a:t>Ainda existe um longo caminho a percorrer no que concerne à relação família/escola no contexto angolano.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17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1700" dirty="0" smtClean="0"/>
              <a:t>A participação dos EE na escola, está restringida às reuniões , por período letivo ou quando são convocados para situações relacionados com assuntos disciplinares dos seus educandos. </a:t>
            </a:r>
          </a:p>
        </p:txBody>
      </p:sp>
    </p:spTree>
    <p:extLst>
      <p:ext uri="{BB962C8B-B14F-4D97-AF65-F5344CB8AC3E}">
        <p14:creationId xmlns:p14="http://schemas.microsoft.com/office/powerpoint/2010/main" xmlns="" val="85939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37247" y="116632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</a:rPr>
              <a:t>Conclusões</a:t>
            </a:r>
            <a:endParaRPr lang="pt-PT" b="1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81263" y="548680"/>
            <a:ext cx="8827241" cy="50013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1700" dirty="0" smtClean="0"/>
              <a:t>De forma a superar a fraca participação dos EE na vida escolar dos seus educandos foi criada a Associação Nacional de Encarregados e Pais de Angola e reconhecida em 2013, cuja atuação  ainda não teve grandes repercussões.</a:t>
            </a:r>
          </a:p>
          <a:p>
            <a:pPr algn="just"/>
            <a:endParaRPr lang="pt-PT" sz="1700" dirty="0" smtClean="0"/>
          </a:p>
          <a:p>
            <a:pPr algn="just"/>
            <a:endParaRPr lang="pt-PT" sz="1700" dirty="0" smtClean="0"/>
          </a:p>
          <a:p>
            <a:pPr algn="just"/>
            <a:endParaRPr lang="pt-PT" sz="1700" dirty="0" smtClean="0"/>
          </a:p>
          <a:p>
            <a:pPr algn="just"/>
            <a:endParaRPr lang="pt-PT" sz="1700" dirty="0" smtClean="0"/>
          </a:p>
          <a:p>
            <a:pPr algn="just"/>
            <a:endParaRPr lang="pt-PT" sz="1700" dirty="0" smtClean="0"/>
          </a:p>
          <a:p>
            <a:pPr algn="just"/>
            <a:r>
              <a:rPr lang="pt-PT" sz="1700" dirty="0" smtClean="0"/>
              <a:t>A escola e família deviam ser vistas como dois operadores sociais que partilham as funções  educacionais. Ambos, são responsáveis pela transmissão e construção do conhecimento, culturalmente organizado, de acordo com as expetativas de cada ambiente. </a:t>
            </a:r>
          </a:p>
          <a:p>
            <a:pPr algn="just"/>
            <a:endParaRPr lang="pt-PT" sz="1700" dirty="0" smtClean="0"/>
          </a:p>
          <a:p>
            <a:pPr algn="just"/>
            <a:r>
              <a:rPr lang="pt-PT" sz="1700" dirty="0" smtClean="0"/>
              <a:t>Na  </a:t>
            </a:r>
            <a:r>
              <a:rPr lang="pt-PT" sz="1700" dirty="0"/>
              <a:t>escola os conteúdos curriculares asseguram a instrução e a </a:t>
            </a:r>
            <a:r>
              <a:rPr lang="pt-PT" sz="1700" dirty="0" smtClean="0"/>
              <a:t>aquisição </a:t>
            </a:r>
            <a:r>
              <a:rPr lang="pt-PT" sz="1700" dirty="0"/>
              <a:t>de </a:t>
            </a:r>
            <a:r>
              <a:rPr lang="pt-PT" sz="1700" dirty="0" smtClean="0"/>
              <a:t>conhecimentos. </a:t>
            </a:r>
          </a:p>
          <a:p>
            <a:pPr algn="ctr"/>
            <a:endParaRPr lang="pt-PT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pt-PT" sz="3200" b="1" dirty="0" smtClean="0">
                <a:solidFill>
                  <a:schemeClr val="tx2">
                    <a:lumMod val="75000"/>
                  </a:schemeClr>
                </a:solidFill>
              </a:rPr>
              <a:t>É na </a:t>
            </a:r>
            <a:r>
              <a:rPr lang="pt-PT" sz="3200" b="1" dirty="0">
                <a:solidFill>
                  <a:schemeClr val="tx2">
                    <a:lumMod val="75000"/>
                  </a:schemeClr>
                </a:solidFill>
              </a:rPr>
              <a:t>família </a:t>
            </a:r>
            <a:endParaRPr lang="pt-PT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endParaRPr lang="pt-PT" sz="1700" dirty="0" smtClean="0"/>
          </a:p>
          <a:p>
            <a:pPr algn="ctr"/>
            <a:r>
              <a:rPr lang="pt-PT" sz="1700" dirty="0" smtClean="0"/>
              <a:t>Que são definidos, os </a:t>
            </a:r>
            <a:r>
              <a:rPr lang="pt-PT" sz="1700" dirty="0"/>
              <a:t>objetivos, conteúdos e métodos </a:t>
            </a:r>
            <a:r>
              <a:rPr lang="pt-PT" sz="1700" dirty="0" smtClean="0"/>
              <a:t>na </a:t>
            </a:r>
            <a:r>
              <a:rPr lang="pt-PT" sz="1700" dirty="0"/>
              <a:t>transmissão dos </a:t>
            </a:r>
            <a:r>
              <a:rPr lang="pt-PT" sz="1700" dirty="0" smtClean="0"/>
              <a:t>conhecimentos.</a:t>
            </a:r>
          </a:p>
        </p:txBody>
      </p:sp>
      <p:sp>
        <p:nvSpPr>
          <p:cNvPr id="4" name="Seta para baixo 3"/>
          <p:cNvSpPr/>
          <p:nvPr/>
        </p:nvSpPr>
        <p:spPr>
          <a:xfrm>
            <a:off x="3923928" y="1772816"/>
            <a:ext cx="100811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323528" y="5788991"/>
            <a:ext cx="8640960" cy="92333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b="1" dirty="0" smtClean="0"/>
              <a:t>Fomentar a socialização, as condições básicas de sobrevivência e o desenvolvimento social, cognitivo e afetivo de cada membro que a compõe. </a:t>
            </a:r>
          </a:p>
        </p:txBody>
      </p:sp>
    </p:spTree>
    <p:extLst>
      <p:ext uri="{BB962C8B-B14F-4D97-AF65-F5344CB8AC3E}">
        <p14:creationId xmlns:p14="http://schemas.microsoft.com/office/powerpoint/2010/main" xmlns="" val="132860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467544" y="764704"/>
            <a:ext cx="835292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/>
            <a:endParaRPr lang="pt-PT" b="1" dirty="0"/>
          </a:p>
          <a:p>
            <a:pPr marL="285750" indent="-285750" algn="just"/>
            <a:r>
              <a:rPr lang="pt-PT" b="1" dirty="0" smtClean="0"/>
              <a:t> </a:t>
            </a:r>
            <a:r>
              <a:rPr lang="pt-PT" b="1" dirty="0"/>
              <a:t>“formar </a:t>
            </a:r>
            <a:r>
              <a:rPr lang="pt-PT" b="1" dirty="0" smtClean="0"/>
              <a:t>um </a:t>
            </a:r>
            <a:r>
              <a:rPr lang="pt-PT" b="1" dirty="0"/>
              <a:t>indivíduo capaz de compreender os problemas nacionais, regionais e internacionais de forma crítica e </a:t>
            </a:r>
            <a:r>
              <a:rPr lang="pt-PT" b="1" dirty="0" smtClean="0"/>
              <a:t>construtiva </a:t>
            </a:r>
            <a:r>
              <a:rPr lang="pt-PT" b="1" dirty="0"/>
              <a:t>para a sua participação na vida social, à luz dos princípios democráticos</a:t>
            </a:r>
            <a:r>
              <a:rPr lang="pt-PT" b="1" dirty="0" smtClean="0"/>
              <a:t>”</a:t>
            </a:r>
          </a:p>
          <a:p>
            <a:pPr algn="r"/>
            <a:r>
              <a:rPr lang="pt-PT" b="1" dirty="0" smtClean="0"/>
              <a:t>(lei n.º 13/01).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37247" y="18864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EDUCAÇÃO EM ANGOLA,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23528" y="3645024"/>
            <a:ext cx="85689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/>
            <a:r>
              <a:rPr lang="pt-PT" dirty="0" smtClean="0"/>
              <a:t>Devem ser incluidas nos planos curriculares: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dirty="0" smtClean="0"/>
              <a:t>As TIC: de forma a responder às necessidades dos alunos, na era da sociedade da informação a uma escala global;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dirty="0" smtClean="0"/>
              <a:t>As questões ambientais: na perspetiva da ecologia ambiental, social e mental. </a:t>
            </a:r>
            <a:r>
              <a:rPr lang="pt-PT" b="1" dirty="0" smtClean="0"/>
              <a:t>Não menos importante é a formação para a relação intercultural.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b="1" dirty="0" smtClean="0"/>
          </a:p>
          <a:p>
            <a:pPr marL="285750" indent="-285750" algn="just"/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6" name="Seta para baixo 5"/>
          <p:cNvSpPr/>
          <p:nvPr/>
        </p:nvSpPr>
        <p:spPr>
          <a:xfrm>
            <a:off x="4067944" y="2492896"/>
            <a:ext cx="1080120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54069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9552" y="2636912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/>
            <a:r>
              <a:rPr lang="pt-PT" sz="5400" dirty="0" smtClean="0">
                <a:solidFill>
                  <a:srgbClr val="FF0000"/>
                </a:solidFill>
              </a:rPr>
              <a:t>Para educar novos cidadãos</a:t>
            </a:r>
          </a:p>
          <a:p>
            <a:pPr marL="285750" indent="-285750" algn="ctr"/>
            <a:endParaRPr lang="pt-PT" sz="54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1547664" y="764704"/>
            <a:ext cx="6480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 Papel da Família </a:t>
            </a:r>
            <a:endParaRPr lang="pt-PT" sz="5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835696" y="4437112"/>
            <a:ext cx="554485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ctr"/>
            <a:r>
              <a:rPr lang="pt-PT" sz="5400" dirty="0" smtClean="0">
                <a:solidFill>
                  <a:srgbClr val="FFC000"/>
                </a:solidFill>
              </a:rPr>
              <a:t>E uma nova Angola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707904" y="1700808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É fundamental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2"/>
          <p:cNvSpPr/>
          <p:nvPr/>
        </p:nvSpPr>
        <p:spPr>
          <a:xfrm>
            <a:off x="281763" y="404664"/>
            <a:ext cx="865434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400" dirty="0" smtClean="0"/>
              <a:t>“Os </a:t>
            </a:r>
            <a:r>
              <a:rPr lang="pt-PT" sz="2400" dirty="0"/>
              <a:t>EE alimentam a convicção alicerçada na prática da educação na sociedade pré-colonial da escola como “um lugar onde devem passar todos porque é um contexto poderoso para o processo de desenvolvimento e de </a:t>
            </a:r>
            <a:r>
              <a:rPr lang="pt-PT" sz="2400" dirty="0" smtClean="0"/>
              <a:t>socialização”</a:t>
            </a:r>
          </a:p>
          <a:p>
            <a:pPr algn="r"/>
            <a:r>
              <a:rPr lang="pt-PT" sz="1200" dirty="0"/>
              <a:t>(Pessanha, et al. 2010, p.237)</a:t>
            </a:r>
            <a:endParaRPr lang="pt-PT" sz="1200" dirty="0" smtClean="0"/>
          </a:p>
          <a:p>
            <a:endParaRPr lang="pt-PT" sz="1200" dirty="0"/>
          </a:p>
        </p:txBody>
      </p:sp>
      <p:sp>
        <p:nvSpPr>
          <p:cNvPr id="7" name="Seta para baixo 6"/>
          <p:cNvSpPr/>
          <p:nvPr/>
        </p:nvSpPr>
        <p:spPr>
          <a:xfrm>
            <a:off x="486007" y="2134909"/>
            <a:ext cx="504056" cy="417494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26" name="Picture 2" descr="http://escolaangelvianna.locaweb.com.br/blog/wp-content/uploads/2015/04/DSC09722-1024x68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4226" y="2780928"/>
            <a:ext cx="3933138" cy="20313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795695" y="2873254"/>
            <a:ext cx="39604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PT" sz="2000" dirty="0" smtClean="0"/>
              <a:t>As </a:t>
            </a:r>
            <a:r>
              <a:rPr lang="pt-PT" sz="2000" dirty="0"/>
              <a:t>escolas públicas não têm capacidade de </a:t>
            </a:r>
            <a:r>
              <a:rPr lang="pt-PT" sz="2000" dirty="0" smtClean="0"/>
              <a:t>resposta;</a:t>
            </a:r>
          </a:p>
          <a:p>
            <a:endParaRPr lang="pt-PT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pt-PT" sz="2000" dirty="0" smtClean="0"/>
              <a:t>Os </a:t>
            </a:r>
            <a:r>
              <a:rPr lang="pt-PT" sz="2000" dirty="0"/>
              <a:t>EE recorrem às escolas confessionais parceiras do </a:t>
            </a:r>
            <a:r>
              <a:rPr lang="pt-PT" sz="2000" dirty="0" smtClean="0"/>
              <a:t>estado.</a:t>
            </a:r>
            <a:endParaRPr lang="pt-PT" sz="20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394226" y="5342475"/>
            <a:ext cx="8654347" cy="11695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1400" b="1" dirty="0" smtClean="0"/>
              <a:t>A  </a:t>
            </a:r>
            <a:r>
              <a:rPr lang="pt-PT" sz="1400" b="1" dirty="0"/>
              <a:t>família na sociedade </a:t>
            </a:r>
            <a:r>
              <a:rPr lang="pt-PT" sz="1400" b="1" dirty="0" smtClean="0"/>
              <a:t>angolana, na maioria das vezes </a:t>
            </a:r>
            <a:r>
              <a:rPr lang="pt-PT" sz="1400" b="1" dirty="0" smtClean="0">
                <a:solidFill>
                  <a:srgbClr val="C00000"/>
                </a:solidFill>
              </a:rPr>
              <a:t>descarta </a:t>
            </a:r>
            <a:r>
              <a:rPr lang="pt-PT" sz="1400" b="1" dirty="0">
                <a:solidFill>
                  <a:srgbClr val="C00000"/>
                </a:solidFill>
              </a:rPr>
              <a:t>a responsabilidade </a:t>
            </a:r>
            <a:r>
              <a:rPr lang="pt-PT" sz="1400" b="1" dirty="0"/>
              <a:t>de intervir na educação dos educandos. </a:t>
            </a:r>
            <a:endParaRPr lang="pt-PT" sz="1400" b="1" dirty="0" smtClean="0"/>
          </a:p>
          <a:p>
            <a:endParaRPr lang="pt-PT" sz="1400" b="1" dirty="0"/>
          </a:p>
          <a:p>
            <a:r>
              <a:rPr lang="pt-PT" sz="1400" b="1" dirty="0" smtClean="0"/>
              <a:t>O </a:t>
            </a:r>
            <a:r>
              <a:rPr lang="pt-PT" sz="1400" b="1" dirty="0"/>
              <a:t>EE desconhece o projeto pedagógico da escola onde estuda o seu filho, </a:t>
            </a:r>
            <a:r>
              <a:rPr lang="pt-PT" sz="1400" b="1" dirty="0">
                <a:solidFill>
                  <a:srgbClr val="C00000"/>
                </a:solidFill>
              </a:rPr>
              <a:t>não participa </a:t>
            </a:r>
            <a:r>
              <a:rPr lang="pt-PT" sz="1400" b="1" dirty="0"/>
              <a:t>na definição dos objetivos nem </a:t>
            </a:r>
            <a:r>
              <a:rPr lang="pt-PT" sz="1400" b="1" dirty="0" smtClean="0"/>
              <a:t>na </a:t>
            </a:r>
            <a:r>
              <a:rPr lang="pt-PT" sz="1400" b="1" dirty="0"/>
              <a:t>construção do mesmo.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86007" y="4165915"/>
            <a:ext cx="3817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cap="small" dirty="0" smtClean="0">
                <a:solidFill>
                  <a:schemeClr val="bg1"/>
                </a:solidFill>
              </a:rPr>
              <a:t>Necessidade Atividades </a:t>
            </a:r>
            <a:r>
              <a:rPr lang="pt-PT" b="1" cap="small" dirty="0">
                <a:solidFill>
                  <a:schemeClr val="bg1"/>
                </a:solidFill>
              </a:rPr>
              <a:t>em Tempos Livres (ATL</a:t>
            </a:r>
            <a:r>
              <a:rPr lang="pt-PT" b="1" cap="small" dirty="0" smtClean="0">
                <a:solidFill>
                  <a:schemeClr val="bg1"/>
                </a:solidFill>
              </a:rPr>
              <a:t>)</a:t>
            </a:r>
            <a:endParaRPr lang="pt-PT" b="1" cap="smal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589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3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94169" y="3685148"/>
            <a:ext cx="86764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romanUcPeriod"/>
            </a:pPr>
            <a:r>
              <a:rPr lang="pt-PT" sz="2000" b="1" dirty="0"/>
              <a:t>O que esperam os EE da escola, ou que cobra a sociedade da escola</a:t>
            </a:r>
            <a:r>
              <a:rPr lang="pt-PT" sz="2000" b="1" dirty="0" smtClean="0"/>
              <a:t>?</a:t>
            </a:r>
          </a:p>
          <a:p>
            <a:pPr marL="514350" lvl="0" indent="-514350">
              <a:buFont typeface="+mj-lt"/>
              <a:buAutoNum type="romanUcPeriod"/>
            </a:pPr>
            <a:endParaRPr lang="pt-PT" sz="2000" b="1" dirty="0"/>
          </a:p>
          <a:p>
            <a:pPr marL="514350" lvl="0" indent="-514350">
              <a:buFont typeface="+mj-lt"/>
              <a:buAutoNum type="romanUcPeriod"/>
            </a:pPr>
            <a:r>
              <a:rPr lang="pt-PT" sz="2000" b="1" dirty="0"/>
              <a:t>O que a escola faz satisfaz? </a:t>
            </a:r>
            <a:endParaRPr lang="pt-PT" sz="2000" b="1" dirty="0" smtClean="0"/>
          </a:p>
          <a:p>
            <a:pPr marL="514350" lvl="0" indent="-514350">
              <a:buFont typeface="+mj-lt"/>
              <a:buAutoNum type="romanUcPeriod"/>
            </a:pPr>
            <a:endParaRPr lang="pt-PT" sz="2000" b="1" dirty="0"/>
          </a:p>
          <a:p>
            <a:pPr marL="514350" lvl="0" indent="-514350">
              <a:buFont typeface="+mj-lt"/>
              <a:buAutoNum type="romanUcPeriod"/>
            </a:pPr>
            <a:r>
              <a:rPr lang="pt-PT" sz="2000" b="1" dirty="0"/>
              <a:t>O que leva os EE de educação, no princípio do ano letivo </a:t>
            </a:r>
            <a:r>
              <a:rPr lang="pt-PT" sz="2000" b="1" dirty="0" smtClean="0"/>
              <a:t>percorrer </a:t>
            </a:r>
            <a:r>
              <a:rPr lang="pt-PT" sz="2000" b="1" dirty="0"/>
              <a:t>longas distâncias, suportarem enormes filas, mendigar espaço, nas escolas confessionais, especialmente as escolas católicas? </a:t>
            </a:r>
            <a:endParaRPr lang="pt-PT" sz="2000" b="1" dirty="0" smtClean="0"/>
          </a:p>
          <a:p>
            <a:pPr marL="514350" lvl="0" indent="-514350">
              <a:buFont typeface="+mj-lt"/>
              <a:buAutoNum type="romanUcPeriod"/>
            </a:pPr>
            <a:endParaRPr lang="pt-PT" sz="2000" b="1" dirty="0"/>
          </a:p>
          <a:p>
            <a:pPr marL="514350" lvl="0" indent="-514350">
              <a:buFont typeface="+mj-lt"/>
              <a:buAutoNum type="romanUcPeriod"/>
            </a:pPr>
            <a:r>
              <a:rPr lang="pt-PT" sz="2000" b="1" dirty="0"/>
              <a:t>Que perceções os EE têm da escola atual e o que esperam dela?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98152" y="3068960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Questões de Investigação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8" name="Seta para baixo 7"/>
          <p:cNvSpPr/>
          <p:nvPr/>
        </p:nvSpPr>
        <p:spPr>
          <a:xfrm>
            <a:off x="683568" y="1988840"/>
            <a:ext cx="864096" cy="750588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Rectângulo 5"/>
          <p:cNvSpPr/>
          <p:nvPr/>
        </p:nvSpPr>
        <p:spPr>
          <a:xfrm>
            <a:off x="198152" y="271603"/>
            <a:ext cx="3089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Objetivo Geral de Investigação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23528" y="796772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Compreender, a partir das </a:t>
            </a:r>
            <a:r>
              <a:rPr lang="pt-PT" b="1" dirty="0" err="1"/>
              <a:t>expetativas</a:t>
            </a:r>
            <a:r>
              <a:rPr lang="pt-PT" b="1" dirty="0"/>
              <a:t> dos EE, a função da escola na formação dos seus educandos e aferir as razões que os levam, no princípio do ano letivo, preferir uma escola confessional.</a:t>
            </a:r>
          </a:p>
        </p:txBody>
      </p:sp>
    </p:spTree>
    <p:extLst>
      <p:ext uri="{BB962C8B-B14F-4D97-AF65-F5344CB8AC3E}">
        <p14:creationId xmlns:p14="http://schemas.microsoft.com/office/powerpoint/2010/main" xmlns="" val="165405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99166" y="147990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Estrutura da dissertação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2708547" y="3311908"/>
            <a:ext cx="611192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b="1" cap="small" dirty="0"/>
              <a:t>IV Capítulo  -  Construção Metodológica do Estudo Empírico</a:t>
            </a:r>
          </a:p>
          <a:p>
            <a:pPr algn="just"/>
            <a:endParaRPr lang="pt-PT" sz="2000" b="1" cap="small" dirty="0"/>
          </a:p>
          <a:p>
            <a:pPr algn="just"/>
            <a:r>
              <a:rPr lang="pt-PT" sz="2000" b="1" cap="small" dirty="0"/>
              <a:t>V Capítulo – Apresentação dos Dados, Análise e Discussão dos Resultados</a:t>
            </a:r>
          </a:p>
          <a:p>
            <a:pPr algn="just"/>
            <a:r>
              <a:rPr lang="pt-PT" sz="1600" dirty="0"/>
              <a:t>Dimensão I- Função Social da Escola</a:t>
            </a:r>
          </a:p>
          <a:p>
            <a:pPr algn="just"/>
            <a:r>
              <a:rPr lang="pt-PT" sz="1600" dirty="0"/>
              <a:t>Dimensão II- Função Científica e Artística da Escola</a:t>
            </a:r>
          </a:p>
          <a:p>
            <a:pPr algn="just"/>
            <a:r>
              <a:rPr lang="pt-PT" sz="1600" dirty="0"/>
              <a:t>Dimensão III- </a:t>
            </a:r>
            <a:r>
              <a:rPr lang="pt-PT" sz="1600" dirty="0" err="1"/>
              <a:t>E</a:t>
            </a:r>
            <a:r>
              <a:rPr lang="pt-PT" sz="1600" dirty="0" err="1" smtClean="0"/>
              <a:t>xpetativas</a:t>
            </a:r>
            <a:r>
              <a:rPr lang="pt-PT" sz="1600" dirty="0" smtClean="0"/>
              <a:t> </a:t>
            </a:r>
            <a:r>
              <a:rPr lang="pt-PT" sz="1600" dirty="0"/>
              <a:t>dos Encarregados de Educação</a:t>
            </a:r>
          </a:p>
          <a:p>
            <a:pPr algn="just"/>
            <a:r>
              <a:rPr lang="pt-PT" sz="1600" dirty="0"/>
              <a:t>Dimensão IV- Relação Família Escola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2862064" y="1041161"/>
            <a:ext cx="61744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b="1" cap="small" dirty="0"/>
              <a:t>I Capítulo - A </a:t>
            </a:r>
            <a:r>
              <a:rPr lang="pt-PT" sz="2000" b="1" cap="small" dirty="0" smtClean="0"/>
              <a:t>Função da Escola</a:t>
            </a:r>
            <a:endParaRPr lang="pt-PT" sz="2000" b="1" cap="small" dirty="0"/>
          </a:p>
          <a:p>
            <a:pPr algn="just"/>
            <a:endParaRPr lang="pt-PT" sz="2000" b="1" cap="small" dirty="0"/>
          </a:p>
          <a:p>
            <a:pPr algn="just"/>
            <a:r>
              <a:rPr lang="pt-PT" sz="2000" b="1" cap="small" dirty="0"/>
              <a:t>II Capítulo </a:t>
            </a:r>
            <a:r>
              <a:rPr lang="pt-PT" sz="2000" b="1" cap="small" dirty="0" smtClean="0"/>
              <a:t>– Expettaivas dos E.E.</a:t>
            </a:r>
          </a:p>
          <a:p>
            <a:pPr algn="just"/>
            <a:endParaRPr lang="pt-PT" sz="2000" b="1" cap="small" dirty="0"/>
          </a:p>
          <a:p>
            <a:pPr algn="just"/>
            <a:r>
              <a:rPr lang="pt-PT" sz="2000" b="1" cap="small" dirty="0"/>
              <a:t>III Capítulo </a:t>
            </a:r>
            <a:r>
              <a:rPr lang="pt-PT" sz="2000" b="1" cap="small" dirty="0" smtClean="0"/>
              <a:t>– Formação de Novos Cidadãos</a:t>
            </a:r>
          </a:p>
          <a:p>
            <a:pPr algn="just"/>
            <a:endParaRPr lang="pt-PT" sz="2000" b="1" cap="small" dirty="0"/>
          </a:p>
        </p:txBody>
      </p:sp>
      <p:sp>
        <p:nvSpPr>
          <p:cNvPr id="4" name="Chaveta à esquerda 3"/>
          <p:cNvSpPr/>
          <p:nvPr/>
        </p:nvSpPr>
        <p:spPr>
          <a:xfrm>
            <a:off x="2175551" y="908719"/>
            <a:ext cx="504056" cy="21602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Chaveta à esquerda 7"/>
          <p:cNvSpPr/>
          <p:nvPr/>
        </p:nvSpPr>
        <p:spPr>
          <a:xfrm>
            <a:off x="2200766" y="3258059"/>
            <a:ext cx="504056" cy="26699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86921" y="1665674"/>
            <a:ext cx="2029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cap="all" dirty="0" err="1" smtClean="0"/>
              <a:t>EnquadramentoTeórico</a:t>
            </a:r>
            <a:endParaRPr lang="pt-PT" b="1" cap="all" dirty="0"/>
          </a:p>
        </p:txBody>
      </p:sp>
      <p:sp>
        <p:nvSpPr>
          <p:cNvPr id="9" name="CaixaDeTexto 8"/>
          <p:cNvSpPr txBox="1"/>
          <p:nvPr/>
        </p:nvSpPr>
        <p:spPr>
          <a:xfrm>
            <a:off x="102379" y="3831276"/>
            <a:ext cx="17616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cap="all" dirty="0" smtClean="0"/>
              <a:t>Metodologia de Investigação</a:t>
            </a:r>
            <a:endParaRPr lang="pt-PT" b="1" cap="all" dirty="0"/>
          </a:p>
        </p:txBody>
      </p:sp>
      <p:sp>
        <p:nvSpPr>
          <p:cNvPr id="3" name="CaixaDeTexto 2"/>
          <p:cNvSpPr txBox="1"/>
          <p:nvPr/>
        </p:nvSpPr>
        <p:spPr>
          <a:xfrm>
            <a:off x="265986" y="6298967"/>
            <a:ext cx="877051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/>
              <a:t>CONCLUSÕES E RECOMENDAÇÕES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xmlns="" val="24010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2"/>
          <p:cNvSpPr/>
          <p:nvPr/>
        </p:nvSpPr>
        <p:spPr>
          <a:xfrm>
            <a:off x="200732" y="260647"/>
            <a:ext cx="8640960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PT" sz="2800" b="1" dirty="0" smtClean="0"/>
              <a:t>Capítulo I - </a:t>
            </a:r>
            <a:r>
              <a:rPr lang="pt-PT" sz="1400" dirty="0" smtClean="0"/>
              <a:t> </a:t>
            </a:r>
            <a:r>
              <a:rPr lang="pt-PT" dirty="0"/>
              <a:t>função da escola desde as origens até ao seu desenvolvimento como instituição. </a:t>
            </a:r>
            <a:r>
              <a:rPr lang="pt-PT" dirty="0" smtClean="0"/>
              <a:t> Três </a:t>
            </a:r>
            <a:r>
              <a:rPr lang="pt-PT" dirty="0"/>
              <a:t>fases da história da escola em </a:t>
            </a:r>
            <a:r>
              <a:rPr lang="pt-PT" dirty="0" smtClean="0"/>
              <a:t>Angola; </a:t>
            </a:r>
            <a:r>
              <a:rPr lang="pt-PT" dirty="0"/>
              <a:t>O</a:t>
            </a:r>
            <a:r>
              <a:rPr lang="pt-PT" dirty="0" smtClean="0"/>
              <a:t> </a:t>
            </a:r>
            <a:r>
              <a:rPr lang="pt-PT" dirty="0"/>
              <a:t>caráter da educação não formal na Cultura </a:t>
            </a:r>
            <a:r>
              <a:rPr lang="pt-PT" dirty="0" err="1" smtClean="0"/>
              <a:t>Bantu</a:t>
            </a:r>
            <a:r>
              <a:rPr lang="pt-PT" dirty="0" smtClean="0"/>
              <a:t>.</a:t>
            </a:r>
            <a:endParaRPr lang="pt-PT" b="1" dirty="0"/>
          </a:p>
        </p:txBody>
      </p:sp>
      <p:sp>
        <p:nvSpPr>
          <p:cNvPr id="2" name="CaixaDeTexto 1"/>
          <p:cNvSpPr txBox="1"/>
          <p:nvPr/>
        </p:nvSpPr>
        <p:spPr>
          <a:xfrm>
            <a:off x="200732" y="1556791"/>
            <a:ext cx="86409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PT" dirty="0"/>
              <a:t>A família é concebida como uma “sociedade em miniatura, dela nascem os novos membros da comunidade, nela são educados, apreendem, e aprendem os valores morais culturais, sociais e religiosos que forjam a personalidade” </a:t>
            </a:r>
            <a:r>
              <a:rPr lang="pt-PT" sz="1200" dirty="0"/>
              <a:t>(Monteiro, 2011, p.12).</a:t>
            </a:r>
            <a:r>
              <a:rPr lang="pt-PT" dirty="0"/>
              <a:t> </a:t>
            </a:r>
            <a:endParaRPr lang="pt-PT" dirty="0" smtClean="0"/>
          </a:p>
          <a:p>
            <a:pPr marL="285750" indent="-285750">
              <a:buFont typeface="Arial" pitchFamily="34" charset="0"/>
              <a:buChar char="•"/>
            </a:pPr>
            <a:endParaRPr lang="pt-PT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dirty="0" smtClean="0"/>
              <a:t>O </a:t>
            </a:r>
            <a:r>
              <a:rPr lang="pt-PT" dirty="0"/>
              <a:t>sucesso da ação educativa </a:t>
            </a:r>
            <a:r>
              <a:rPr lang="pt-PT" dirty="0" smtClean="0">
                <a:solidFill>
                  <a:srgbClr val="FF0000"/>
                </a:solidFill>
              </a:rPr>
              <a:t>das instituições de ensino, </a:t>
            </a:r>
            <a:r>
              <a:rPr lang="pt-PT" dirty="0"/>
              <a:t>edifica-se sobre o suporte da educação familiar e consolida-se com a participação da família. </a:t>
            </a:r>
            <a:endParaRPr lang="pt-PT" dirty="0" smtClean="0"/>
          </a:p>
          <a:p>
            <a:pPr marL="285750" indent="-285750">
              <a:buFont typeface="Arial" pitchFamily="34" charset="0"/>
              <a:buChar char="•"/>
            </a:pPr>
            <a:endParaRPr lang="pt-PT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dirty="0" smtClean="0"/>
              <a:t>A </a:t>
            </a:r>
            <a:r>
              <a:rPr lang="pt-PT" dirty="0"/>
              <a:t>função da escola remete à reflexão dos diferentes modelos de organização e gestão dada a sua natureza e missão. Pois, a escola é uma organização que tanto os seus objetivos e resultados, quanto os seus processos e meios, são relacionados com a formação humana. </a:t>
            </a:r>
            <a:endParaRPr lang="pt-PT" dirty="0" smtClean="0">
              <a:solidFill>
                <a:srgbClr val="FF00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pt-PT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dirty="0" smtClean="0"/>
              <a:t>O </a:t>
            </a:r>
            <a:r>
              <a:rPr lang="pt-PT" dirty="0"/>
              <a:t>eixo da instituição escolar é a qualidade dos processos de ensino/aprendizagem, que propiciam melhores resultados de aprendizagem. </a:t>
            </a:r>
            <a:endParaRPr lang="pt-PT" dirty="0" smtClean="0"/>
          </a:p>
          <a:p>
            <a:pPr marL="285750" indent="-285750">
              <a:buFont typeface="Arial" pitchFamily="34" charset="0"/>
              <a:buChar char="•"/>
            </a:pPr>
            <a:endParaRPr lang="pt-PT" dirty="0"/>
          </a:p>
        </p:txBody>
      </p:sp>
      <p:sp>
        <p:nvSpPr>
          <p:cNvPr id="5" name="Rectângulo 4"/>
          <p:cNvSpPr/>
          <p:nvPr/>
        </p:nvSpPr>
        <p:spPr>
          <a:xfrm>
            <a:off x="2555776" y="5804109"/>
            <a:ext cx="35885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ONDJANGO</a:t>
            </a:r>
            <a:endParaRPr lang="pt-PT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642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2"/>
          <p:cNvSpPr/>
          <p:nvPr/>
        </p:nvSpPr>
        <p:spPr>
          <a:xfrm>
            <a:off x="200732" y="260647"/>
            <a:ext cx="8640960" cy="135421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PT" sz="2800" b="1" dirty="0" smtClean="0"/>
              <a:t>Capítulo II - </a:t>
            </a:r>
            <a:r>
              <a:rPr lang="pt-PT" sz="1400" dirty="0" smtClean="0"/>
              <a:t> </a:t>
            </a:r>
            <a:r>
              <a:rPr lang="pt-PT" dirty="0" err="1"/>
              <a:t>E</a:t>
            </a:r>
            <a:r>
              <a:rPr lang="pt-PT" dirty="0" err="1" smtClean="0"/>
              <a:t>xpetativas</a:t>
            </a:r>
            <a:r>
              <a:rPr lang="pt-PT" dirty="0" smtClean="0"/>
              <a:t> </a:t>
            </a:r>
            <a:r>
              <a:rPr lang="pt-PT" dirty="0"/>
              <a:t>dos </a:t>
            </a:r>
            <a:r>
              <a:rPr lang="pt-PT" dirty="0" smtClean="0"/>
              <a:t>EE; Problemas </a:t>
            </a:r>
            <a:r>
              <a:rPr lang="pt-PT" dirty="0"/>
              <a:t>da sociedade </a:t>
            </a:r>
            <a:r>
              <a:rPr lang="pt-PT" dirty="0" smtClean="0"/>
              <a:t>angolana; Interiorização </a:t>
            </a:r>
            <a:r>
              <a:rPr lang="pt-PT" dirty="0"/>
              <a:t>do modelo de Estado de providência que mutila a visão de desenvolvimento e reforça a dependência, influenciam poderosamente a conceção da função e dos objetivos da escola, na perspetiva dos </a:t>
            </a:r>
            <a:r>
              <a:rPr lang="pt-PT" dirty="0" smtClean="0"/>
              <a:t>EE.</a:t>
            </a:r>
            <a:endParaRPr lang="pt-PT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200732" y="1772816"/>
            <a:ext cx="8640960" cy="28007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PT" sz="1600" dirty="0" smtClean="0"/>
              <a:t>Os </a:t>
            </a:r>
            <a:r>
              <a:rPr lang="pt-PT" sz="1600" dirty="0"/>
              <a:t>alunos “chegam à escola repletos de todo o tipo de informação a cerca da realidade, de forma desorganizada e sem terem a possibilidade de transformá-la em conhecimentos </a:t>
            </a:r>
            <a:r>
              <a:rPr lang="pt-PT" sz="1600" dirty="0" smtClean="0"/>
              <a:t>(…)”; </a:t>
            </a:r>
          </a:p>
          <a:p>
            <a:pPr algn="r"/>
            <a:r>
              <a:rPr lang="pt-PT" sz="1600" dirty="0" smtClean="0"/>
              <a:t>(</a:t>
            </a:r>
            <a:r>
              <a:rPr lang="pt-PT" sz="1600" dirty="0"/>
              <a:t>Gonçalves, 2003, p.119</a:t>
            </a:r>
            <a:r>
              <a:rPr lang="pt-PT" sz="1600" dirty="0" smtClean="0"/>
              <a:t>).</a:t>
            </a:r>
          </a:p>
          <a:p>
            <a:pPr algn="r"/>
            <a:endParaRPr lang="pt-PT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 smtClean="0"/>
              <a:t>O </a:t>
            </a:r>
            <a:r>
              <a:rPr lang="pt-PT" sz="1600" dirty="0"/>
              <a:t>investimento dos pais na aquisição de diferentes meios de informação e comunicação para entreter os filhos e ocupar os seus tempos </a:t>
            </a:r>
            <a:r>
              <a:rPr lang="pt-PT" sz="1600" dirty="0" smtClean="0"/>
              <a:t>livres </a:t>
            </a:r>
            <a:r>
              <a:rPr lang="pt-PT" sz="1600" dirty="0"/>
              <a:t>acarreta outros riscos incomensuráveis, além de substituir o espaço do diálogo familiar</a:t>
            </a:r>
            <a:r>
              <a:rPr lang="pt-PT" sz="1600" dirty="0" smtClean="0"/>
              <a:t>.;</a:t>
            </a:r>
          </a:p>
          <a:p>
            <a:pPr marL="285750" indent="-285750"/>
            <a:endParaRPr lang="pt-PT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/>
              <a:t>A atitude dos </a:t>
            </a:r>
            <a:r>
              <a:rPr lang="pt-PT" sz="1600" dirty="0" smtClean="0"/>
              <a:t>EE,, </a:t>
            </a:r>
            <a:r>
              <a:rPr lang="pt-PT" sz="1600" dirty="0"/>
              <a:t>leva a aferir que os pais acreditam na poderosa missão da escola e atribuem-lhe uma imagem comparável a um «envelope» cujo conteúdo fornece instrumentos adequados para responder aos desafios da sociedade em constante mudança. </a:t>
            </a:r>
            <a:endParaRPr lang="pt-PT" sz="1600" dirty="0" smtClean="0"/>
          </a:p>
        </p:txBody>
      </p:sp>
      <p:sp>
        <p:nvSpPr>
          <p:cNvPr id="8" name="CaixaDeTexto 7"/>
          <p:cNvSpPr txBox="1"/>
          <p:nvPr/>
        </p:nvSpPr>
        <p:spPr>
          <a:xfrm>
            <a:off x="344163" y="5301208"/>
            <a:ext cx="85181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/>
              <a:t>“As </a:t>
            </a:r>
            <a:r>
              <a:rPr lang="pt-PT" b="1" dirty="0"/>
              <a:t>famílias projetam na escola as suas inquietações de medo, de falta de tempo e disponibilidade para amar, estar, proteger e educar e anseiam que a escola cumpra também estas tarefas, o que tecnicamente é incomportável” </a:t>
            </a:r>
            <a:endParaRPr lang="pt-PT" b="1" dirty="0" smtClean="0"/>
          </a:p>
          <a:p>
            <a:pPr algn="r"/>
            <a:r>
              <a:rPr lang="pt-PT" sz="1200" b="1" dirty="0" smtClean="0"/>
              <a:t>(</a:t>
            </a:r>
            <a:r>
              <a:rPr lang="pt-PT" sz="1200" b="1" dirty="0"/>
              <a:t>Coimbra, 2003, p.123). </a:t>
            </a:r>
          </a:p>
          <a:p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xmlns="" val="279870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83825" y="2924944"/>
            <a:ext cx="8712968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PT" sz="1400" dirty="0" smtClean="0"/>
              <a:t>1.º - </a:t>
            </a:r>
            <a:r>
              <a:rPr lang="pt-PT" sz="1400" dirty="0" smtClean="0">
                <a:solidFill>
                  <a:srgbClr val="C00000"/>
                </a:solidFill>
              </a:rPr>
              <a:t>Expandir </a:t>
            </a:r>
            <a:r>
              <a:rPr lang="pt-PT" sz="1400" dirty="0">
                <a:solidFill>
                  <a:srgbClr val="C00000"/>
                </a:solidFill>
              </a:rPr>
              <a:t>a </a:t>
            </a:r>
            <a:r>
              <a:rPr lang="pt-PT" sz="1400" dirty="0" smtClean="0">
                <a:solidFill>
                  <a:srgbClr val="C00000"/>
                </a:solidFill>
              </a:rPr>
              <a:t>Rede</a:t>
            </a:r>
            <a:r>
              <a:rPr lang="pt-PT" sz="1400" dirty="0" smtClean="0"/>
              <a:t>, para </a:t>
            </a:r>
            <a:r>
              <a:rPr lang="pt-PT" sz="1400" dirty="0"/>
              <a:t>conhecer a vida real dos utentes da escola. A localização das escolas distantes da residência dos alunos</a:t>
            </a:r>
            <a:r>
              <a:rPr lang="pt-PT" sz="1400" dirty="0" smtClean="0"/>
              <a:t>;</a:t>
            </a:r>
            <a:endParaRPr lang="pt-PT" sz="1400" dirty="0"/>
          </a:p>
          <a:p>
            <a:pPr algn="just"/>
            <a:endParaRPr lang="pt-PT" sz="1600" dirty="0"/>
          </a:p>
          <a:p>
            <a:pPr algn="just"/>
            <a:r>
              <a:rPr lang="pt-PT" sz="1400" dirty="0" smtClean="0"/>
              <a:t>2.º  - </a:t>
            </a:r>
            <a:r>
              <a:rPr lang="pt-PT" sz="1400" dirty="0" smtClean="0">
                <a:solidFill>
                  <a:srgbClr val="C00000"/>
                </a:solidFill>
              </a:rPr>
              <a:t>Ligação </a:t>
            </a:r>
            <a:r>
              <a:rPr lang="pt-PT" sz="1400" dirty="0">
                <a:solidFill>
                  <a:srgbClr val="C00000"/>
                </a:solidFill>
              </a:rPr>
              <a:t>da escola com a comunidade </a:t>
            </a:r>
            <a:r>
              <a:rPr lang="pt-PT" sz="1400" dirty="0"/>
              <a:t>ao propor-se a meta de melhorar a qualidade de ensino, não só reformulando os objetivos gerais da educação, os programas escolares, os conteúdos e os métodos pedagógicos; as estruturas e os meios pedagógicos adequados à realidade angolana como também garantir a participação da comunidade nos trabalhos da escola reforçando a relação da escola com a comunidade. 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83825" y="2278613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600" b="1" cap="small" dirty="0"/>
              <a:t>Lei de Base n.º 13/01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8265" y="244386"/>
            <a:ext cx="8712968" cy="160043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PT" sz="1400" b="1" dirty="0"/>
              <a:t>“A família não se pode demitir do seu papel de proporcionar aos filhos um contexto favorável à construção de uma identidade pessoal e social segura</a:t>
            </a:r>
            <a:r>
              <a:rPr lang="pt-PT" sz="1400" dirty="0"/>
              <a:t>. </a:t>
            </a:r>
            <a:endParaRPr lang="pt-PT" sz="1400" dirty="0" smtClean="0"/>
          </a:p>
          <a:p>
            <a:pPr marL="285750" indent="-285750">
              <a:buFont typeface="Arial" pitchFamily="34" charset="0"/>
              <a:buChar char="•"/>
            </a:pPr>
            <a:endParaRPr lang="pt-PT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pt-PT" sz="1400" b="1" dirty="0" smtClean="0"/>
              <a:t>“ </a:t>
            </a:r>
            <a:r>
              <a:rPr lang="pt-PT" sz="1400" b="1" dirty="0"/>
              <a:t>E</a:t>
            </a:r>
            <a:r>
              <a:rPr lang="pt-PT" sz="1400" b="1" dirty="0" smtClean="0"/>
              <a:t>scola </a:t>
            </a:r>
            <a:r>
              <a:rPr lang="pt-PT" sz="1400" b="1" dirty="0"/>
              <a:t>não se pode limitar apenas a instruir, mas dar aos adolescentes aprendizagens significativas que sejam instrumentos de leitura do mundo atual e favoreçam a sua integração psicossocial” </a:t>
            </a:r>
            <a:endParaRPr lang="pt-PT" sz="1400" b="1" dirty="0" smtClean="0"/>
          </a:p>
          <a:p>
            <a:endParaRPr lang="pt-PT" sz="1400" b="1" dirty="0" smtClean="0"/>
          </a:p>
          <a:p>
            <a:pPr algn="r"/>
            <a:r>
              <a:rPr lang="pt-PT" sz="1400" dirty="0" smtClean="0"/>
              <a:t>(</a:t>
            </a:r>
            <a:r>
              <a:rPr lang="pt-PT" sz="1400" dirty="0"/>
              <a:t>Gonçalves, 2003, p.120</a:t>
            </a:r>
            <a:r>
              <a:rPr lang="pt-PT" sz="1400" dirty="0" smtClean="0"/>
              <a:t>).</a:t>
            </a:r>
            <a:endParaRPr lang="pt-PT" sz="1400" dirty="0"/>
          </a:p>
        </p:txBody>
      </p:sp>
      <p:sp>
        <p:nvSpPr>
          <p:cNvPr id="4" name="Seta para baixo 3"/>
          <p:cNvSpPr/>
          <p:nvPr/>
        </p:nvSpPr>
        <p:spPr>
          <a:xfrm>
            <a:off x="539552" y="1708051"/>
            <a:ext cx="576064" cy="576064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Rectângulo 5"/>
          <p:cNvSpPr/>
          <p:nvPr/>
        </p:nvSpPr>
        <p:spPr>
          <a:xfrm>
            <a:off x="183825" y="5013176"/>
            <a:ext cx="5036247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Associação Nacional </a:t>
            </a:r>
            <a:r>
              <a:rPr lang="pt-PT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dos Encarregados de educação e pais de </a:t>
            </a:r>
            <a:r>
              <a:rPr lang="pt-PT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Angola</a:t>
            </a:r>
            <a:endParaRPr lang="pt-PT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Picture 2" descr="http://cdn2.portalangop.co.ao/angola/pt_pt/files/highlight/2015/8/37/0,9ed5d8ef-0a4b-41da-a529-a76fdbc5c4b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954560"/>
            <a:ext cx="2649755" cy="1617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416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200732" y="260647"/>
            <a:ext cx="8640960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PT" sz="2800" b="1" dirty="0" smtClean="0"/>
              <a:t>Capítulo III - </a:t>
            </a:r>
            <a:r>
              <a:rPr lang="pt-PT" sz="1400" dirty="0" smtClean="0"/>
              <a:t> </a:t>
            </a:r>
            <a:r>
              <a:rPr lang="pt-PT" dirty="0"/>
              <a:t>formação dos novos </a:t>
            </a:r>
            <a:r>
              <a:rPr lang="pt-PT" dirty="0" smtClean="0"/>
              <a:t>cidadãos, Mundial, Nacional </a:t>
            </a:r>
            <a:r>
              <a:rPr lang="pt-PT" dirty="0"/>
              <a:t>e </a:t>
            </a:r>
            <a:r>
              <a:rPr lang="pt-PT" dirty="0" smtClean="0"/>
              <a:t>Local do século XXI; Metas </a:t>
            </a:r>
            <a:r>
              <a:rPr lang="pt-PT" dirty="0"/>
              <a:t>da educação na sociedade </a:t>
            </a:r>
            <a:r>
              <a:rPr lang="pt-PT" dirty="0" smtClean="0"/>
              <a:t>global; Constituição </a:t>
            </a:r>
            <a:r>
              <a:rPr lang="pt-PT" dirty="0"/>
              <a:t>da República e </a:t>
            </a:r>
            <a:r>
              <a:rPr lang="pt-PT" dirty="0" smtClean="0"/>
              <a:t>Lei </a:t>
            </a:r>
            <a:r>
              <a:rPr lang="pt-PT" dirty="0"/>
              <a:t>de Bases do Sistema </a:t>
            </a:r>
            <a:r>
              <a:rPr lang="pt-PT" dirty="0" smtClean="0"/>
              <a:t>educacional de Angola.</a:t>
            </a:r>
            <a:endParaRPr lang="pt-PT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216253" y="1628800"/>
            <a:ext cx="8640960" cy="26776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dirty="0"/>
              <a:t>Na constituição de Angola </a:t>
            </a:r>
            <a:endParaRPr lang="pt-PT" dirty="0" smtClean="0"/>
          </a:p>
          <a:p>
            <a:endParaRPr lang="pt-PT" dirty="0"/>
          </a:p>
          <a:p>
            <a:r>
              <a:rPr lang="pt-PT" sz="1400" b="1" dirty="0" smtClean="0"/>
              <a:t>Cidadão - </a:t>
            </a:r>
            <a:r>
              <a:rPr lang="pt-PT" sz="1400" dirty="0" smtClean="0"/>
              <a:t>“Todo </a:t>
            </a:r>
            <a:r>
              <a:rPr lang="pt-PT" sz="1400" dirty="0"/>
              <a:t>o homem/mulher nativo ou estrangeiro residente em Angola. </a:t>
            </a:r>
            <a:endParaRPr lang="pt-PT" sz="1400" dirty="0" smtClean="0"/>
          </a:p>
          <a:p>
            <a:endParaRPr lang="pt-PT" sz="1400" dirty="0"/>
          </a:p>
          <a:p>
            <a:r>
              <a:rPr lang="pt-PT" sz="1400" b="1" dirty="0"/>
              <a:t>Cidadania – </a:t>
            </a:r>
            <a:r>
              <a:rPr lang="pt-PT" sz="1400" dirty="0" smtClean="0"/>
              <a:t>“é </a:t>
            </a:r>
            <a:r>
              <a:rPr lang="pt-PT" sz="1400" dirty="0"/>
              <a:t>o ato de se “sentir responsável pelo funcionamento adequado e harmonioso das instituições, é estar atento ao andamento das atividades do Estado e ao cumprimento das </a:t>
            </a:r>
            <a:r>
              <a:rPr lang="pt-PT" sz="1400" dirty="0" smtClean="0"/>
              <a:t>suas obrigações </a:t>
            </a:r>
            <a:r>
              <a:rPr lang="pt-PT" sz="1400" dirty="0"/>
              <a:t>em relação aos princípios constitucionais. Ser cidadão é ter consciência de que se é sujeito de direitos: à vida, à liberdade, à igualdade, ao meio ambiente ecologicamente equilibrado</a:t>
            </a:r>
            <a:r>
              <a:rPr lang="pt-PT" sz="1400" dirty="0" smtClean="0"/>
              <a:t>”.</a:t>
            </a:r>
          </a:p>
          <a:p>
            <a:endParaRPr lang="pt-PT" dirty="0"/>
          </a:p>
          <a:p>
            <a:pPr algn="r"/>
            <a:r>
              <a:rPr lang="pt-PT" sz="1200" dirty="0" smtClean="0"/>
              <a:t>(</a:t>
            </a:r>
            <a:r>
              <a:rPr lang="pt-PT" sz="1200" dirty="0" err="1"/>
              <a:t>Bonachela</a:t>
            </a:r>
            <a:r>
              <a:rPr lang="pt-PT" sz="1200" dirty="0"/>
              <a:t> e </a:t>
            </a:r>
            <a:r>
              <a:rPr lang="pt-PT" sz="1200" dirty="0" err="1" smtClean="0"/>
              <a:t>Nader</a:t>
            </a:r>
            <a:r>
              <a:rPr lang="pt-PT" sz="1200" dirty="0" smtClean="0"/>
              <a:t>, </a:t>
            </a:r>
            <a:r>
              <a:rPr lang="pt-PT" sz="1200" dirty="0"/>
              <a:t>2010, p.236)</a:t>
            </a:r>
          </a:p>
          <a:p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>
            <a:off x="1102588" y="4581128"/>
            <a:ext cx="69127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000" b="1" dirty="0"/>
              <a:t>O papel da escola na formação dos novos cidadãos encontra os seus fundamentos nos pilares da educação prevista pela UNESCO para o Século XXI.</a:t>
            </a:r>
          </a:p>
        </p:txBody>
      </p:sp>
      <p:sp>
        <p:nvSpPr>
          <p:cNvPr id="5" name="Rectângulo 4"/>
          <p:cNvSpPr/>
          <p:nvPr/>
        </p:nvSpPr>
        <p:spPr>
          <a:xfrm>
            <a:off x="200733" y="5931303"/>
            <a:ext cx="880187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PT" dirty="0"/>
              <a:t>A educação primária que é ponto de partida e base sólida para continuação de estudos nos subsistemas e ciclos consequentes (ensino secundário e ensino superior</a:t>
            </a:r>
            <a:r>
              <a:rPr lang="pt-PT" dirty="0" smtClean="0"/>
              <a:t>).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212554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2885</Words>
  <Application>Microsoft Office PowerPoint</Application>
  <PresentationFormat>Apresentação na tela (4:3)</PresentationFormat>
  <Paragraphs>389</Paragraphs>
  <Slides>24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5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</dc:creator>
  <cp:lastModifiedBy>tos</cp:lastModifiedBy>
  <cp:revision>168</cp:revision>
  <dcterms:created xsi:type="dcterms:W3CDTF">2015-11-06T09:59:42Z</dcterms:created>
  <dcterms:modified xsi:type="dcterms:W3CDTF">2016-02-29T09:57:08Z</dcterms:modified>
</cp:coreProperties>
</file>