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60" r:id="rId5"/>
    <p:sldId id="263" r:id="rId6"/>
    <p:sldId id="264" r:id="rId7"/>
    <p:sldId id="262" r:id="rId8"/>
    <p:sldId id="261" r:id="rId9"/>
    <p:sldId id="265" r:id="rId10"/>
    <p:sldId id="266" r:id="rId11"/>
    <p:sldId id="269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67" r:id="rId20"/>
    <p:sldId id="268" r:id="rId21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45" autoAdjust="0"/>
    <p:restoredTop sz="93883" autoAdjust="0"/>
  </p:normalViewPr>
  <p:slideViewPr>
    <p:cSldViewPr snapToGrid="0">
      <p:cViewPr varScale="1">
        <p:scale>
          <a:sx n="64" d="100"/>
          <a:sy n="64" d="100"/>
        </p:scale>
        <p:origin x="8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6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7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pt-PT" sz="2400"/>
              <a:t>Sexo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85849797115474"/>
          <c:y val="0.1376304744675941"/>
          <c:w val="0.83375358533986155"/>
          <c:h val="0.78042867533131144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6666666666666666E-2"/>
                  <c:y val="0.129629629629629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57B-42A0-8A2F-69E19EBBC5AE}"/>
                </c:ext>
              </c:extLst>
            </c:dLbl>
            <c:dLbl>
              <c:idx val="1"/>
              <c:layout>
                <c:manualLayout>
                  <c:x val="2.7777777777777776E-2"/>
                  <c:y val="0.263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7B-42A0-8A2F-69E19EBBC5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Folha1!$G$4:$G$5</c:f>
              <c:strCache>
                <c:ptCount val="2"/>
                <c:pt idx="0">
                  <c:v>Masculino</c:v>
                </c:pt>
                <c:pt idx="1">
                  <c:v>Feminino</c:v>
                </c:pt>
              </c:strCache>
            </c:strRef>
          </c:cat>
          <c:val>
            <c:numRef>
              <c:f>Folha1!$H$4:$H$5</c:f>
              <c:numCache>
                <c:formatCode>0.00%</c:formatCode>
                <c:ptCount val="2"/>
                <c:pt idx="0">
                  <c:v>0.255</c:v>
                </c:pt>
                <c:pt idx="1">
                  <c:v>0.745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7B-42A0-8A2F-69E19EBBC5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75926912"/>
        <c:axId val="75958528"/>
        <c:axId val="0"/>
      </c:bar3DChart>
      <c:catAx>
        <c:axId val="75926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PT"/>
          </a:p>
        </c:txPr>
        <c:crossAx val="75958528"/>
        <c:crosses val="autoZero"/>
        <c:auto val="1"/>
        <c:lblAlgn val="ctr"/>
        <c:lblOffset val="100"/>
        <c:noMultiLvlLbl val="0"/>
      </c:catAx>
      <c:valAx>
        <c:axId val="7595852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PT"/>
          </a:p>
        </c:txPr>
        <c:crossAx val="759269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pt-PT" sz="2400"/>
              <a:t>Idade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Folha1!$G$25:$G$36</c:f>
              <c:strCache>
                <c:ptCount val="12"/>
                <c:pt idx="0">
                  <c:v>20-24</c:v>
                </c:pt>
                <c:pt idx="1">
                  <c:v>25-29</c:v>
                </c:pt>
                <c:pt idx="2">
                  <c:v>30-34</c:v>
                </c:pt>
                <c:pt idx="3">
                  <c:v>35-39</c:v>
                </c:pt>
                <c:pt idx="4">
                  <c:v>40-44</c:v>
                </c:pt>
                <c:pt idx="5">
                  <c:v>45-49</c:v>
                </c:pt>
                <c:pt idx="6">
                  <c:v>50-54</c:v>
                </c:pt>
                <c:pt idx="7">
                  <c:v>55-59</c:v>
                </c:pt>
                <c:pt idx="8">
                  <c:v>60-64</c:v>
                </c:pt>
                <c:pt idx="9">
                  <c:v>65-69</c:v>
                </c:pt>
                <c:pt idx="10">
                  <c:v>70-74</c:v>
                </c:pt>
                <c:pt idx="11">
                  <c:v>75-79</c:v>
                </c:pt>
              </c:strCache>
            </c:strRef>
          </c:cat>
          <c:val>
            <c:numRef>
              <c:f>Folha1!$H$25:$H$36</c:f>
              <c:numCache>
                <c:formatCode>0.00%</c:formatCode>
                <c:ptCount val="12"/>
                <c:pt idx="0">
                  <c:v>5.5E-2</c:v>
                </c:pt>
                <c:pt idx="1">
                  <c:v>3.5999999999999997E-2</c:v>
                </c:pt>
                <c:pt idx="2">
                  <c:v>0.14499999999999999</c:v>
                </c:pt>
                <c:pt idx="3">
                  <c:v>1.7999999999999999E-2</c:v>
                </c:pt>
                <c:pt idx="4">
                  <c:v>0.18099999999999999</c:v>
                </c:pt>
                <c:pt idx="5">
                  <c:v>0.16400000000000001</c:v>
                </c:pt>
                <c:pt idx="6">
                  <c:v>0.127</c:v>
                </c:pt>
                <c:pt idx="7">
                  <c:v>9.0999999999999998E-2</c:v>
                </c:pt>
                <c:pt idx="8">
                  <c:v>5.5E-2</c:v>
                </c:pt>
                <c:pt idx="9">
                  <c:v>5.5E-2</c:v>
                </c:pt>
                <c:pt idx="10">
                  <c:v>1.7999999999999999E-2</c:v>
                </c:pt>
                <c:pt idx="11">
                  <c:v>5.5E-2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A6-460B-A240-CA3E36ED45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75987968"/>
        <c:axId val="75993856"/>
        <c:axId val="0"/>
      </c:bar3DChart>
      <c:catAx>
        <c:axId val="75987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PT"/>
          </a:p>
        </c:txPr>
        <c:crossAx val="75993856"/>
        <c:crosses val="autoZero"/>
        <c:auto val="1"/>
        <c:lblAlgn val="ctr"/>
        <c:lblOffset val="100"/>
        <c:noMultiLvlLbl val="0"/>
      </c:catAx>
      <c:valAx>
        <c:axId val="7599385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PT"/>
          </a:p>
        </c:txPr>
        <c:crossAx val="759879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pt-PT" sz="2400"/>
              <a:t>Estado civil</a:t>
            </a:r>
          </a:p>
        </c:rich>
      </c:tx>
      <c:layout>
        <c:manualLayout>
          <c:xMode val="edge"/>
          <c:yMode val="edge"/>
          <c:x val="0.38453208817749296"/>
          <c:y val="0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pt-P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Folha1!$K$71:$K$74</c:f>
              <c:strCache>
                <c:ptCount val="4"/>
                <c:pt idx="0">
                  <c:v>Solteiro</c:v>
                </c:pt>
                <c:pt idx="1">
                  <c:v>Casado/União de facto</c:v>
                </c:pt>
                <c:pt idx="2">
                  <c:v>Separado/divorciado</c:v>
                </c:pt>
                <c:pt idx="3">
                  <c:v>Viúvo</c:v>
                </c:pt>
              </c:strCache>
            </c:strRef>
          </c:cat>
          <c:val>
            <c:numRef>
              <c:f>Folha1!$L$71:$L$74</c:f>
              <c:numCache>
                <c:formatCode>0.0%</c:formatCode>
                <c:ptCount val="4"/>
                <c:pt idx="0">
                  <c:v>0.218</c:v>
                </c:pt>
                <c:pt idx="1">
                  <c:v>0.69099999999999995</c:v>
                </c:pt>
                <c:pt idx="2">
                  <c:v>7.2999999999999995E-2</c:v>
                </c:pt>
                <c:pt idx="3">
                  <c:v>1.7999999999999999E-2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22-4555-9107-DFD224FA3CC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"/>
          <c:y val="0.78726114314751594"/>
          <c:w val="1"/>
          <c:h val="0.17631248473271313"/>
        </c:manualLayout>
      </c:layout>
      <c:overlay val="0"/>
      <c:txPr>
        <a:bodyPr/>
        <a:lstStyle/>
        <a:p>
          <a:pPr>
            <a:defRPr sz="1600"/>
          </a:pPr>
          <a:endParaRPr lang="pt-P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pt-PT" sz="2400"/>
              <a:t>Quantas</a:t>
            </a:r>
            <a:r>
              <a:rPr lang="pt-PT" sz="2400" baseline="0"/>
              <a:t> pessoas vivem em casa</a:t>
            </a:r>
            <a:endParaRPr lang="pt-PT" sz="2400"/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555269705997875E-2"/>
          <c:y val="0.18473793586025494"/>
          <c:w val="0.81440339098255254"/>
          <c:h val="0.64020083715518983"/>
        </c:manualLayout>
      </c:layout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pt-P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Folha1!$J$97:$J$101</c:f>
              <c:strCache>
                <c:ptCount val="5"/>
                <c:pt idx="0">
                  <c:v>Uma</c:v>
                </c:pt>
                <c:pt idx="1">
                  <c:v>Duas</c:v>
                </c:pt>
                <c:pt idx="2">
                  <c:v>Três</c:v>
                </c:pt>
                <c:pt idx="3">
                  <c:v>Quatro</c:v>
                </c:pt>
                <c:pt idx="4">
                  <c:v>Cinco ou +</c:v>
                </c:pt>
              </c:strCache>
            </c:strRef>
          </c:cat>
          <c:val>
            <c:numRef>
              <c:f>Folha1!$K$97:$K$101</c:f>
              <c:numCache>
                <c:formatCode>0.00%</c:formatCode>
                <c:ptCount val="5"/>
                <c:pt idx="0">
                  <c:v>3.5999999999999997E-2</c:v>
                </c:pt>
                <c:pt idx="1">
                  <c:v>0.255</c:v>
                </c:pt>
                <c:pt idx="2">
                  <c:v>0.34499999999999997</c:v>
                </c:pt>
                <c:pt idx="3">
                  <c:v>0.23699999999999999</c:v>
                </c:pt>
                <c:pt idx="4">
                  <c:v>0.127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27-4ECB-95EB-6BF6DE709F3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  <c:txPr>
        <a:bodyPr/>
        <a:lstStyle/>
        <a:p>
          <a:pPr>
            <a:defRPr sz="1600"/>
          </a:pPr>
          <a:endParaRPr lang="pt-P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250"/>
            </a:pPr>
            <a:r>
              <a:rPr lang="pt-PT" sz="2250"/>
              <a:t>Habilitações académicas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7045902837640352"/>
          <c:y val="0.13304846354612121"/>
          <c:w val="0.50975205684387415"/>
          <c:h val="0.83611761914483884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4.3975366177160819E-3"/>
                  <c:y val="1.0277853705703596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7F-41DB-A94B-5C372318C1AA}"/>
                </c:ext>
              </c:extLst>
            </c:dLbl>
            <c:dLbl>
              <c:idx val="3"/>
              <c:layout>
                <c:manualLayout>
                  <c:x val="8.795073235432084E-3"/>
                  <c:y val="-5.6061667834618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17F-41DB-A94B-5C372318C1AA}"/>
                </c:ext>
              </c:extLst>
            </c:dLbl>
            <c:dLbl>
              <c:idx val="5"/>
              <c:layout>
                <c:manualLayout>
                  <c:x val="-8.4594863403621698E-8"/>
                  <c:y val="8.409360532806569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300"/>
                  </a:pPr>
                  <a:endParaRPr lang="pt-P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4234817412453603E-2"/>
                      <c:h val="6.97126839523475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17F-41DB-A94B-5C372318C1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/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Folha1!$J$117:$J$124</c:f>
              <c:strCache>
                <c:ptCount val="8"/>
                <c:pt idx="0">
                  <c:v>Sabe ler ou escrever sem qualquer grau</c:v>
                </c:pt>
                <c:pt idx="1">
                  <c:v>Ensino básico (1º ciclo)</c:v>
                </c:pt>
                <c:pt idx="2">
                  <c:v>Ensino básico (2º ciclo)</c:v>
                </c:pt>
                <c:pt idx="3">
                  <c:v>Ensino básico (3º ciclo)</c:v>
                </c:pt>
                <c:pt idx="4">
                  <c:v>Ensino Secundário (10º e 11º ano)</c:v>
                </c:pt>
                <c:pt idx="5">
                  <c:v>12º ano</c:v>
                </c:pt>
                <c:pt idx="6">
                  <c:v>Licenciatura</c:v>
                </c:pt>
                <c:pt idx="7">
                  <c:v>Mestrado</c:v>
                </c:pt>
              </c:strCache>
            </c:strRef>
          </c:cat>
          <c:val>
            <c:numRef>
              <c:f>Folha1!$K$117:$K$124</c:f>
              <c:numCache>
                <c:formatCode>0.0%</c:formatCode>
                <c:ptCount val="8"/>
                <c:pt idx="0">
                  <c:v>3.5999999999999997E-2</c:v>
                </c:pt>
                <c:pt idx="1">
                  <c:v>0.18099999999999999</c:v>
                </c:pt>
                <c:pt idx="2">
                  <c:v>9.0999999999999998E-2</c:v>
                </c:pt>
                <c:pt idx="3">
                  <c:v>7.2999999999999995E-2</c:v>
                </c:pt>
                <c:pt idx="4">
                  <c:v>1.7999999999999999E-2</c:v>
                </c:pt>
                <c:pt idx="5">
                  <c:v>0.27300000000000002</c:v>
                </c:pt>
                <c:pt idx="6">
                  <c:v>0.23699999999999999</c:v>
                </c:pt>
                <c:pt idx="7">
                  <c:v>9.0999999999999998E-2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7F-41DB-A94B-5C372318C1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8398208"/>
        <c:axId val="78399744"/>
        <c:axId val="0"/>
      </c:bar3DChart>
      <c:catAx>
        <c:axId val="783982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50"/>
            </a:pPr>
            <a:endParaRPr lang="pt-PT"/>
          </a:p>
        </c:txPr>
        <c:crossAx val="78399744"/>
        <c:crosses val="autoZero"/>
        <c:auto val="1"/>
        <c:lblAlgn val="ctr"/>
        <c:lblOffset val="100"/>
        <c:noMultiLvlLbl val="0"/>
      </c:catAx>
      <c:valAx>
        <c:axId val="78399744"/>
        <c:scaling>
          <c:orientation val="minMax"/>
        </c:scaling>
        <c:delete val="1"/>
        <c:axPos val="b"/>
        <c:majorGridlines/>
        <c:numFmt formatCode="0.0%" sourceLinked="1"/>
        <c:majorTickMark val="out"/>
        <c:minorTickMark val="none"/>
        <c:tickLblPos val="nextTo"/>
        <c:crossAx val="78398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250"/>
            </a:pPr>
            <a:r>
              <a:rPr lang="pt-PT" sz="2250" dirty="0"/>
              <a:t>Situação face ao mercado laboral</a:t>
            </a:r>
          </a:p>
        </c:rich>
      </c:tx>
      <c:layout>
        <c:manualLayout>
          <c:xMode val="edge"/>
          <c:yMode val="edge"/>
          <c:x val="0.14422328090410025"/>
          <c:y val="2.0084331600673785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543515379224552"/>
          <c:y val="0.13618622716395681"/>
          <c:w val="0.53370503297152527"/>
          <c:h val="0.83225268032069866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1943458351561997E-2"/>
                  <c:y val="-1.05202426410407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688-473C-818F-D683A6BBCA99}"/>
                </c:ext>
              </c:extLst>
            </c:dLbl>
            <c:dLbl>
              <c:idx val="2"/>
              <c:layout>
                <c:manualLayout>
                  <c:x val="1.6720841692186707E-2"/>
                  <c:y val="-1.05202426410407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688-473C-818F-D683A6BBCA99}"/>
                </c:ext>
              </c:extLst>
            </c:dLbl>
            <c:dLbl>
              <c:idx val="3"/>
              <c:layout>
                <c:manualLayout>
                  <c:x val="9.55476668124959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688-473C-818F-D683A6BBCA99}"/>
                </c:ext>
              </c:extLst>
            </c:dLbl>
            <c:dLbl>
              <c:idx val="4"/>
              <c:layout>
                <c:manualLayout>
                  <c:x val="1.910953336249910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88-473C-818F-D683A6BBCA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/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Folha1!$I$129:$I$133</c:f>
              <c:strCache>
                <c:ptCount val="5"/>
                <c:pt idx="0">
                  <c:v>Empregado por conta de outrem</c:v>
                </c:pt>
                <c:pt idx="1">
                  <c:v> Empregado por conta própria</c:v>
                </c:pt>
                <c:pt idx="2">
                  <c:v> Desempregado</c:v>
                </c:pt>
                <c:pt idx="3">
                  <c:v>Reformado</c:v>
                </c:pt>
                <c:pt idx="4">
                  <c:v> Estudantes</c:v>
                </c:pt>
              </c:strCache>
            </c:strRef>
          </c:cat>
          <c:val>
            <c:numRef>
              <c:f>Folha1!$J$129:$J$133</c:f>
              <c:numCache>
                <c:formatCode>0.0%</c:formatCode>
                <c:ptCount val="5"/>
                <c:pt idx="0">
                  <c:v>0.67300000000000004</c:v>
                </c:pt>
                <c:pt idx="1">
                  <c:v>7.2999999999999995E-2</c:v>
                </c:pt>
                <c:pt idx="2">
                  <c:v>0.109</c:v>
                </c:pt>
                <c:pt idx="3">
                  <c:v>0.109</c:v>
                </c:pt>
                <c:pt idx="4">
                  <c:v>3.5999999999999997E-2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88-473C-818F-D683A6BBCA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8166272"/>
        <c:axId val="78172160"/>
        <c:axId val="0"/>
      </c:bar3DChart>
      <c:catAx>
        <c:axId val="781662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50"/>
            </a:pPr>
            <a:endParaRPr lang="pt-PT"/>
          </a:p>
        </c:txPr>
        <c:crossAx val="78172160"/>
        <c:crosses val="autoZero"/>
        <c:auto val="1"/>
        <c:lblAlgn val="ctr"/>
        <c:lblOffset val="100"/>
        <c:noMultiLvlLbl val="0"/>
      </c:catAx>
      <c:valAx>
        <c:axId val="78172160"/>
        <c:scaling>
          <c:orientation val="minMax"/>
        </c:scaling>
        <c:delete val="1"/>
        <c:axPos val="b"/>
        <c:majorGridlines/>
        <c:numFmt formatCode="0.0%" sourceLinked="1"/>
        <c:majorTickMark val="out"/>
        <c:minorTickMark val="none"/>
        <c:tickLblPos val="nextTo"/>
        <c:crossAx val="781662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300"/>
            </a:pPr>
            <a:r>
              <a:rPr lang="pt-PT" sz="2300"/>
              <a:t>Classe social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4550469600000299E-2"/>
          <c:y val="0.15767428250913951"/>
          <c:w val="0.91797377285343096"/>
          <c:h val="0.77201291706759934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dLbls>
            <c:dLbl>
              <c:idx val="1"/>
              <c:layout>
                <c:manualLayout>
                  <c:x val="-4.4976245103941978E-2"/>
                  <c:y val="-3.92939813024297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0FD-4AE2-BA2E-CB39761A5DCD}"/>
                </c:ext>
              </c:extLst>
            </c:dLbl>
            <c:dLbl>
              <c:idx val="3"/>
              <c:layout>
                <c:manualLayout>
                  <c:x val="-1.2264804387228377E-2"/>
                  <c:y val="-4.21006942526033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FD-4AE2-BA2E-CB39761A5D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/>
                </a:pPr>
                <a:endParaRPr lang="pt-PT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Folha1!$J$145:$J$148</c:f>
              <c:strCache>
                <c:ptCount val="4"/>
                <c:pt idx="0">
                  <c:v>Baixa ou Média baixa</c:v>
                </c:pt>
                <c:pt idx="1">
                  <c:v> Média</c:v>
                </c:pt>
                <c:pt idx="2">
                  <c:v>Média alta ou Alta</c:v>
                </c:pt>
                <c:pt idx="3">
                  <c:v> N/R</c:v>
                </c:pt>
              </c:strCache>
            </c:strRef>
          </c:cat>
          <c:val>
            <c:numRef>
              <c:f>Folha1!$K$145:$K$148</c:f>
              <c:numCache>
                <c:formatCode>0.0%</c:formatCode>
                <c:ptCount val="4"/>
                <c:pt idx="0">
                  <c:v>0.255</c:v>
                </c:pt>
                <c:pt idx="1">
                  <c:v>0.70899999999999996</c:v>
                </c:pt>
                <c:pt idx="2">
                  <c:v>1.7999999999999999E-2</c:v>
                </c:pt>
                <c:pt idx="3">
                  <c:v>1.7999999999999999E-2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FD-4AE2-BA2E-CB39761A5DCD}"/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79921152"/>
        <c:axId val="79922688"/>
      </c:lineChart>
      <c:catAx>
        <c:axId val="79921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pt-PT"/>
          </a:p>
        </c:txPr>
        <c:crossAx val="79922688"/>
        <c:crosses val="autoZero"/>
        <c:auto val="1"/>
        <c:lblAlgn val="ctr"/>
        <c:lblOffset val="100"/>
        <c:noMultiLvlLbl val="0"/>
      </c:catAx>
      <c:valAx>
        <c:axId val="79922688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pt-PT"/>
          </a:p>
        </c:txPr>
        <c:crossAx val="799211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F591F-6CFD-4368-A8A2-CC7D1548D6A7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DFD88-B100-401C-95CC-94B8354107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1636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DFD88-B100-401C-95CC-94B8354107A2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8520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DFD88-B100-401C-95CC-94B8354107A2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44727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DFD88-B100-401C-95CC-94B8354107A2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589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DFD88-B100-401C-95CC-94B8354107A2}" type="slidenum">
              <a:rPr lang="pt-PT" smtClean="0"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35254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DFD88-B100-401C-95CC-94B8354107A2}" type="slidenum">
              <a:rPr lang="pt-PT" smtClean="0"/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2044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84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212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546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660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57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916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1101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3711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8811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33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331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490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64610" y="480766"/>
            <a:ext cx="7258639" cy="2564091"/>
          </a:xfrm>
        </p:spPr>
        <p:txBody>
          <a:bodyPr>
            <a:normAutofit/>
          </a:bodyPr>
          <a:lstStyle/>
          <a:p>
            <a:r>
              <a:rPr lang="pt-PT" b="1" dirty="0"/>
              <a:t>Representação social </a:t>
            </a:r>
            <a:br>
              <a:rPr lang="pt-PT" b="1" dirty="0"/>
            </a:br>
            <a:r>
              <a:rPr lang="pt-PT" b="1" dirty="0"/>
              <a:t>da </a:t>
            </a:r>
            <a:br>
              <a:rPr lang="pt-PT" b="1" dirty="0"/>
            </a:br>
            <a:r>
              <a:rPr lang="pt-PT" b="1" dirty="0"/>
              <a:t>violência doméstica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5988" y="4996206"/>
            <a:ext cx="6834433" cy="99924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pt-PT" b="1" dirty="0"/>
              <a:t>Maria de Fátima dos Santos Rosado Marques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t-PT" dirty="0"/>
              <a:t> Professora-Adjunta na UÉ/ESESJD</a:t>
            </a:r>
          </a:p>
          <a:p>
            <a:pPr>
              <a:spcBef>
                <a:spcPts val="0"/>
              </a:spcBef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5987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63879" y="533400"/>
            <a:ext cx="11285613" cy="574548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PT" dirty="0"/>
              <a:t>                           </a:t>
            </a:r>
            <a:r>
              <a:rPr lang="pt-PT" sz="3000" b="1" dirty="0"/>
              <a:t>Evocação</a:t>
            </a:r>
            <a:r>
              <a:rPr lang="pt-PT" dirty="0"/>
              <a:t> - Análise às evocações do estimulo </a:t>
            </a:r>
            <a:r>
              <a:rPr lang="pt-PT" b="1" dirty="0"/>
              <a:t>violência doméstica                    </a:t>
            </a:r>
            <a:r>
              <a:rPr lang="pt-PT" dirty="0"/>
              <a:t>com recurso ao software </a:t>
            </a:r>
            <a:r>
              <a:rPr lang="pt-PT" dirty="0" err="1"/>
              <a:t>Evoc</a:t>
            </a:r>
            <a:r>
              <a:rPr lang="pt-PT" dirty="0"/>
              <a:t>®</a:t>
            </a:r>
          </a:p>
          <a:p>
            <a:pPr marL="0" indent="0" algn="ctr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r>
              <a:rPr lang="pt-PT" sz="1800" dirty="0"/>
              <a:t>               Elementos mais consensuais                                Elementos de natureza mais individual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109964"/>
              </p:ext>
            </p:extLst>
          </p:nvPr>
        </p:nvGraphicFramePr>
        <p:xfrm>
          <a:off x="1197205" y="1685825"/>
          <a:ext cx="8218079" cy="393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0845">
                  <a:extLst>
                    <a:ext uri="{9D8B030D-6E8A-4147-A177-3AD203B41FA5}">
                      <a16:colId xmlns:a16="http://schemas.microsoft.com/office/drawing/2014/main" val="1147558065"/>
                    </a:ext>
                  </a:extLst>
                </a:gridCol>
                <a:gridCol w="1002594">
                  <a:extLst>
                    <a:ext uri="{9D8B030D-6E8A-4147-A177-3AD203B41FA5}">
                      <a16:colId xmlns:a16="http://schemas.microsoft.com/office/drawing/2014/main" val="2622314271"/>
                    </a:ext>
                  </a:extLst>
                </a:gridCol>
                <a:gridCol w="3211187">
                  <a:extLst>
                    <a:ext uri="{9D8B030D-6E8A-4147-A177-3AD203B41FA5}">
                      <a16:colId xmlns:a16="http://schemas.microsoft.com/office/drawing/2014/main" val="2509151475"/>
                    </a:ext>
                  </a:extLst>
                </a:gridCol>
                <a:gridCol w="893453">
                  <a:extLst>
                    <a:ext uri="{9D8B030D-6E8A-4147-A177-3AD203B41FA5}">
                      <a16:colId xmlns:a16="http://schemas.microsoft.com/office/drawing/2014/main" val="259867992"/>
                    </a:ext>
                  </a:extLst>
                </a:gridCol>
              </a:tblGrid>
              <a:tr h="548328">
                <a:tc gridSpan="2">
                  <a:txBody>
                    <a:bodyPr/>
                    <a:lstStyle/>
                    <a:p>
                      <a:r>
                        <a:rPr lang="pt-PT" sz="2400" dirty="0"/>
                        <a:t>1º quadrante – núcleo central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PT" sz="2400" dirty="0"/>
                        <a:t>4º quadrante – 2ª periferia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815555"/>
                  </a:ext>
                </a:extLst>
              </a:tr>
              <a:tr h="612742">
                <a:tc>
                  <a:txBody>
                    <a:bodyPr/>
                    <a:lstStyle/>
                    <a:p>
                      <a:endParaRPr lang="pt-PT" sz="1000" dirty="0"/>
                    </a:p>
                    <a:p>
                      <a:pPr algn="ctr"/>
                      <a:r>
                        <a:rPr lang="pt-PT" sz="2400" dirty="0"/>
                        <a:t>Elementos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pt-PT" sz="1000" dirty="0"/>
                    </a:p>
                    <a:p>
                      <a:pPr algn="ctr"/>
                      <a:r>
                        <a:rPr lang="pt-PT" sz="2400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pt-PT" sz="1000" dirty="0"/>
                    </a:p>
                    <a:p>
                      <a:pPr algn="ctr"/>
                      <a:r>
                        <a:rPr lang="pt-PT" sz="2400" dirty="0"/>
                        <a:t>Elementos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pt-PT" sz="1000" dirty="0"/>
                    </a:p>
                    <a:p>
                      <a:pPr algn="ctr"/>
                      <a:r>
                        <a:rPr lang="pt-PT" sz="2400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07322665"/>
                  </a:ext>
                </a:extLst>
              </a:tr>
              <a:tr h="367632">
                <a:tc>
                  <a:txBody>
                    <a:bodyPr/>
                    <a:lstStyle/>
                    <a:p>
                      <a:r>
                        <a:rPr lang="pt-PT" sz="2000" dirty="0"/>
                        <a:t>Maus tratos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Tristeza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373136"/>
                  </a:ext>
                </a:extLst>
              </a:tr>
              <a:tr h="367632">
                <a:tc>
                  <a:txBody>
                    <a:bodyPr/>
                    <a:lstStyle/>
                    <a:p>
                      <a:r>
                        <a:rPr lang="pt-PT" sz="2000" dirty="0"/>
                        <a:t>Agressão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Falta de relação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214635"/>
                  </a:ext>
                </a:extLst>
              </a:tr>
              <a:tr h="367632">
                <a:tc>
                  <a:txBody>
                    <a:bodyPr/>
                    <a:lstStyle/>
                    <a:p>
                      <a:r>
                        <a:rPr lang="pt-PT" sz="2000" dirty="0"/>
                        <a:t>Agressão física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Vitima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866545"/>
                  </a:ext>
                </a:extLst>
              </a:tr>
              <a:tr h="367632">
                <a:tc>
                  <a:txBody>
                    <a:bodyPr/>
                    <a:lstStyle/>
                    <a:p>
                      <a:r>
                        <a:rPr lang="pt-PT" sz="2000" dirty="0"/>
                        <a:t>Não devia existir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Divórcio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146288"/>
                  </a:ext>
                </a:extLst>
              </a:tr>
              <a:tr h="367632">
                <a:tc>
                  <a:txBody>
                    <a:bodyPr/>
                    <a:lstStyle/>
                    <a:p>
                      <a:r>
                        <a:rPr lang="pt-PT" sz="2000" dirty="0"/>
                        <a:t>Desrespeito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Álcool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897432"/>
                  </a:ext>
                </a:extLst>
              </a:tr>
              <a:tr h="367632">
                <a:tc>
                  <a:txBody>
                    <a:bodyPr/>
                    <a:lstStyle/>
                    <a:p>
                      <a:r>
                        <a:rPr lang="pt-PT" sz="2000" dirty="0"/>
                        <a:t>Medo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Agressão sexual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279233"/>
                  </a:ext>
                </a:extLst>
              </a:tr>
              <a:tr h="367632">
                <a:tc>
                  <a:txBody>
                    <a:bodyPr/>
                    <a:lstStyle/>
                    <a:p>
                      <a:endParaRPr lang="pt-PT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Dor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526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373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pt-PT" b="1" dirty="0"/>
              <a:t>Entrevista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63880" y="1018095"/>
            <a:ext cx="11277600" cy="5158868"/>
          </a:xfrm>
        </p:spPr>
        <p:txBody>
          <a:bodyPr/>
          <a:lstStyle/>
          <a:p>
            <a:pPr algn="ctr"/>
            <a:r>
              <a:rPr lang="pt-PT" dirty="0"/>
              <a:t>O que pensa sobre a violência em geral?</a:t>
            </a:r>
          </a:p>
          <a:p>
            <a:pPr marL="0" indent="0">
              <a:buNone/>
            </a:pPr>
            <a:endParaRPr lang="pt-PT" sz="1000" dirty="0"/>
          </a:p>
          <a:p>
            <a:pPr marL="0" indent="0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786188"/>
              </p:ext>
            </p:extLst>
          </p:nvPr>
        </p:nvGraphicFramePr>
        <p:xfrm>
          <a:off x="972532" y="1921129"/>
          <a:ext cx="10246935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8837">
                  <a:extLst>
                    <a:ext uri="{9D8B030D-6E8A-4147-A177-3AD203B41FA5}">
                      <a16:colId xmlns:a16="http://schemas.microsoft.com/office/drawing/2014/main" val="1267296274"/>
                    </a:ext>
                  </a:extLst>
                </a:gridCol>
                <a:gridCol w="3419049">
                  <a:extLst>
                    <a:ext uri="{9D8B030D-6E8A-4147-A177-3AD203B41FA5}">
                      <a16:colId xmlns:a16="http://schemas.microsoft.com/office/drawing/2014/main" val="2183382420"/>
                    </a:ext>
                  </a:extLst>
                </a:gridCol>
                <a:gridCol w="3419049">
                  <a:extLst>
                    <a:ext uri="{9D8B030D-6E8A-4147-A177-3AD203B41FA5}">
                      <a16:colId xmlns:a16="http://schemas.microsoft.com/office/drawing/2014/main" val="3327925253"/>
                    </a:ext>
                  </a:extLst>
                </a:gridCol>
              </a:tblGrid>
              <a:tr h="42996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dirty="0">
                          <a:solidFill>
                            <a:schemeClr val="tx1"/>
                          </a:solidFill>
                        </a:rPr>
                        <a:t>Caraterização do ato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409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b="0" dirty="0">
                          <a:solidFill>
                            <a:schemeClr val="tx1"/>
                          </a:solidFill>
                        </a:rPr>
                        <a:t>Repugnante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b="0" dirty="0">
                          <a:solidFill>
                            <a:schemeClr val="tx1"/>
                          </a:solidFill>
                        </a:rPr>
                        <a:t>Não associada a classes sociais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b="0" dirty="0">
                          <a:solidFill>
                            <a:schemeClr val="tx1"/>
                          </a:solidFill>
                        </a:rPr>
                        <a:t>Mau</a:t>
                      </a:r>
                      <a:r>
                        <a:rPr lang="pt-PT" sz="2200" b="0" baseline="0" dirty="0">
                          <a:solidFill>
                            <a:schemeClr val="tx1"/>
                          </a:solidFill>
                        </a:rPr>
                        <a:t> para ambos (vitima e agressor)</a:t>
                      </a:r>
                      <a:endParaRPr lang="pt-PT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423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dirty="0"/>
                        <a:t>Desumano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Preocupante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Grave</a:t>
                      </a:r>
                      <a:r>
                        <a:rPr lang="pt-PT" sz="2200" baseline="0" dirty="0"/>
                        <a:t> problema social </a:t>
                      </a:r>
                      <a:endParaRPr lang="pt-PT" sz="2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67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dirty="0"/>
                        <a:t>Condenável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Frequente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Não relatada por medo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76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dirty="0"/>
                        <a:t>Sem sentido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Crescente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Inicio precoce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46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dirty="0"/>
                        <a:t>Irrefletido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Viola a dignidade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Incompreensível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381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2200" dirty="0"/>
                        <a:t>Injustificável</a:t>
                      </a:r>
                      <a:r>
                        <a:rPr lang="pt-PT" sz="2200" baseline="0" dirty="0"/>
                        <a:t> </a:t>
                      </a:r>
                      <a:endParaRPr lang="pt-PT" sz="2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Criminoso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200" dirty="0"/>
                        <a:t>Intolerável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505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326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pt-PT" b="1" dirty="0"/>
              <a:t>Entrevista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63880" y="1018095"/>
            <a:ext cx="11277600" cy="5158868"/>
          </a:xfrm>
        </p:spPr>
        <p:txBody>
          <a:bodyPr/>
          <a:lstStyle/>
          <a:p>
            <a:pPr algn="ctr"/>
            <a:r>
              <a:rPr lang="pt-PT" dirty="0"/>
              <a:t>O que pensa sobre a violência em geral?</a:t>
            </a:r>
          </a:p>
          <a:p>
            <a:pPr marL="0" indent="0">
              <a:buNone/>
            </a:pPr>
            <a:endParaRPr lang="pt-PT" sz="1000" dirty="0"/>
          </a:p>
          <a:p>
            <a:pPr marL="0" indent="0">
              <a:buNone/>
            </a:pPr>
            <a:r>
              <a:rPr lang="pt-PT" dirty="0"/>
              <a:t>                                                                                   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373974"/>
              </p:ext>
            </p:extLst>
          </p:nvPr>
        </p:nvGraphicFramePr>
        <p:xfrm>
          <a:off x="556182" y="1949026"/>
          <a:ext cx="5467546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7546">
                  <a:extLst>
                    <a:ext uri="{9D8B030D-6E8A-4147-A177-3AD203B41FA5}">
                      <a16:colId xmlns:a16="http://schemas.microsoft.com/office/drawing/2014/main" val="33981221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t-PT" sz="2800" dirty="0"/>
                        <a:t>Causas da violência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616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pt-PT" sz="2400" b="1" dirty="0"/>
                        <a:t>Pessoais </a:t>
                      </a:r>
                      <a:r>
                        <a:rPr lang="pt-PT" sz="2400" dirty="0"/>
                        <a:t>(pessoas incultas, desintegradas, sem respeito próprio, doentes,…)</a:t>
                      </a:r>
                    </a:p>
                    <a:p>
                      <a:pPr lvl="0"/>
                      <a:r>
                        <a:rPr lang="pt-PT" sz="2400" b="1" dirty="0"/>
                        <a:t>Ausência/perda</a:t>
                      </a:r>
                      <a:r>
                        <a:rPr lang="pt-PT" sz="2400" dirty="0"/>
                        <a:t> (civismo, compreensão, humanidade,…)</a:t>
                      </a:r>
                    </a:p>
                    <a:p>
                      <a:pPr lvl="0"/>
                      <a:r>
                        <a:rPr lang="pt-PT" sz="2400" b="1" dirty="0"/>
                        <a:t>Relacionais</a:t>
                      </a:r>
                      <a:r>
                        <a:rPr lang="pt-PT" sz="2400" dirty="0"/>
                        <a:t> (relações permissivas, falta de diálogo, contexto familiar,…)</a:t>
                      </a:r>
                    </a:p>
                    <a:p>
                      <a:pPr lvl="0"/>
                      <a:r>
                        <a:rPr lang="pt-PT" sz="2400" b="1" dirty="0"/>
                        <a:t>Sociais/culturais</a:t>
                      </a:r>
                      <a:r>
                        <a:rPr lang="pt-PT" sz="2400" dirty="0"/>
                        <a:t> (crise, forma como somos educados, dificuldade em lidar com a violência,…)</a:t>
                      </a:r>
                    </a:p>
                    <a:p>
                      <a:endParaRPr lang="pt-P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291402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269333"/>
              </p:ext>
            </p:extLst>
          </p:nvPr>
        </p:nvGraphicFramePr>
        <p:xfrm>
          <a:off x="6718378" y="1949026"/>
          <a:ext cx="51308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0800">
                  <a:extLst>
                    <a:ext uri="{9D8B030D-6E8A-4147-A177-3AD203B41FA5}">
                      <a16:colId xmlns:a16="http://schemas.microsoft.com/office/drawing/2014/main" val="41575801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t-PT" sz="2800" dirty="0"/>
                        <a:t>Consequências da violência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028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pt-PT" sz="2400" dirty="0"/>
                        <a:t>Depressão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pt-PT" sz="2400" dirty="0"/>
                        <a:t>Suicídio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pt-PT" sz="2400" b="1" dirty="0"/>
                        <a:t>Medo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pt-PT" sz="2400" dirty="0"/>
                        <a:t>Danos físicos e psicológicos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pt-PT" sz="2400" dirty="0"/>
                        <a:t>Incapacidade para lidar com sentimentos</a:t>
                      </a:r>
                    </a:p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782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288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1240" y="270857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pt-PT" b="1" dirty="0"/>
              <a:t>Entrevista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63880" y="1018095"/>
            <a:ext cx="11277600" cy="5158868"/>
          </a:xfrm>
        </p:spPr>
        <p:txBody>
          <a:bodyPr/>
          <a:lstStyle/>
          <a:p>
            <a:pPr algn="ctr"/>
            <a:r>
              <a:rPr lang="pt-PT" dirty="0"/>
              <a:t>O que pensa sobre a violência em geral?</a:t>
            </a:r>
          </a:p>
          <a:p>
            <a:pPr marL="0" indent="0">
              <a:buNone/>
            </a:pPr>
            <a:endParaRPr lang="pt-PT" sz="1000" dirty="0"/>
          </a:p>
          <a:p>
            <a:pPr marL="0" indent="0">
              <a:buNone/>
            </a:pPr>
            <a:r>
              <a:rPr lang="pt-PT" dirty="0"/>
              <a:t>                                                                                   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235676"/>
              </p:ext>
            </p:extLst>
          </p:nvPr>
        </p:nvGraphicFramePr>
        <p:xfrm>
          <a:off x="1234911" y="1985438"/>
          <a:ext cx="10311929" cy="3224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035">
                  <a:extLst>
                    <a:ext uri="{9D8B030D-6E8A-4147-A177-3AD203B41FA5}">
                      <a16:colId xmlns:a16="http://schemas.microsoft.com/office/drawing/2014/main" val="3436274000"/>
                    </a:ext>
                  </a:extLst>
                </a:gridCol>
                <a:gridCol w="7673894">
                  <a:extLst>
                    <a:ext uri="{9D8B030D-6E8A-4147-A177-3AD203B41FA5}">
                      <a16:colId xmlns:a16="http://schemas.microsoft.com/office/drawing/2014/main" val="971441241"/>
                    </a:ext>
                  </a:extLst>
                </a:gridCol>
              </a:tblGrid>
              <a:tr h="32241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>
                          <a:solidFill>
                            <a:schemeClr val="tx1"/>
                          </a:solidFill>
                          <a:effectLst/>
                        </a:rPr>
                        <a:t>Violência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>
                          <a:solidFill>
                            <a:schemeClr val="tx1"/>
                          </a:solidFill>
                          <a:effectLst/>
                        </a:rPr>
                        <a:t>como forma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>
                          <a:solidFill>
                            <a:schemeClr val="tx1"/>
                          </a:solidFill>
                          <a:effectLst/>
                        </a:rPr>
                        <a:t>de expressão</a:t>
                      </a:r>
                      <a:endParaRPr lang="pt-PT" sz="28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  <a:p>
                      <a:endParaRPr lang="pt-PT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pt-PT" sz="2400" b="0" dirty="0">
                          <a:solidFill>
                            <a:schemeClr val="tx1"/>
                          </a:solidFill>
                          <a:effectLst/>
                        </a:rPr>
                        <a:t>forma de exprimir o que sente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pt-PT" sz="2400" b="0" dirty="0">
                          <a:solidFill>
                            <a:schemeClr val="tx1"/>
                          </a:solidFill>
                          <a:effectLst/>
                        </a:rPr>
                        <a:t>violência como solução e saída mais fácil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pt-PT" sz="2400" b="0" dirty="0">
                          <a:solidFill>
                            <a:schemeClr val="tx1"/>
                          </a:solidFill>
                          <a:effectLst/>
                        </a:rPr>
                        <a:t>violência como argumento para conseguir algo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pt-PT" sz="2400" b="0" dirty="0">
                          <a:solidFill>
                            <a:schemeClr val="tx1"/>
                          </a:solidFill>
                          <a:effectLst/>
                        </a:rPr>
                        <a:t>forma de exercer e expressar poder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pt-PT" sz="2400" b="0" dirty="0">
                          <a:solidFill>
                            <a:schemeClr val="tx1"/>
                          </a:solidFill>
                          <a:effectLst/>
                        </a:rPr>
                        <a:t>último recurso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pt-PT" sz="2400" b="0" dirty="0">
                          <a:solidFill>
                            <a:schemeClr val="tx1"/>
                          </a:solidFill>
                          <a:effectLst/>
                        </a:rPr>
                        <a:t>forma de escape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pt-PT" sz="2400" b="0" dirty="0">
                          <a:solidFill>
                            <a:schemeClr val="tx1"/>
                          </a:solidFill>
                          <a:effectLst/>
                        </a:rPr>
                        <a:t>forma de vingança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400" b="0" dirty="0">
                          <a:solidFill>
                            <a:schemeClr val="tx1"/>
                          </a:solidFill>
                          <a:effectLst/>
                        </a:rPr>
                        <a:t>-   maneira triste de defender os pontos de vista</a:t>
                      </a:r>
                      <a:endParaRPr lang="pt-PT" sz="2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795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677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1240" y="270857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pt-PT" b="1" dirty="0"/>
              <a:t>Entrevista narrativa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63880" y="820132"/>
            <a:ext cx="11277600" cy="5356831"/>
          </a:xfrm>
        </p:spPr>
        <p:txBody>
          <a:bodyPr/>
          <a:lstStyle/>
          <a:p>
            <a:pPr marL="0" indent="0">
              <a:buNone/>
            </a:pPr>
            <a:endParaRPr lang="pt-PT" sz="400" dirty="0"/>
          </a:p>
          <a:p>
            <a:pPr algn="ctr"/>
            <a:r>
              <a:rPr lang="pt-PT" dirty="0"/>
              <a:t>apelo a vivências diretas ou indiretas         </a:t>
            </a:r>
          </a:p>
          <a:p>
            <a:pPr marL="0" indent="0" algn="ctr">
              <a:buNone/>
            </a:pPr>
            <a:r>
              <a:rPr lang="pt-PT" dirty="0"/>
              <a:t> </a:t>
            </a:r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>
              <a:buNone/>
            </a:pPr>
            <a:r>
              <a:rPr lang="pt-PT" dirty="0"/>
              <a:t>                                                                         </a:t>
            </a:r>
            <a:r>
              <a:rPr lang="pt-PT" sz="2200" dirty="0"/>
              <a:t>(31 entrevistados)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320617"/>
              </p:ext>
            </p:extLst>
          </p:nvPr>
        </p:nvGraphicFramePr>
        <p:xfrm>
          <a:off x="327991" y="1735690"/>
          <a:ext cx="4959626" cy="3953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9626">
                  <a:extLst>
                    <a:ext uri="{9D8B030D-6E8A-4147-A177-3AD203B41FA5}">
                      <a16:colId xmlns:a16="http://schemas.microsoft.com/office/drawing/2014/main" val="762562028"/>
                    </a:ext>
                  </a:extLst>
                </a:gridCol>
              </a:tblGrid>
              <a:tr h="570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/>
                        <a:t>Caraterização da violência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25269"/>
                  </a:ext>
                </a:extLst>
              </a:tr>
              <a:tr h="443907">
                <a:tc>
                  <a:txBody>
                    <a:bodyPr/>
                    <a:lstStyle/>
                    <a:p>
                      <a:pPr marL="342900" lvl="1" indent="-342900">
                        <a:spcBef>
                          <a:spcPts val="0"/>
                        </a:spcBef>
                        <a:buFont typeface="Arial" pitchFamily="34" charset="0"/>
                        <a:buChar char="•"/>
                      </a:pPr>
                      <a:r>
                        <a:rPr lang="pt-PT" sz="2400" dirty="0"/>
                        <a:t>Maioritariamente doméstica, essencialmente </a:t>
                      </a:r>
                      <a:r>
                        <a:rPr lang="pt-PT" sz="2400" b="1" dirty="0"/>
                        <a:t>física </a:t>
                      </a:r>
                      <a:r>
                        <a:rPr lang="pt-PT" sz="2400" dirty="0"/>
                        <a:t>e psicológica, por vezes sob o efeito do </a:t>
                      </a:r>
                      <a:r>
                        <a:rPr lang="pt-PT" sz="2400" b="1" dirty="0"/>
                        <a:t>álcool</a:t>
                      </a:r>
                    </a:p>
                    <a:p>
                      <a:pPr marL="342900" lvl="1" indent="-342900">
                        <a:spcBef>
                          <a:spcPts val="0"/>
                        </a:spcBef>
                        <a:buFont typeface="Arial" pitchFamily="34" charset="0"/>
                        <a:buChar char="•"/>
                      </a:pPr>
                      <a:endParaRPr lang="pt-PT" sz="600" dirty="0"/>
                    </a:p>
                    <a:p>
                      <a:pPr marL="342900" lvl="1" indent="-342900">
                        <a:spcBef>
                          <a:spcPts val="0"/>
                        </a:spcBef>
                        <a:buFont typeface="Arial" pitchFamily="34" charset="0"/>
                        <a:buChar char="•"/>
                      </a:pPr>
                      <a:r>
                        <a:rPr lang="pt-PT" sz="2400" dirty="0"/>
                        <a:t>Ocorre frequentemente</a:t>
                      </a:r>
                    </a:p>
                    <a:p>
                      <a:pPr marL="0" lvl="1" indent="0">
                        <a:spcBef>
                          <a:spcPts val="0"/>
                        </a:spcBef>
                        <a:buFont typeface="Arial" pitchFamily="34" charset="0"/>
                        <a:buNone/>
                      </a:pPr>
                      <a:endParaRPr lang="pt-PT" sz="600" dirty="0"/>
                    </a:p>
                    <a:p>
                      <a:pPr marL="342900" lvl="1" indent="-342900">
                        <a:spcBef>
                          <a:spcPts val="0"/>
                        </a:spcBef>
                        <a:buFont typeface="Arial" pitchFamily="34" charset="0"/>
                        <a:buChar char="•"/>
                      </a:pPr>
                      <a:r>
                        <a:rPr lang="pt-PT" sz="2400" dirty="0"/>
                        <a:t>Quase sempre exercida sobre a mulher</a:t>
                      </a:r>
                    </a:p>
                    <a:p>
                      <a:pPr marL="0" lvl="1" indent="0">
                        <a:spcBef>
                          <a:spcPts val="0"/>
                        </a:spcBef>
                        <a:buFont typeface="Arial" pitchFamily="34" charset="0"/>
                        <a:buNone/>
                      </a:pPr>
                      <a:endParaRPr lang="pt-PT" sz="600" dirty="0"/>
                    </a:p>
                    <a:p>
                      <a:pPr marL="342900" lvl="1" indent="-342900">
                        <a:spcBef>
                          <a:spcPts val="0"/>
                        </a:spcBef>
                        <a:buFont typeface="Arial" pitchFamily="34" charset="0"/>
                        <a:buChar char="•"/>
                      </a:pPr>
                      <a:r>
                        <a:rPr lang="pt-PT" sz="2400" dirty="0"/>
                        <a:t>Muitas vezes na presença de crianças</a:t>
                      </a:r>
                    </a:p>
                    <a:p>
                      <a:pPr marL="0" lvl="1" indent="0">
                        <a:spcBef>
                          <a:spcPts val="0"/>
                        </a:spcBef>
                        <a:buFont typeface="Arial" pitchFamily="34" charset="0"/>
                        <a:buNone/>
                      </a:pPr>
                      <a:endParaRPr lang="pt-PT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551607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483858"/>
              </p:ext>
            </p:extLst>
          </p:nvPr>
        </p:nvGraphicFramePr>
        <p:xfrm>
          <a:off x="5406887" y="1735690"/>
          <a:ext cx="6434593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4593">
                  <a:extLst>
                    <a:ext uri="{9D8B030D-6E8A-4147-A177-3AD203B41FA5}">
                      <a16:colId xmlns:a16="http://schemas.microsoft.com/office/drawing/2014/main" val="3002024144"/>
                    </a:ext>
                  </a:extLst>
                </a:gridCol>
              </a:tblGrid>
              <a:tr h="4524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/>
                        <a:t>Papéis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439183"/>
                  </a:ext>
                </a:extLst>
              </a:tr>
              <a:tr h="429332">
                <a:tc>
                  <a:txBody>
                    <a:bodyPr/>
                    <a:lstStyle/>
                    <a:p>
                      <a:r>
                        <a:rPr lang="pt-PT" sz="2400" b="1" dirty="0"/>
                        <a:t>Dos familiares próximos </a:t>
                      </a:r>
                      <a:r>
                        <a:rPr lang="pt-PT" sz="2400" dirty="0"/>
                        <a:t>(8):   denunciaram, testemunharam ou tentaram ajudar</a:t>
                      </a:r>
                    </a:p>
                    <a:p>
                      <a:r>
                        <a:rPr lang="pt-PT" sz="2400" b="1" dirty="0"/>
                        <a:t>Dos vizinhos </a:t>
                      </a:r>
                      <a:r>
                        <a:rPr lang="pt-PT" sz="2400" dirty="0"/>
                        <a:t>(12): denunciaram, testemunharam,  ajudaram ou assistiram passivamente</a:t>
                      </a:r>
                    </a:p>
                    <a:p>
                      <a:r>
                        <a:rPr lang="pt-PT" sz="2400" b="1" dirty="0"/>
                        <a:t>As forças de segurança </a:t>
                      </a:r>
                      <a:r>
                        <a:rPr lang="pt-PT" sz="2400" dirty="0"/>
                        <a:t>intervieram em 10 situações</a:t>
                      </a:r>
                    </a:p>
                    <a:p>
                      <a:r>
                        <a:rPr lang="pt-PT" sz="2400" b="1" dirty="0"/>
                        <a:t>Os profissionais de saúde </a:t>
                      </a:r>
                      <a:r>
                        <a:rPr lang="pt-PT" sz="2400" dirty="0"/>
                        <a:t>intervieram em 8 situações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091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958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1240" y="270857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pt-PT" b="1" dirty="0"/>
              <a:t>Entrevista narrativa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820132"/>
            <a:ext cx="11536680" cy="5356831"/>
          </a:xfrm>
        </p:spPr>
        <p:txBody>
          <a:bodyPr/>
          <a:lstStyle/>
          <a:p>
            <a:pPr marL="0" indent="0">
              <a:buNone/>
            </a:pPr>
            <a:endParaRPr lang="pt-PT" sz="400" dirty="0"/>
          </a:p>
          <a:p>
            <a:pPr algn="ctr"/>
            <a:r>
              <a:rPr lang="pt-PT" dirty="0"/>
              <a:t>sem vivência anterior- partir de vinheta com noticia         </a:t>
            </a:r>
          </a:p>
          <a:p>
            <a:pPr marL="0" indent="0" algn="ctr">
              <a:buNone/>
            </a:pPr>
            <a:r>
              <a:rPr lang="pt-PT" dirty="0"/>
              <a:t> </a:t>
            </a:r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472610"/>
              </p:ext>
            </p:extLst>
          </p:nvPr>
        </p:nvGraphicFramePr>
        <p:xfrm>
          <a:off x="304799" y="2812747"/>
          <a:ext cx="327659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599">
                  <a:extLst>
                    <a:ext uri="{9D8B030D-6E8A-4147-A177-3AD203B41FA5}">
                      <a16:colId xmlns:a16="http://schemas.microsoft.com/office/drawing/2014/main" val="762562028"/>
                    </a:ext>
                  </a:extLst>
                </a:gridCol>
              </a:tblGrid>
              <a:tr h="1251350">
                <a:tc>
                  <a:txBody>
                    <a:bodyPr/>
                    <a:lstStyle/>
                    <a:p>
                      <a:pPr marL="0" lvl="1" indent="0" algn="ctr">
                        <a:spcBef>
                          <a:spcPts val="0"/>
                        </a:spcBef>
                        <a:buFont typeface="Arial" pitchFamily="34" charset="0"/>
                        <a:buNone/>
                      </a:pPr>
                      <a:r>
                        <a:rPr lang="pt-PT" sz="2800" dirty="0"/>
                        <a:t>Análise da noticia</a:t>
                      </a:r>
                    </a:p>
                    <a:p>
                      <a:pPr marL="0" lvl="1" indent="0" algn="ctr">
                        <a:spcBef>
                          <a:spcPts val="0"/>
                        </a:spcBef>
                        <a:buFont typeface="Arial" pitchFamily="34" charset="0"/>
                        <a:buNone/>
                      </a:pPr>
                      <a:r>
                        <a:rPr lang="pt-PT" sz="2800" dirty="0"/>
                        <a:t>“Foge para escapar ao marido”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551607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40082"/>
              </p:ext>
            </p:extLst>
          </p:nvPr>
        </p:nvGraphicFramePr>
        <p:xfrm>
          <a:off x="3916679" y="1952289"/>
          <a:ext cx="7924801" cy="3092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911">
                  <a:extLst>
                    <a:ext uri="{9D8B030D-6E8A-4147-A177-3AD203B41FA5}">
                      <a16:colId xmlns:a16="http://schemas.microsoft.com/office/drawing/2014/main" val="3002024144"/>
                    </a:ext>
                  </a:extLst>
                </a:gridCol>
                <a:gridCol w="4426890">
                  <a:extLst>
                    <a:ext uri="{9D8B030D-6E8A-4147-A177-3AD203B41FA5}">
                      <a16:colId xmlns:a16="http://schemas.microsoft.com/office/drawing/2014/main" val="203617667"/>
                    </a:ext>
                  </a:extLst>
                </a:gridCol>
              </a:tblGrid>
              <a:tr h="55514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/>
                        <a:t>Classificação do ato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439183"/>
                  </a:ext>
                </a:extLst>
              </a:tr>
              <a:tr h="2537367">
                <a:tc>
                  <a:txBody>
                    <a:bodyPr/>
                    <a:lstStyle/>
                    <a:p>
                      <a:pPr lvl="0"/>
                      <a:r>
                        <a:rPr lang="pt-PT" sz="2600" b="0" dirty="0"/>
                        <a:t>Repugnante</a:t>
                      </a:r>
                    </a:p>
                    <a:p>
                      <a:pPr lvl="0"/>
                      <a:r>
                        <a:rPr lang="pt-PT" sz="2600" dirty="0"/>
                        <a:t>Mau  </a:t>
                      </a:r>
                    </a:p>
                    <a:p>
                      <a:pPr lvl="0"/>
                      <a:r>
                        <a:rPr lang="pt-PT" sz="2600" dirty="0"/>
                        <a:t>Catastrófico </a:t>
                      </a:r>
                    </a:p>
                    <a:p>
                      <a:pPr lvl="0"/>
                      <a:r>
                        <a:rPr lang="pt-PT" sz="2600" dirty="0"/>
                        <a:t>Horrível </a:t>
                      </a:r>
                    </a:p>
                    <a:p>
                      <a:pPr lvl="0"/>
                      <a:r>
                        <a:rPr lang="pt-PT" sz="2600" dirty="0"/>
                        <a:t>Grave</a:t>
                      </a:r>
                    </a:p>
                    <a:p>
                      <a:pPr lvl="0"/>
                      <a:r>
                        <a:rPr lang="pt-PT" sz="2600" b="0" dirty="0"/>
                        <a:t>Inadmissível</a:t>
                      </a: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pt-PT" sz="2600" b="0" dirty="0"/>
                        <a:t>Não devia existir</a:t>
                      </a:r>
                    </a:p>
                    <a:p>
                      <a:pPr lvl="0"/>
                      <a:r>
                        <a:rPr lang="pt-PT" sz="2600" dirty="0"/>
                        <a:t>Das piores coisas que existem</a:t>
                      </a:r>
                    </a:p>
                    <a:p>
                      <a:pPr lvl="0"/>
                      <a:r>
                        <a:rPr lang="pt-PT" sz="2600" dirty="0"/>
                        <a:t>Situação extrema</a:t>
                      </a:r>
                    </a:p>
                    <a:p>
                      <a:pPr lvl="0"/>
                      <a:r>
                        <a:rPr lang="pt-PT" sz="2600" dirty="0"/>
                        <a:t>De difícil resolução</a:t>
                      </a:r>
                    </a:p>
                    <a:p>
                      <a:pPr lvl="0"/>
                      <a:r>
                        <a:rPr lang="pt-PT" sz="2600" dirty="0"/>
                        <a:t>Intolerável</a:t>
                      </a:r>
                      <a:r>
                        <a:rPr lang="pt-PT" sz="2600" baseline="0" dirty="0"/>
                        <a:t> </a:t>
                      </a:r>
                      <a:endParaRPr lang="pt-PT" sz="2600" dirty="0"/>
                    </a:p>
                    <a:p>
                      <a:pPr lvl="0"/>
                      <a:r>
                        <a:rPr lang="pt-PT" sz="2600" dirty="0"/>
                        <a:t>Beco sem saída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19091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481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1240" y="270857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pt-PT" b="1" dirty="0"/>
              <a:t>Entrevista narrativa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820132"/>
            <a:ext cx="11536680" cy="5356831"/>
          </a:xfrm>
        </p:spPr>
        <p:txBody>
          <a:bodyPr/>
          <a:lstStyle/>
          <a:p>
            <a:pPr marL="0" indent="0">
              <a:buNone/>
            </a:pPr>
            <a:endParaRPr lang="pt-PT" sz="400" dirty="0"/>
          </a:p>
          <a:p>
            <a:pPr algn="ctr"/>
            <a:r>
              <a:rPr lang="pt-PT" dirty="0"/>
              <a:t>sem vivência anterior- partir de vinheta com noticia         </a:t>
            </a:r>
          </a:p>
          <a:p>
            <a:pPr marL="0" indent="0" algn="ctr">
              <a:buNone/>
            </a:pPr>
            <a:r>
              <a:rPr lang="pt-PT" dirty="0"/>
              <a:t> </a:t>
            </a:r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122318"/>
              </p:ext>
            </p:extLst>
          </p:nvPr>
        </p:nvGraphicFramePr>
        <p:xfrm>
          <a:off x="518161" y="1659837"/>
          <a:ext cx="8635779" cy="4312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51">
                  <a:extLst>
                    <a:ext uri="{9D8B030D-6E8A-4147-A177-3AD203B41FA5}">
                      <a16:colId xmlns:a16="http://schemas.microsoft.com/office/drawing/2014/main" val="3002024144"/>
                    </a:ext>
                  </a:extLst>
                </a:gridCol>
                <a:gridCol w="2387677">
                  <a:extLst>
                    <a:ext uri="{9D8B030D-6E8A-4147-A177-3AD203B41FA5}">
                      <a16:colId xmlns:a16="http://schemas.microsoft.com/office/drawing/2014/main" val="4158550819"/>
                    </a:ext>
                  </a:extLst>
                </a:gridCol>
                <a:gridCol w="4824051">
                  <a:extLst>
                    <a:ext uri="{9D8B030D-6E8A-4147-A177-3AD203B41FA5}">
                      <a16:colId xmlns:a16="http://schemas.microsoft.com/office/drawing/2014/main" val="203617667"/>
                    </a:ext>
                  </a:extLst>
                </a:gridCol>
              </a:tblGrid>
              <a:tr h="1954994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Atitude da vítima </a:t>
                      </a:r>
                      <a:endParaRPr lang="pt-PT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dirty="0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  <a:effectLst/>
                        </a:rPr>
                        <a:t>Própria </a:t>
                      </a:r>
                      <a:endParaRPr lang="pt-PT" sz="2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  <a:effectLst/>
                        </a:rPr>
                        <a:t>Única alternativa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  <a:effectLst/>
                        </a:rPr>
                        <a:t>Coerente/adequada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  <a:effectLst/>
                        </a:rPr>
                        <a:t>Capacidade de denunciar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  <a:effectLst/>
                        </a:rPr>
                        <a:t>Dificuldade assumir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  <a:effectLst/>
                        </a:rPr>
                        <a:t>Ato de coragem</a:t>
                      </a:r>
                      <a:endParaRPr lang="pt-PT" sz="2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439183"/>
                  </a:ext>
                </a:extLst>
              </a:tr>
              <a:tr h="833747">
                <a:tc vMerge="1">
                  <a:txBody>
                    <a:bodyPr/>
                    <a:lstStyle/>
                    <a:p>
                      <a:pPr lvl="0"/>
                      <a:endParaRPr lang="pt-PT" sz="2600" b="0" dirty="0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600" dirty="0">
                          <a:solidFill>
                            <a:schemeClr val="tx1"/>
                          </a:solidFill>
                          <a:effectLst/>
                        </a:rPr>
                        <a:t>Agressor</a:t>
                      </a:r>
                      <a:endParaRPr lang="pt-PT" sz="2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/>
                      <a:endParaRPr lang="pt-PT" sz="2600" b="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dirty="0">
                          <a:solidFill>
                            <a:schemeClr val="tx1"/>
                          </a:solidFill>
                          <a:effectLst/>
                        </a:rPr>
                        <a:t>Afastamento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dirty="0">
                          <a:solidFill>
                            <a:schemeClr val="tx1"/>
                          </a:solidFill>
                          <a:effectLst/>
                        </a:rPr>
                        <a:t>Sinalizar mais cedo</a:t>
                      </a:r>
                      <a:endParaRPr lang="pt-PT" sz="26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091722"/>
                  </a:ext>
                </a:extLst>
              </a:tr>
              <a:tr h="135587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600" dirty="0">
                          <a:solidFill>
                            <a:schemeClr val="tx1"/>
                          </a:solidFill>
                          <a:effectLst/>
                        </a:rPr>
                        <a:t>Filhos </a:t>
                      </a:r>
                      <a:endParaRPr lang="pt-PT" sz="2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/>
                      <a:endParaRPr lang="pt-PT" sz="2600" b="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dirty="0">
                          <a:solidFill>
                            <a:schemeClr val="tx1"/>
                          </a:solidFill>
                          <a:effectLst/>
                        </a:rPr>
                        <a:t>Sinal de desespero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dirty="0">
                          <a:solidFill>
                            <a:schemeClr val="tx1"/>
                          </a:solidFill>
                          <a:effectLst/>
                        </a:rPr>
                        <a:t>Proteção dos filhos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PT" sz="2600" dirty="0">
                          <a:solidFill>
                            <a:schemeClr val="tx1"/>
                          </a:solidFill>
                          <a:effectLst/>
                        </a:rPr>
                        <a:t>Estranho deixar os filhos</a:t>
                      </a:r>
                      <a:endParaRPr lang="pt-PT" sz="26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440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658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1240" y="270857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pt-PT" b="1" dirty="0"/>
              <a:t>Entrevista narrativa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820132"/>
            <a:ext cx="11536680" cy="5356831"/>
          </a:xfrm>
        </p:spPr>
        <p:txBody>
          <a:bodyPr/>
          <a:lstStyle/>
          <a:p>
            <a:pPr marL="0" indent="0">
              <a:buNone/>
            </a:pPr>
            <a:endParaRPr lang="pt-PT" sz="400" dirty="0"/>
          </a:p>
          <a:p>
            <a:pPr algn="ctr"/>
            <a:r>
              <a:rPr lang="pt-PT" dirty="0"/>
              <a:t>sem vivência anterior- partir de vinheta com noticia         </a:t>
            </a:r>
          </a:p>
          <a:p>
            <a:pPr marL="0" indent="0" algn="ctr">
              <a:buNone/>
            </a:pPr>
            <a:r>
              <a:rPr lang="pt-PT" dirty="0"/>
              <a:t> </a:t>
            </a:r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208322"/>
              </p:ext>
            </p:extLst>
          </p:nvPr>
        </p:nvGraphicFramePr>
        <p:xfrm>
          <a:off x="755374" y="1610139"/>
          <a:ext cx="8587408" cy="4055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4722">
                  <a:extLst>
                    <a:ext uri="{9D8B030D-6E8A-4147-A177-3AD203B41FA5}">
                      <a16:colId xmlns:a16="http://schemas.microsoft.com/office/drawing/2014/main" val="3002024144"/>
                    </a:ext>
                  </a:extLst>
                </a:gridCol>
                <a:gridCol w="1729409">
                  <a:extLst>
                    <a:ext uri="{9D8B030D-6E8A-4147-A177-3AD203B41FA5}">
                      <a16:colId xmlns:a16="http://schemas.microsoft.com/office/drawing/2014/main" val="4158550819"/>
                    </a:ext>
                  </a:extLst>
                </a:gridCol>
                <a:gridCol w="4363277">
                  <a:extLst>
                    <a:ext uri="{9D8B030D-6E8A-4147-A177-3AD203B41FA5}">
                      <a16:colId xmlns:a16="http://schemas.microsoft.com/office/drawing/2014/main" val="2465066552"/>
                    </a:ext>
                  </a:extLst>
                </a:gridCol>
              </a:tblGrid>
              <a:tr h="206733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2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Consequências da violência </a:t>
                      </a:r>
                      <a:endParaRPr lang="pt-PT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 </a:t>
                      </a: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PT" sz="2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PT" sz="2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  <a:effectLst/>
                        </a:rPr>
                        <a:t>Vítima</a:t>
                      </a:r>
                      <a:endParaRPr lang="pt-PT" sz="2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pt-PT" sz="2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Transtornada</a:t>
                      </a:r>
                    </a:p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Falta qualidade vida</a:t>
                      </a:r>
                    </a:p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1" dirty="0">
                          <a:solidFill>
                            <a:schemeClr val="tx1"/>
                          </a:solidFill>
                          <a:effectLst/>
                        </a:rPr>
                        <a:t>Medo</a:t>
                      </a:r>
                    </a:p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Isolamento</a:t>
                      </a:r>
                    </a:p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Afastamento do meio/casa</a:t>
                      </a:r>
                    </a:p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Degradante 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439183"/>
                  </a:ext>
                </a:extLst>
              </a:tr>
              <a:tr h="33196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  <a:effectLst/>
                        </a:rPr>
                        <a:t>Agressor </a:t>
                      </a:r>
                      <a:endParaRPr lang="pt-PT" sz="2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Punição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024848"/>
                  </a:ext>
                </a:extLst>
              </a:tr>
              <a:tr h="1265887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2800" dirty="0">
                        <a:effectLst/>
                      </a:endParaRP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pt-PT" sz="2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  <a:effectLst/>
                        </a:rPr>
                        <a:t>Filhos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Afastamento </a:t>
                      </a:r>
                    </a:p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Traumático</a:t>
                      </a:r>
                    </a:p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Revolta</a:t>
                      </a:r>
                    </a:p>
                    <a:p>
                      <a:pPr marL="457200" lvl="0" indent="-45720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PT" sz="2200" b="0" dirty="0">
                          <a:solidFill>
                            <a:schemeClr val="tx1"/>
                          </a:solidFill>
                          <a:effectLst/>
                        </a:rPr>
                        <a:t>Comportamentos agressivos</a:t>
                      </a:r>
                      <a:endParaRPr lang="pt-PT" sz="2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712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462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1240" y="270857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pt-PT" b="1" dirty="0"/>
              <a:t>Exposição a violência doméstica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820132"/>
            <a:ext cx="11536680" cy="5356831"/>
          </a:xfrm>
        </p:spPr>
        <p:txBody>
          <a:bodyPr/>
          <a:lstStyle/>
          <a:p>
            <a:pPr marL="0" indent="0">
              <a:buNone/>
            </a:pPr>
            <a:endParaRPr lang="pt-PT" sz="400" dirty="0"/>
          </a:p>
          <a:p>
            <a:pPr algn="ctr"/>
            <a:r>
              <a:rPr lang="pt-PT" dirty="0"/>
              <a:t>ao longo da vida e no último ano</a:t>
            </a:r>
          </a:p>
          <a:p>
            <a:pPr marL="0" indent="0" algn="ctr">
              <a:buNone/>
            </a:pPr>
            <a:r>
              <a:rPr lang="pt-PT" dirty="0"/>
              <a:t> </a:t>
            </a:r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4663440" y="1706880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637026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L w="9525" cmpd="sng">
                      <a:solidFill>
                        <a:schemeClr val="bg1"/>
                      </a:solidFill>
                      <a:prstDash val="solid"/>
                    </a:lnL>
                    <a:lnR w="9525" cmpd="sng">
                      <a:solidFill>
                        <a:schemeClr val="bg1"/>
                      </a:solidFill>
                      <a:prstDash val="solid"/>
                    </a:lnR>
                    <a:lnT w="9525" cmpd="sng">
                      <a:solidFill>
                        <a:schemeClr val="bg1"/>
                      </a:solidFill>
                      <a:prstDash val="solid"/>
                    </a:lnT>
                    <a:lnB w="9525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398670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34656"/>
              </p:ext>
            </p:extLst>
          </p:nvPr>
        </p:nvGraphicFramePr>
        <p:xfrm>
          <a:off x="579120" y="1793805"/>
          <a:ext cx="499872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8720">
                  <a:extLst>
                    <a:ext uri="{9D8B030D-6E8A-4147-A177-3AD203B41FA5}">
                      <a16:colId xmlns:a16="http://schemas.microsoft.com/office/drawing/2014/main" val="3098974329"/>
                    </a:ext>
                  </a:extLst>
                </a:gridCol>
              </a:tblGrid>
              <a:tr h="522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>
                          <a:solidFill>
                            <a:schemeClr val="tx1"/>
                          </a:solidFill>
                        </a:rPr>
                        <a:t>Ao longo da vida</a:t>
                      </a:r>
                    </a:p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375295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564598"/>
              </p:ext>
            </p:extLst>
          </p:nvPr>
        </p:nvGraphicFramePr>
        <p:xfrm>
          <a:off x="6258560" y="1793804"/>
          <a:ext cx="528828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8280">
                  <a:extLst>
                    <a:ext uri="{9D8B030D-6E8A-4147-A177-3AD203B41FA5}">
                      <a16:colId xmlns:a16="http://schemas.microsoft.com/office/drawing/2014/main" val="3703548526"/>
                    </a:ext>
                  </a:extLst>
                </a:gridCol>
              </a:tblGrid>
              <a:tr h="522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>
                          <a:solidFill>
                            <a:schemeClr val="tx1"/>
                          </a:solidFill>
                        </a:rPr>
                        <a:t>No último ano</a:t>
                      </a:r>
                    </a:p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333755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727089"/>
              </p:ext>
            </p:extLst>
          </p:nvPr>
        </p:nvGraphicFramePr>
        <p:xfrm>
          <a:off x="579120" y="2463640"/>
          <a:ext cx="499872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8720">
                  <a:extLst>
                    <a:ext uri="{9D8B030D-6E8A-4147-A177-3AD203B41FA5}">
                      <a16:colId xmlns:a16="http://schemas.microsoft.com/office/drawing/2014/main" val="2772593337"/>
                    </a:ext>
                  </a:extLst>
                </a:gridCol>
              </a:tblGrid>
              <a:tr h="3072456"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</a:rPr>
                        <a:t>Sim – 14 (2 homens; 2 idosas)</a:t>
                      </a:r>
                    </a:p>
                    <a:p>
                      <a:pPr marL="457200" indent="-4572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</a:rPr>
                        <a:t>Não – 41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endParaRPr lang="pt-PT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457200" indent="-4572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</a:rPr>
                        <a:t>Psicológica (isolada ou associada a outra)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endParaRPr lang="pt-PT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457200" indent="-4572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</a:rPr>
                        <a:t>Responsável: cônjuge, colegas de escola, amigos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85510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502479"/>
              </p:ext>
            </p:extLst>
          </p:nvPr>
        </p:nvGraphicFramePr>
        <p:xfrm>
          <a:off x="6289040" y="2463640"/>
          <a:ext cx="52578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3944001"/>
                    </a:ext>
                  </a:extLst>
                </a:gridCol>
              </a:tblGrid>
              <a:tr h="2446290"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</a:rPr>
                        <a:t>Sim – 2</a:t>
                      </a:r>
                    </a:p>
                    <a:p>
                      <a:pPr marL="457200" indent="-4572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</a:rPr>
                        <a:t>Não – 12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pt-PT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457200" indent="-4572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</a:rPr>
                        <a:t>Psicológica e financeira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endParaRPr lang="pt-PT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457200" indent="-45720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pt-PT" sz="2600" b="0" dirty="0">
                          <a:solidFill>
                            <a:schemeClr val="tx1"/>
                          </a:solidFill>
                        </a:rPr>
                        <a:t>Responsável: filhos e outros familiares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145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1800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/>
              <a:t>Conclusão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825625"/>
            <a:ext cx="11231880" cy="4351338"/>
          </a:xfrm>
        </p:spPr>
        <p:txBody>
          <a:bodyPr/>
          <a:lstStyle/>
          <a:p>
            <a:r>
              <a:rPr lang="pt-PT" dirty="0"/>
              <a:t>A violência foi considerada injustificável, intolerável e algo criminoso;</a:t>
            </a:r>
          </a:p>
          <a:p>
            <a:r>
              <a:rPr lang="pt-PT" dirty="0"/>
              <a:t>Associada frequentemente ao álcool e à necessidade de exercer poder sobre a vítima;</a:t>
            </a:r>
          </a:p>
          <a:p>
            <a:r>
              <a:rPr lang="pt-PT" dirty="0"/>
              <a:t>Um grave problema social, muitas vezes não relatada por medo ou questões culturais;</a:t>
            </a:r>
          </a:p>
          <a:p>
            <a:r>
              <a:rPr lang="pt-PT" dirty="0"/>
              <a:t> Atualmente, converteu-se num problema de saúde pública quer pelo facto em si e pela sua dimensão, quer pelas repercussões que tem sobre a saúde das vítimas aos mais diversos níveis.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56262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96349" y="2017643"/>
            <a:ext cx="11221278" cy="4159320"/>
          </a:xfrm>
        </p:spPr>
        <p:txBody>
          <a:bodyPr>
            <a:normAutofit/>
          </a:bodyPr>
          <a:lstStyle/>
          <a:p>
            <a:r>
              <a:rPr lang="pt-PT" sz="2600" dirty="0"/>
              <a:t>Ao longo da história da humanidade, diversos acontecimentos foram alterando o entendimento da violência entre humanos. </a:t>
            </a:r>
          </a:p>
          <a:p>
            <a:pPr marL="0" indent="0">
              <a:buNone/>
            </a:pPr>
            <a:endParaRPr lang="pt-PT" sz="1000" dirty="0"/>
          </a:p>
          <a:p>
            <a:r>
              <a:rPr lang="pt-PT" sz="2600" dirty="0"/>
              <a:t>1º artigo da Declaração Universal dos Direitos Humanos exclui qualquer tipo de violência: “</a:t>
            </a:r>
            <a:r>
              <a:rPr lang="pt-PT" sz="2600" i="1" dirty="0"/>
              <a:t>todas as pessoas nascem livres e iguais em dignidade e direitos. São dotadas de razão e consciência e devem agir em relação umas às outras com espírito de fraternidade</a:t>
            </a:r>
            <a:r>
              <a:rPr lang="pt-PT" sz="2600" dirty="0"/>
              <a:t>”.</a:t>
            </a:r>
          </a:p>
          <a:p>
            <a:pPr marL="0" indent="0">
              <a:buNone/>
            </a:pPr>
            <a:endParaRPr lang="pt-PT" sz="1000" dirty="0"/>
          </a:p>
          <a:p>
            <a:r>
              <a:rPr lang="pt-PT" sz="2600" dirty="0"/>
              <a:t>No combate à violência doméstica, o papel dos serviços de saúde é essencial.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93298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/>
              <a:t>Referências Bibliográficas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24508" y="1690688"/>
            <a:ext cx="10942983" cy="4351338"/>
          </a:xfrm>
        </p:spPr>
        <p:txBody>
          <a:bodyPr>
            <a:normAutofit lnSpcReduction="10000"/>
          </a:bodyPr>
          <a:lstStyle/>
          <a:p>
            <a:r>
              <a:rPr lang="pt-PT" sz="2400" dirty="0"/>
              <a:t>Lopes, M.; Gemito, L. &amp; Pinheiro, F. (</a:t>
            </a:r>
            <a:r>
              <a:rPr lang="pt-PT" sz="2400" dirty="0" err="1"/>
              <a:t>coord</a:t>
            </a:r>
            <a:r>
              <a:rPr lang="pt-PT" sz="2400" dirty="0"/>
              <a:t>.). (2012). </a:t>
            </a:r>
            <a:r>
              <a:rPr lang="pt-PT" sz="2400" i="1" dirty="0"/>
              <a:t>Violência Doméstica – Manual de Recursos para a Rede de Intervenção Integrada do Distrito de Évora</a:t>
            </a:r>
            <a:r>
              <a:rPr lang="pt-PT" sz="2400" dirty="0"/>
              <a:t>. Évora: Universidade de Évora. </a:t>
            </a:r>
          </a:p>
          <a:p>
            <a:r>
              <a:rPr lang="pt-PT" sz="2400" dirty="0"/>
              <a:t>V Plano Nacional contra a Violência Doméstica – Resolução do Conselho de Ministros n.º 102/2013 31 de dezembro 2013, http://dre.pt/pdf1sdip/2010/12/24300/0576305773.pdf </a:t>
            </a:r>
          </a:p>
          <a:p>
            <a:r>
              <a:rPr lang="pt-PT" sz="2400" dirty="0"/>
              <a:t>Relatório Anual de Segurança Interna 2013. </a:t>
            </a:r>
            <a:r>
              <a:rPr lang="pt-PT" sz="2400" i="1" dirty="0"/>
              <a:t>www.portugal.gov.pt/pt/documentos-oficiais /20140401-rasi-</a:t>
            </a:r>
            <a:r>
              <a:rPr lang="pt-PT" sz="2400" b="1" i="1" dirty="0"/>
              <a:t>2013</a:t>
            </a:r>
            <a:r>
              <a:rPr lang="pt-PT" sz="2400" i="1" dirty="0"/>
              <a:t>.aspx</a:t>
            </a:r>
          </a:p>
          <a:p>
            <a:r>
              <a:rPr lang="pt-PT" sz="2400" dirty="0"/>
              <a:t>WHO (2013). </a:t>
            </a:r>
            <a:r>
              <a:rPr lang="en-US" sz="2400" dirty="0"/>
              <a:t>Global and Regional Estimates of Violence Against Women: Prevalence and Health Effects of Intimate Partner Violence and Non-Partner Sexual Violence. WHO Library Cataloguing-in-Publication. ISBN 978 92 4 156462 5. </a:t>
            </a:r>
            <a:r>
              <a:rPr lang="en-US" sz="2400" dirty="0" err="1"/>
              <a:t>Disponível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: </a:t>
            </a:r>
            <a:r>
              <a:rPr lang="en-US" sz="2400" u="sng" dirty="0"/>
              <a:t>http://apps.who.int/iris/bitstream/10665/85239/1/9789241564625_eng.pdf</a:t>
            </a:r>
            <a:r>
              <a:rPr lang="en-US" sz="2400" dirty="0"/>
              <a:t> </a:t>
            </a:r>
            <a:endParaRPr lang="pt-PT" sz="2400" dirty="0"/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55775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48412"/>
            <a:ext cx="10515600" cy="842276"/>
          </a:xfrm>
        </p:spPr>
        <p:txBody>
          <a:bodyPr/>
          <a:lstStyle/>
          <a:p>
            <a:pPr algn="ctr"/>
            <a:r>
              <a:rPr lang="pt-PT" b="1" dirty="0"/>
              <a:t>Objetivo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3129699"/>
            <a:ext cx="10515600" cy="1008668"/>
          </a:xfrm>
        </p:spPr>
        <p:txBody>
          <a:bodyPr/>
          <a:lstStyle/>
          <a:p>
            <a:r>
              <a:rPr lang="pt-PT" dirty="0"/>
              <a:t>Compreender a representação social da violência doméstica</a:t>
            </a:r>
          </a:p>
        </p:txBody>
      </p:sp>
    </p:spTree>
    <p:extLst>
      <p:ext uri="{BB962C8B-B14F-4D97-AF65-F5344CB8AC3E}">
        <p14:creationId xmlns:p14="http://schemas.microsoft.com/office/powerpoint/2010/main" val="136592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8322"/>
          </a:xfrm>
        </p:spPr>
        <p:txBody>
          <a:bodyPr/>
          <a:lstStyle/>
          <a:p>
            <a:pPr algn="ctr"/>
            <a:r>
              <a:rPr lang="pt-PT" b="1" dirty="0"/>
              <a:t>Metodologia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Estudo de natureza qualitativa e quantitativa</a:t>
            </a:r>
          </a:p>
          <a:p>
            <a:pPr marL="0" indent="0">
              <a:buNone/>
            </a:pPr>
            <a:endParaRPr lang="pt-PT" sz="800" dirty="0"/>
          </a:p>
          <a:p>
            <a:r>
              <a:rPr lang="pt-PT" dirty="0"/>
              <a:t>Amostra intencional de 55 pessoas</a:t>
            </a:r>
          </a:p>
          <a:p>
            <a:pPr marL="0" indent="0">
              <a:buNone/>
            </a:pPr>
            <a:r>
              <a:rPr lang="pt-PT" dirty="0"/>
              <a:t>           - 18 ou mais anos de idade</a:t>
            </a:r>
          </a:p>
          <a:p>
            <a:pPr marL="0" indent="0">
              <a:buNone/>
            </a:pPr>
            <a:r>
              <a:rPr lang="pt-PT" dirty="0"/>
              <a:t>           - residentes no Distrito de Évora</a:t>
            </a:r>
          </a:p>
          <a:p>
            <a:pPr marL="0" indent="0">
              <a:buNone/>
            </a:pPr>
            <a:r>
              <a:rPr lang="pt-PT" dirty="0"/>
              <a:t>           - aceitaram participar após esclarecimento da natureza do estudo</a:t>
            </a:r>
          </a:p>
          <a:p>
            <a:pPr marL="0" indent="0">
              <a:buNone/>
            </a:pPr>
            <a:endParaRPr lang="pt-PT" sz="800" dirty="0"/>
          </a:p>
          <a:p>
            <a:r>
              <a:rPr lang="pt-PT" dirty="0"/>
              <a:t>Recurso  ao Software SPSS® e ao Software </a:t>
            </a:r>
            <a:r>
              <a:rPr lang="pt-PT" dirty="0" err="1"/>
              <a:t>Evoc</a:t>
            </a:r>
            <a:r>
              <a:rPr lang="pt-PT" dirty="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366870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07391"/>
            <a:ext cx="10515600" cy="1042289"/>
          </a:xfrm>
        </p:spPr>
        <p:txBody>
          <a:bodyPr/>
          <a:lstStyle/>
          <a:p>
            <a:pPr algn="ctr"/>
            <a:r>
              <a:rPr lang="pt-PT" b="1" dirty="0"/>
              <a:t>Recolha de dados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96240" y="1569720"/>
            <a:ext cx="11460480" cy="4754880"/>
          </a:xfrm>
        </p:spPr>
        <p:txBody>
          <a:bodyPr>
            <a:normAutofit/>
          </a:bodyPr>
          <a:lstStyle/>
          <a:p>
            <a:r>
              <a:rPr lang="pt-PT" dirty="0"/>
              <a:t>Instrumento composto por 4 partes distintas: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t-PT" dirty="0"/>
              <a:t>     1 - caraterização sócio biográfica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t-PT" dirty="0"/>
              <a:t>     2 - evocação sobre violência doméstica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t-PT" dirty="0"/>
              <a:t>     3 - entrevista 	 guião de entrevista narrativa</a:t>
            </a:r>
          </a:p>
          <a:p>
            <a:pPr marL="0" indent="0">
              <a:buNone/>
            </a:pPr>
            <a:endParaRPr lang="pt-PT" sz="800" dirty="0"/>
          </a:p>
          <a:p>
            <a:pPr marL="0" indent="0">
              <a:buNone/>
            </a:pPr>
            <a:r>
              <a:rPr lang="pt-PT" dirty="0"/>
              <a:t>	    *testemunha direta ou indireta           *verbete descritivo de uma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t-PT" dirty="0"/>
              <a:t>                  de violência doméstica                        situação de violência doméstica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t-PT" dirty="0"/>
              <a:t>     4 - exposição do entrevistado a violência doméstica ao longo da vida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PT" dirty="0"/>
              <a:t>          e no último ano                             								</a:t>
            </a:r>
          </a:p>
        </p:txBody>
      </p:sp>
      <p:cxnSp>
        <p:nvCxnSpPr>
          <p:cNvPr id="7" name="Conexão reta unidirecional 6"/>
          <p:cNvCxnSpPr/>
          <p:nvPr/>
        </p:nvCxnSpPr>
        <p:spPr>
          <a:xfrm>
            <a:off x="2819400" y="3413760"/>
            <a:ext cx="39624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ta unidirecional 9"/>
          <p:cNvCxnSpPr/>
          <p:nvPr/>
        </p:nvCxnSpPr>
        <p:spPr>
          <a:xfrm flipH="1">
            <a:off x="3825240" y="3642360"/>
            <a:ext cx="1432560" cy="2895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ta unidirecional 11"/>
          <p:cNvCxnSpPr/>
          <p:nvPr/>
        </p:nvCxnSpPr>
        <p:spPr>
          <a:xfrm>
            <a:off x="6035040" y="3642360"/>
            <a:ext cx="1691640" cy="2895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0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0829"/>
            <a:ext cx="10515600" cy="791851"/>
          </a:xfrm>
        </p:spPr>
        <p:txBody>
          <a:bodyPr/>
          <a:lstStyle/>
          <a:p>
            <a:pPr algn="ctr"/>
            <a:r>
              <a:rPr lang="pt-PT" b="1" dirty="0"/>
              <a:t>Resultados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87680" y="1325880"/>
            <a:ext cx="10866120" cy="4851083"/>
          </a:xfrm>
        </p:spPr>
        <p:txBody>
          <a:bodyPr/>
          <a:lstStyle/>
          <a:p>
            <a:endParaRPr lang="pt-PT" sz="400" b="1" dirty="0"/>
          </a:p>
          <a:p>
            <a:r>
              <a:rPr lang="pt-PT" b="1" dirty="0"/>
              <a:t>Caraterização socio biográfica</a:t>
            </a:r>
          </a:p>
          <a:p>
            <a:pPr marL="0" indent="0">
              <a:buNone/>
            </a:pPr>
            <a:endParaRPr lang="pt-PT" b="1" dirty="0"/>
          </a:p>
        </p:txBody>
      </p:sp>
      <p:graphicFrame>
        <p:nvGraphicFramePr>
          <p:cNvPr id="4" name="Marcador de Posição de Conteúd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0007719"/>
              </p:ext>
            </p:extLst>
          </p:nvPr>
        </p:nvGraphicFramePr>
        <p:xfrm>
          <a:off x="179512" y="2060848"/>
          <a:ext cx="4331528" cy="3882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Marcador de Posição de Conteúd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0474971"/>
              </p:ext>
            </p:extLst>
          </p:nvPr>
        </p:nvGraphicFramePr>
        <p:xfrm>
          <a:off x="5514680" y="1512208"/>
          <a:ext cx="6418240" cy="3852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5989320" y="5493156"/>
            <a:ext cx="3078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/>
              <a:t>Média de idades 47 anos</a:t>
            </a:r>
          </a:p>
        </p:txBody>
      </p:sp>
    </p:spTree>
    <p:extLst>
      <p:ext uri="{BB962C8B-B14F-4D97-AF65-F5344CB8AC3E}">
        <p14:creationId xmlns:p14="http://schemas.microsoft.com/office/powerpoint/2010/main" val="2715636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287051"/>
              </p:ext>
            </p:extLst>
          </p:nvPr>
        </p:nvGraphicFramePr>
        <p:xfrm>
          <a:off x="426719" y="1538289"/>
          <a:ext cx="5427326" cy="4183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Marcador de Posição de Conteúd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1067213"/>
              </p:ext>
            </p:extLst>
          </p:nvPr>
        </p:nvGraphicFramePr>
        <p:xfrm>
          <a:off x="6438508" y="1538289"/>
          <a:ext cx="5426550" cy="3795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2370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2538529"/>
              </p:ext>
            </p:extLst>
          </p:nvPr>
        </p:nvGraphicFramePr>
        <p:xfrm>
          <a:off x="289560" y="1646238"/>
          <a:ext cx="5790729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Marcador de Posição de Conteúd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0809968"/>
              </p:ext>
            </p:extLst>
          </p:nvPr>
        </p:nvGraphicFramePr>
        <p:xfrm>
          <a:off x="6655323" y="820133"/>
          <a:ext cx="5316718" cy="442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1995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183826"/>
              </p:ext>
            </p:extLst>
          </p:nvPr>
        </p:nvGraphicFramePr>
        <p:xfrm>
          <a:off x="1480007" y="1159497"/>
          <a:ext cx="7993931" cy="4524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57862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cao viseu" id="{7D4BD0C3-C5F5-4A5E-8ACB-F42DC205F9E9}" vid="{608977B0-53AF-49F5-A976-81E4FB1214F9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apresentacao viseu</Template>
  <TotalTime>401</TotalTime>
  <Words>941</Words>
  <Application>Microsoft Office PowerPoint</Application>
  <PresentationFormat>Ecrã Panorâmico</PresentationFormat>
  <Paragraphs>300</Paragraphs>
  <Slides>20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MS Mincho</vt:lpstr>
      <vt:lpstr>Symbol</vt:lpstr>
      <vt:lpstr>Times New Roman</vt:lpstr>
      <vt:lpstr>Wingdings</vt:lpstr>
      <vt:lpstr>Tema do Office</vt:lpstr>
      <vt:lpstr>Representação social  da  violência doméstica</vt:lpstr>
      <vt:lpstr>Apresentação do PowerPoint</vt:lpstr>
      <vt:lpstr>Objetivo</vt:lpstr>
      <vt:lpstr>Metodologia</vt:lpstr>
      <vt:lpstr>Recolha de dados</vt:lpstr>
      <vt:lpstr>Resultados</vt:lpstr>
      <vt:lpstr>Apresentação do PowerPoint</vt:lpstr>
      <vt:lpstr>Apresentação do PowerPoint</vt:lpstr>
      <vt:lpstr>Apresentação do PowerPoint</vt:lpstr>
      <vt:lpstr>Apresentação do PowerPoint</vt:lpstr>
      <vt:lpstr>Entrevista </vt:lpstr>
      <vt:lpstr>Entrevista </vt:lpstr>
      <vt:lpstr>Entrevista </vt:lpstr>
      <vt:lpstr>Entrevista narrativa</vt:lpstr>
      <vt:lpstr>Entrevista narrativa</vt:lpstr>
      <vt:lpstr>Entrevista narrativa</vt:lpstr>
      <vt:lpstr>Entrevista narrativa</vt:lpstr>
      <vt:lpstr>Exposição a violência doméstica</vt:lpstr>
      <vt:lpstr>Conclusão </vt:lpstr>
      <vt:lpstr>Referências Bibliográficas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 Felicia</dc:creator>
  <cp:lastModifiedBy>Prof Fatima Marques</cp:lastModifiedBy>
  <cp:revision>42</cp:revision>
  <dcterms:created xsi:type="dcterms:W3CDTF">2016-09-08T09:37:39Z</dcterms:created>
  <dcterms:modified xsi:type="dcterms:W3CDTF">2016-09-29T00:21:29Z</dcterms:modified>
</cp:coreProperties>
</file>