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397700" cy="43192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3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21"/>
    <p:restoredTop sz="94694"/>
  </p:normalViewPr>
  <p:slideViewPr>
    <p:cSldViewPr snapToGrid="0" snapToObjects="1">
      <p:cViewPr>
        <p:scale>
          <a:sx n="50" d="100"/>
          <a:sy n="50" d="100"/>
        </p:scale>
        <p:origin x="-2222" y="-9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Depressive</a:t>
            </a:r>
            <a:r>
              <a:rPr lang="pt-PT" sz="2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S</a:t>
            </a:r>
            <a:r>
              <a:rPr lang="en-US" sz="2400" b="1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ymptoms</a:t>
            </a:r>
            <a:endParaRPr lang="en-US" sz="2400" b="1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pt-PT" sz="2400" dirty="0" err="1">
                <a:solidFill>
                  <a:srgbClr val="0070C0"/>
                </a:solidFill>
              </a:rPr>
              <a:t>Patient</a:t>
            </a:r>
            <a:r>
              <a:rPr lang="pt-PT" sz="2400" dirty="0">
                <a:solidFill>
                  <a:srgbClr val="0070C0"/>
                </a:solidFill>
              </a:rPr>
              <a:t> Health </a:t>
            </a:r>
            <a:r>
              <a:rPr lang="pt-PT" sz="2400" dirty="0" err="1">
                <a:solidFill>
                  <a:srgbClr val="0070C0"/>
                </a:solidFill>
              </a:rPr>
              <a:t>Questionnaire</a:t>
            </a:r>
            <a:r>
              <a:rPr lang="pt-PT" sz="2400" dirty="0">
                <a:solidFill>
                  <a:srgbClr val="0070C0"/>
                </a:solidFill>
              </a:rPr>
              <a:t> (PHQ-9)</a:t>
            </a:r>
            <a:endParaRPr lang="pt-PT" sz="2400" b="0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Absent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Folha1!$B$2:$B$4</c:f>
              <c:numCache>
                <c:formatCode>General</c:formatCode>
                <c:ptCount val="3"/>
                <c:pt idx="0">
                  <c:v>38.799999999999997</c:v>
                </c:pt>
                <c:pt idx="1">
                  <c:v>36.200000000000003</c:v>
                </c:pt>
                <c:pt idx="2">
                  <c:v>35.6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3A-47B9-8B33-2D44280993A4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Mild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Folha1!$C$2:$C$4</c:f>
              <c:numCache>
                <c:formatCode>General</c:formatCode>
                <c:ptCount val="3"/>
                <c:pt idx="0">
                  <c:v>23.7</c:v>
                </c:pt>
                <c:pt idx="1">
                  <c:v>24.9</c:v>
                </c:pt>
                <c:pt idx="2">
                  <c:v>23.4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3A-47B9-8B33-2D44280993A4}"/>
            </c:ext>
          </c:extLst>
        </c:ser>
        <c:ser>
          <c:idx val="2"/>
          <c:order val="2"/>
          <c:tx>
            <c:strRef>
              <c:f>Folha1!$D$1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Folha1!$D$2:$D$4</c:f>
              <c:numCache>
                <c:formatCode>General</c:formatCode>
                <c:ptCount val="3"/>
                <c:pt idx="0">
                  <c:v>17.899999999999999</c:v>
                </c:pt>
                <c:pt idx="1">
                  <c:v>19.3</c:v>
                </c:pt>
                <c:pt idx="2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3A-47B9-8B33-2D44280993A4}"/>
            </c:ext>
          </c:extLst>
        </c:ser>
        <c:ser>
          <c:idx val="3"/>
          <c:order val="3"/>
          <c:tx>
            <c:strRef>
              <c:f>Folha1!$E$1</c:f>
              <c:strCache>
                <c:ptCount val="1"/>
                <c:pt idx="0">
                  <c:v>Moderate to severe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Folha1!$E$2:$E$4</c:f>
              <c:numCache>
                <c:formatCode>General</c:formatCode>
                <c:ptCount val="3"/>
                <c:pt idx="0">
                  <c:v>12.7</c:v>
                </c:pt>
                <c:pt idx="1">
                  <c:v>12.4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3A-47B9-8B33-2D44280993A4}"/>
            </c:ext>
          </c:extLst>
        </c:ser>
        <c:ser>
          <c:idx val="4"/>
          <c:order val="4"/>
          <c:tx>
            <c:strRef>
              <c:f>Folha1!$F$1</c:f>
              <c:strCache>
                <c:ptCount val="1"/>
                <c:pt idx="0">
                  <c:v>Severe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Folha1!$F$2:$F$4</c:f>
              <c:numCache>
                <c:formatCode>General</c:formatCode>
                <c:ptCount val="3"/>
                <c:pt idx="0">
                  <c:v>6.9</c:v>
                </c:pt>
                <c:pt idx="1">
                  <c:v>7.2</c:v>
                </c:pt>
                <c:pt idx="2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3A-47B9-8B33-2D44280993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4267320"/>
        <c:axId val="484270928"/>
      </c:barChart>
      <c:catAx>
        <c:axId val="484267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4270928"/>
        <c:crosses val="autoZero"/>
        <c:auto val="1"/>
        <c:lblAlgn val="ctr"/>
        <c:lblOffset val="100"/>
        <c:noMultiLvlLbl val="0"/>
      </c:catAx>
      <c:valAx>
        <c:axId val="48427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4267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pt-P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Anxiety </a:t>
            </a:r>
            <a:r>
              <a:rPr lang="pt-PT" sz="2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S</a:t>
            </a:r>
            <a:r>
              <a:rPr lang="en-US" sz="2400" b="1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ymptoms</a:t>
            </a:r>
            <a:endParaRPr lang="en-US" sz="2400" b="1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pt-PT" sz="2400" dirty="0" err="1">
                <a:solidFill>
                  <a:srgbClr val="0070C0"/>
                </a:solidFill>
              </a:rPr>
              <a:t>Generalized</a:t>
            </a:r>
            <a:r>
              <a:rPr lang="pt-PT" sz="2400" dirty="0">
                <a:solidFill>
                  <a:srgbClr val="0070C0"/>
                </a:solidFill>
              </a:rPr>
              <a:t> Anxiety </a:t>
            </a:r>
            <a:r>
              <a:rPr lang="pt-PT" sz="2400" dirty="0" err="1">
                <a:solidFill>
                  <a:srgbClr val="0070C0"/>
                </a:solidFill>
              </a:rPr>
              <a:t>Disorder</a:t>
            </a:r>
            <a:r>
              <a:rPr lang="pt-PT" sz="2400" dirty="0">
                <a:solidFill>
                  <a:srgbClr val="0070C0"/>
                </a:solidFill>
              </a:rPr>
              <a:t> (GAD-7)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None or normal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Folha1!$B$2:$B$4</c:f>
              <c:numCache>
                <c:formatCode>General</c:formatCode>
                <c:ptCount val="3"/>
                <c:pt idx="0">
                  <c:v>25</c:v>
                </c:pt>
                <c:pt idx="1">
                  <c:v>23.1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7A-4D67-A3A0-E3EE3A2F5FB8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Mild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Folha1!$C$2:$C$4</c:f>
              <c:numCache>
                <c:formatCode>General</c:formatCode>
                <c:ptCount val="3"/>
                <c:pt idx="0">
                  <c:v>37.9</c:v>
                </c:pt>
                <c:pt idx="1">
                  <c:v>37.700000000000003</c:v>
                </c:pt>
                <c:pt idx="2">
                  <c:v>36.799999999999997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7A-4D67-A3A0-E3EE3A2F5FB8}"/>
            </c:ext>
          </c:extLst>
        </c:ser>
        <c:ser>
          <c:idx val="2"/>
          <c:order val="2"/>
          <c:tx>
            <c:strRef>
              <c:f>Folha1!$D$1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Folha1!$D$2:$D$4</c:f>
              <c:numCache>
                <c:formatCode>General</c:formatCode>
                <c:ptCount val="3"/>
                <c:pt idx="0">
                  <c:v>22.8</c:v>
                </c:pt>
                <c:pt idx="1">
                  <c:v>23.5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7A-4D67-A3A0-E3EE3A2F5FB8}"/>
            </c:ext>
          </c:extLst>
        </c:ser>
        <c:ser>
          <c:idx val="3"/>
          <c:order val="3"/>
          <c:tx>
            <c:strRef>
              <c:f>Folha1!$E$1</c:f>
              <c:strCache>
                <c:ptCount val="1"/>
                <c:pt idx="0">
                  <c:v>Severe</c:v>
                </c:pt>
              </c:strCache>
            </c:strRef>
          </c:tx>
          <c:spPr>
            <a:solidFill>
              <a:srgbClr val="843C0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Folha1!$A$2:$A$4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Folha1!$E$2:$E$4</c:f>
              <c:numCache>
                <c:formatCode>General</c:formatCode>
                <c:ptCount val="3"/>
                <c:pt idx="0">
                  <c:v>14.3</c:v>
                </c:pt>
                <c:pt idx="1">
                  <c:v>15.7</c:v>
                </c:pt>
                <c:pt idx="2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7A-4D67-A3A0-E3EE3A2F5F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4267320"/>
        <c:axId val="484270928"/>
      </c:barChart>
      <c:catAx>
        <c:axId val="484267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4270928"/>
        <c:crosses val="autoZero"/>
        <c:auto val="1"/>
        <c:lblAlgn val="ctr"/>
        <c:lblOffset val="100"/>
        <c:noMultiLvlLbl val="0"/>
      </c:catAx>
      <c:valAx>
        <c:axId val="48427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84267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pt-P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2159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2429947" y="7070107"/>
            <a:ext cx="27539396" cy="15040223"/>
          </a:xfrm>
          <a:prstGeom prst="rect">
            <a:avLst/>
          </a:prstGeom>
        </p:spPr>
        <p:txBody>
          <a:bodyPr anchor="b"/>
          <a:lstStyle>
            <a:lvl1pPr algn="ctr">
              <a:defRPr sz="21200"/>
            </a:lvl1pPr>
          </a:lstStyle>
          <a:p>
            <a:r>
              <a:t>Texto do título</a:t>
            </a:r>
          </a:p>
        </p:txBody>
      </p:sp>
      <p:sp>
        <p:nvSpPr>
          <p:cNvPr id="12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4049910" y="22690337"/>
            <a:ext cx="24299467" cy="1043015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8500"/>
            </a:lvl1pPr>
            <a:lvl2pPr marL="0" indent="1619951" algn="ctr">
              <a:buSzTx/>
              <a:buFontTx/>
              <a:buNone/>
              <a:defRPr sz="8500"/>
            </a:lvl2pPr>
            <a:lvl3pPr marL="0" indent="3239902" algn="ctr">
              <a:buSzTx/>
              <a:buFontTx/>
              <a:buNone/>
              <a:defRPr sz="8500"/>
            </a:lvl3pPr>
            <a:lvl4pPr marL="0" indent="4859852" algn="ctr">
              <a:buSzTx/>
              <a:buFontTx/>
              <a:buNone/>
              <a:defRPr sz="8500"/>
            </a:lvl4pPr>
            <a:lvl5pPr marL="0" indent="6479804" algn="ctr">
              <a:buSzTx/>
              <a:buFontTx/>
              <a:buNone/>
              <a:defRPr sz="85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" name="Nível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22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8" cy="17970262"/>
          </a:xfrm>
          <a:prstGeom prst="rect">
            <a:avLst/>
          </a:prstGeom>
        </p:spPr>
        <p:txBody>
          <a:bodyPr anchor="b"/>
          <a:lstStyle>
            <a:lvl1pPr>
              <a:defRPr sz="21200"/>
            </a:lvl1pPr>
          </a:lstStyle>
          <a:p>
            <a:r>
              <a:t>Texto do título</a:t>
            </a:r>
          </a:p>
        </p:txBody>
      </p:sp>
      <p:sp>
        <p:nvSpPr>
          <p:cNvPr id="30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210578" y="28910439"/>
            <a:ext cx="27944388" cy="94501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8500"/>
            </a:lvl1pPr>
            <a:lvl2pPr marL="0" indent="1619951">
              <a:buSzTx/>
              <a:buFontTx/>
              <a:buNone/>
              <a:defRPr sz="8500"/>
            </a:lvl2pPr>
            <a:lvl3pPr marL="0" indent="3239902">
              <a:buSzTx/>
              <a:buFontTx/>
              <a:buNone/>
              <a:defRPr sz="8500"/>
            </a:lvl3pPr>
            <a:lvl4pPr marL="0" indent="4859852">
              <a:buSzTx/>
              <a:buFontTx/>
              <a:buNone/>
              <a:defRPr sz="8500"/>
            </a:lvl4pPr>
            <a:lvl5pPr marL="0" indent="6479804">
              <a:buSzTx/>
              <a:buFontTx/>
              <a:buNone/>
              <a:defRPr sz="85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3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9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2227451" y="11500170"/>
            <a:ext cx="13769698" cy="27410408"/>
          </a:xfrm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xfrm>
            <a:off x="2231670" y="2300043"/>
            <a:ext cx="27944389" cy="8350127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231675" y="10590159"/>
            <a:ext cx="13706415" cy="519007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8500" b="1"/>
            </a:lvl1pPr>
            <a:lvl2pPr marL="0" indent="1619951">
              <a:buSzTx/>
              <a:buFontTx/>
              <a:buNone/>
              <a:defRPr sz="8500" b="1"/>
            </a:lvl2pPr>
            <a:lvl3pPr marL="0" indent="3239902">
              <a:buSzTx/>
              <a:buFontTx/>
              <a:buNone/>
              <a:defRPr sz="8500" b="1"/>
            </a:lvl3pPr>
            <a:lvl4pPr marL="0" indent="4859852">
              <a:buSzTx/>
              <a:buFontTx/>
              <a:buNone/>
              <a:defRPr sz="8500" b="1"/>
            </a:lvl4pPr>
            <a:lvl5pPr marL="0" indent="6479804">
              <a:buSzTx/>
              <a:buFontTx/>
              <a:buNone/>
              <a:defRPr sz="8500" b="1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6402141" y="10590159"/>
            <a:ext cx="13773918" cy="519007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8500" b="1"/>
            </a:pPr>
            <a:endParaRPr/>
          </a:p>
        </p:txBody>
      </p:sp>
      <p:sp>
        <p:nvSpPr>
          <p:cNvPr id="5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>
            <a:spLocks noGrp="1"/>
          </p:cNvSpPr>
          <p:nvPr>
            <p:ph type="title"/>
          </p:nvPr>
        </p:nvSpPr>
        <p:spPr>
          <a:xfrm>
            <a:off x="2231670" y="2880042"/>
            <a:ext cx="10449616" cy="10080150"/>
          </a:xfrm>
          <a:prstGeom prst="rect">
            <a:avLst/>
          </a:prstGeom>
        </p:spPr>
        <p:txBody>
          <a:bodyPr anchor="b"/>
          <a:lstStyle>
            <a:lvl1pPr>
              <a:defRPr sz="11300"/>
            </a:lvl1pPr>
          </a:lstStyle>
          <a:p>
            <a:r>
              <a:t>Texto do título</a:t>
            </a:r>
          </a:p>
        </p:txBody>
      </p:sp>
      <p:sp>
        <p:nvSpPr>
          <p:cNvPr id="73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13773917" y="6220102"/>
            <a:ext cx="16402141" cy="30700452"/>
          </a:xfrm>
          <a:prstGeom prst="rect">
            <a:avLst/>
          </a:prstGeom>
        </p:spPr>
        <p:txBody>
          <a:bodyPr/>
          <a:lstStyle>
            <a:lvl1pPr marL="809976" indent="-809976">
              <a:defRPr sz="11300"/>
            </a:lvl1pPr>
            <a:lvl2pPr marL="2544469" indent="-924517">
              <a:defRPr sz="11300"/>
            </a:lvl2pPr>
            <a:lvl3pPr marL="4316693" indent="-1076791">
              <a:defRPr sz="11300"/>
            </a:lvl3pPr>
            <a:lvl4pPr marL="6167385" indent="-1307532">
              <a:defRPr sz="11300"/>
            </a:lvl4pPr>
            <a:lvl5pPr marL="7787336" indent="-1307532">
              <a:defRPr sz="113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2231670" y="12960191"/>
            <a:ext cx="10449616" cy="2401035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5600"/>
            </a:pPr>
            <a:endParaRPr/>
          </a:p>
        </p:txBody>
      </p:sp>
      <p:sp>
        <p:nvSpPr>
          <p:cNvPr id="7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>
            <a:spLocks noGrp="1"/>
          </p:cNvSpPr>
          <p:nvPr>
            <p:ph type="title"/>
          </p:nvPr>
        </p:nvSpPr>
        <p:spPr>
          <a:xfrm>
            <a:off x="2231670" y="2880042"/>
            <a:ext cx="10449616" cy="10080150"/>
          </a:xfrm>
          <a:prstGeom prst="rect">
            <a:avLst/>
          </a:prstGeom>
        </p:spPr>
        <p:txBody>
          <a:bodyPr anchor="b"/>
          <a:lstStyle>
            <a:lvl1pPr>
              <a:defRPr sz="11300"/>
            </a:lvl1pPr>
          </a:lstStyle>
          <a:p>
            <a:r>
              <a:t>Texto do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3773917" y="6220102"/>
            <a:ext cx="16402141" cy="30700452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231670" y="12960191"/>
            <a:ext cx="10449616" cy="2401035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5600"/>
            </a:lvl1pPr>
            <a:lvl2pPr marL="0" indent="1619951">
              <a:buSzTx/>
              <a:buFontTx/>
              <a:buNone/>
              <a:defRPr sz="5600"/>
            </a:lvl2pPr>
            <a:lvl3pPr marL="0" indent="3239902">
              <a:buSzTx/>
              <a:buFontTx/>
              <a:buNone/>
              <a:defRPr sz="5600"/>
            </a:lvl3pPr>
            <a:lvl4pPr marL="0" indent="4859852">
              <a:buSzTx/>
              <a:buFontTx/>
              <a:buNone/>
              <a:defRPr sz="5600"/>
            </a:lvl4pPr>
            <a:lvl5pPr marL="0" indent="6479804">
              <a:buSzTx/>
              <a:buFontTx/>
              <a:buNone/>
              <a:defRPr sz="56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8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2227451" y="2300043"/>
            <a:ext cx="27944388" cy="835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um…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8" cy="27410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29508254" y="40840097"/>
            <a:ext cx="663585" cy="7010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4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809975" marR="0" indent="-809975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2563334" marR="0" indent="-943383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4385439" marR="0" indent="-1145537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6132672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7752623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9372575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10992525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12612476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14232427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5"/>
          <p:cNvSpPr txBox="1"/>
          <p:nvPr/>
        </p:nvSpPr>
        <p:spPr>
          <a:xfrm>
            <a:off x="2134505" y="2251447"/>
            <a:ext cx="28128686" cy="8619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29644" tIns="229644" rIns="229644" bIns="229644">
            <a:spAutoFit/>
          </a:bodyPr>
          <a:lstStyle/>
          <a:p>
            <a:pPr algn="ctr">
              <a:spcBef>
                <a:spcPts val="1500"/>
              </a:spcBef>
              <a:defRPr sz="9600"/>
            </a:pPr>
            <a:r>
              <a:rPr lang="en-US" dirty="0"/>
              <a:t>Monitoring the Mental Health of Portuguese University Students: Insights from Three Academic Years</a:t>
            </a:r>
          </a:p>
          <a:p>
            <a:pPr algn="ctr">
              <a:lnSpc>
                <a:spcPct val="80000"/>
              </a:lnSpc>
              <a:spcBef>
                <a:spcPts val="1500"/>
              </a:spcBef>
              <a:defRPr sz="4400" b="1" cap="small"/>
            </a:pPr>
            <a:r>
              <a:rPr lang="pt-PT" dirty="0"/>
              <a:t>Lara Guedes de Pinho</a:t>
            </a:r>
            <a:r>
              <a:rPr lang="pt-PT" baseline="30000" dirty="0"/>
              <a:t>1</a:t>
            </a:r>
            <a:r>
              <a:rPr lang="pt-PT" dirty="0"/>
              <a:t>, Fátima Marques</a:t>
            </a:r>
            <a:r>
              <a:rPr lang="pt-PT" baseline="30000" dirty="0"/>
              <a:t>2</a:t>
            </a:r>
            <a:r>
              <a:rPr lang="pt-PT" dirty="0"/>
              <a:t>, César Fonseca</a:t>
            </a:r>
            <a:r>
              <a:rPr lang="pt-PT" baseline="30000" dirty="0"/>
              <a:t>1,2</a:t>
            </a:r>
            <a:r>
              <a:rPr lang="pt-PT" dirty="0"/>
              <a:t>, Pedro Amaro</a:t>
            </a:r>
            <a:r>
              <a:rPr lang="pt-PT" baseline="30000" dirty="0"/>
              <a:t>1,3</a:t>
            </a:r>
            <a:r>
              <a:rPr lang="pt-PT" dirty="0"/>
              <a:t>, Maria Revés Silva</a:t>
            </a:r>
            <a:r>
              <a:rPr lang="pt-PT" baseline="30000" dirty="0"/>
              <a:t>1,2</a:t>
            </a:r>
            <a:r>
              <a:rPr lang="pt-PT" dirty="0"/>
              <a:t>, Anabela Afonso</a:t>
            </a:r>
            <a:r>
              <a:rPr lang="pt-PT" baseline="30000" dirty="0"/>
              <a:t>4,5</a:t>
            </a:r>
            <a:r>
              <a:rPr lang="pt-PT" dirty="0"/>
              <a:t>, Gonçalo Jacinto</a:t>
            </a:r>
            <a:r>
              <a:rPr lang="pt-PT" baseline="30000" dirty="0"/>
              <a:t>4,5</a:t>
            </a:r>
            <a:r>
              <a:rPr lang="pt-PT" dirty="0"/>
              <a:t>, Anabela Pereira</a:t>
            </a:r>
            <a:r>
              <a:rPr lang="pt-PT" baseline="30000" dirty="0"/>
              <a:t>6,7,8</a:t>
            </a:r>
          </a:p>
          <a:p>
            <a:pPr algn="ctr">
              <a:lnSpc>
                <a:spcPct val="80000"/>
              </a:lnSpc>
              <a:spcBef>
                <a:spcPts val="1500"/>
              </a:spcBef>
              <a:defRPr sz="4400" b="1" cap="small"/>
            </a:pPr>
            <a:r>
              <a:rPr lang="en-US" dirty="0"/>
              <a:t> </a:t>
            </a: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r>
              <a:rPr lang="pt-PT" baseline="50000" dirty="0"/>
              <a:t>1</a:t>
            </a:r>
            <a:r>
              <a:rPr lang="pt-PT" dirty="0"/>
              <a:t>Universidade de Évora, </a:t>
            </a:r>
            <a:r>
              <a:rPr lang="pt-PT" dirty="0" err="1"/>
              <a:t>Comprehensive</a:t>
            </a:r>
            <a:r>
              <a:rPr lang="pt-PT" dirty="0"/>
              <a:t> Health Research Centre, LA-REAL, Évora, Portugal; </a:t>
            </a: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r>
              <a:rPr lang="pt-PT" baseline="50000" dirty="0"/>
              <a:t>2</a:t>
            </a:r>
            <a:r>
              <a:rPr lang="pt-PT" dirty="0"/>
              <a:t>Universidade de Évora, Departamento de Enfermagem, Évora, Portugal; </a:t>
            </a: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r>
              <a:rPr lang="pt-PT" baseline="50000" dirty="0"/>
              <a:t>3</a:t>
            </a:r>
            <a:r>
              <a:rPr lang="pt-PT" dirty="0"/>
              <a:t>Instituto Politécnico de Portalegre, Centro de Investigação em Saúde e Ciências Sociais (CARE), Portalegre, Portugal; </a:t>
            </a: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r>
              <a:rPr lang="pt-PT" baseline="50000" dirty="0"/>
              <a:t>4</a:t>
            </a:r>
            <a:r>
              <a:rPr lang="pt-PT" dirty="0"/>
              <a:t>Universidade de Évora, Centro de Investigação em Matemática e Aplicações (CIMA), Évora, Portugal; </a:t>
            </a: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r>
              <a:rPr lang="pt-PT" baseline="50000" dirty="0"/>
              <a:t>5</a:t>
            </a:r>
            <a:r>
              <a:rPr lang="pt-PT" dirty="0"/>
              <a:t>Universidade de Évora, Escola de Ciências e Tecnologia, Departamento de Matemática, Évora, Portugal;</a:t>
            </a: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r>
              <a:rPr lang="pt-PT" baseline="50000" dirty="0"/>
              <a:t>6</a:t>
            </a:r>
            <a:r>
              <a:rPr lang="pt-PT" dirty="0"/>
              <a:t>Universidade de Évora, Centro de Investigação em Educação e Psicologia (CIEP), Évora, Portugal;</a:t>
            </a: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r>
              <a:rPr lang="pt-PT" baseline="50000" dirty="0"/>
              <a:t>7</a:t>
            </a:r>
            <a:r>
              <a:rPr lang="pt-PT" dirty="0"/>
              <a:t>Universidade de Évora, Escola de Ciências Sociais, Departamento de Psicologia, Évora, Portugal.</a:t>
            </a:r>
          </a:p>
        </p:txBody>
      </p:sp>
      <p:sp>
        <p:nvSpPr>
          <p:cNvPr id="103" name="Introduction: Previous reports showed beneficial effects of engaging in the art of singing or in the practice of physical exercise on well-being and functional capacity. However, few studies analyzed the effects of combining the practice of singing with "/>
          <p:cNvSpPr txBox="1"/>
          <p:nvPr/>
        </p:nvSpPr>
        <p:spPr>
          <a:xfrm>
            <a:off x="2377441" y="10655047"/>
            <a:ext cx="13899582" cy="30469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/>
              <a:t>Background</a:t>
            </a:r>
            <a:r>
              <a:rPr lang="en-US" dirty="0"/>
              <a:t>: Depressive and anxiety symptomatology are among the most prevalent mental health disorders in university students, representing a major global concern. Continuous monitoring over time is therefore essential to guide and implement appropriate mental health interventions.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/>
              <a:t>Objectives</a:t>
            </a:r>
            <a:r>
              <a:rPr lang="en-US" dirty="0"/>
              <a:t>: To assess the prevalence of depressive and anxiety symptoms in university students across three academic years and the factors contributing to these symptoms.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/>
              <a:t>Methods</a:t>
            </a:r>
            <a:r>
              <a:rPr lang="en-US" dirty="0"/>
              <a:t>: A repeated cross-sectional study was conducted using independent samples each academic year. An online questionnaire was administered to students from seven higher education institutions during the academic years 2022/2023, 2023/2024, and 2024/2025. Depressive symptoms were assessed using the PHQ-9, and anxiety symptoms using the GAD-7. Descriptive and correlational analyses were performed.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/>
              <a:t>Results</a:t>
            </a:r>
            <a:r>
              <a:rPr lang="en-US" dirty="0"/>
              <a:t>: The samples included 3399, 2136, and 2212 students, respectively. The prevalence of depressive symptoms was 23.7% in the first year, 24.9% in the second, and 23.4% in the third. Rates of moderately severe symptoms were 30.6%, 31.7%, and 33.1%, respectively, and severe symptoms were reported by 6.9%, 7.2%, and 7.9%. For anxiety symptoms, mild levels were reported by 37.9%, 37.7%, and 36.8%; moderate by 22.8%, 23.5%, and 24%; and severe by 14.3%, 15.7%, and 16.3%. No significant differences were observed across academic years. Higher levels of depressive and anxiety symptoms were significantly associated with being female (</a:t>
            </a:r>
            <a:r>
              <a:rPr lang="en-US" i="1" dirty="0"/>
              <a:t>p</a:t>
            </a:r>
            <a:r>
              <a:rPr lang="en-US" dirty="0"/>
              <a:t> &lt; 0.001 across all years) and reporting lower </a:t>
            </a:r>
          </a:p>
        </p:txBody>
      </p:sp>
      <p:sp>
        <p:nvSpPr>
          <p:cNvPr id="104" name="Conclusions: Although based on cross-sectional data, our results suggest potential benefits of merging regular dance practice with traditional Portuguese singing in community-dwelling older adults, supporting the implementation of experimental studies co"/>
          <p:cNvSpPr txBox="1"/>
          <p:nvPr/>
        </p:nvSpPr>
        <p:spPr>
          <a:xfrm>
            <a:off x="17069882" y="19552859"/>
            <a:ext cx="13899582" cy="18166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dirty="0"/>
              <a:t>socio-economic </a:t>
            </a:r>
            <a:r>
              <a:rPr kumimoji="0" lang="en-US" sz="4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status (</a:t>
            </a:r>
            <a:r>
              <a:rPr kumimoji="0" lang="en-US" sz="4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p</a:t>
            </a:r>
            <a:r>
              <a:rPr kumimoji="0" lang="en-US" sz="4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 &lt; 0.001 across all years, except for anxiety in the first year: </a:t>
            </a:r>
            <a:r>
              <a:rPr kumimoji="0" lang="en-US" sz="4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p</a:t>
            </a:r>
            <a:r>
              <a:rPr kumimoji="0" lang="en-US" sz="4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 &lt; 0.05). Conversely, more frequent visits home (</a:t>
            </a:r>
            <a:r>
              <a:rPr kumimoji="0" lang="en-US" sz="4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p</a:t>
            </a:r>
            <a:r>
              <a:rPr kumimoji="0" lang="en-US" sz="4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 &lt; 0.05 in the first year; </a:t>
            </a:r>
            <a:r>
              <a:rPr kumimoji="0" lang="en-US" sz="4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p</a:t>
            </a:r>
            <a:r>
              <a:rPr kumimoji="0" lang="en-US" sz="4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 &lt; 0.001 in the second and third) and better perceived academic performance (</a:t>
            </a:r>
            <a:r>
              <a:rPr kumimoji="0" lang="en-US" sz="4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p</a:t>
            </a:r>
            <a:r>
              <a:rPr kumimoji="0" lang="en-US" sz="4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 &lt; 0.05 in the first year; </a:t>
            </a:r>
            <a:r>
              <a:rPr kumimoji="0" lang="en-US" sz="4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p </a:t>
            </a:r>
            <a:r>
              <a:rPr kumimoji="0" lang="en-US" sz="4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sym typeface="Trebuchet MS"/>
              </a:rPr>
              <a:t>&lt; 0.001 in the second and third) were associated with fewer symptoms.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/>
              <a:t>Conclusions</a:t>
            </a:r>
            <a:r>
              <a:rPr lang="en-US" dirty="0"/>
              <a:t>: There is a persistently high prevalence of depressive and anxiety symptoms among Portuguese university students over the three-year period, with no significant variation over time. Female sex and lower socio-economic status were consistent risk factors, while more frequent home visits and better academic self-perception emerged as protective factors. 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/>
              <a:t>Funding</a:t>
            </a:r>
            <a:r>
              <a:rPr lang="en-US" dirty="0"/>
              <a:t>: These findings underscore the urgent need for sustained and targeted mental health interventions in higher education settings, particularly for the most vulnerable student populations.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/>
              <a:t>References</a:t>
            </a:r>
            <a:r>
              <a:rPr lang="en-US" dirty="0"/>
              <a:t>: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2B6B5FF6-D987-E150-1BEE-C1E6FF6215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4754880" cy="249294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F2F5DF85-7B5E-B4A6-14BC-45D0A5A579F3}"/>
              </a:ext>
            </a:extLst>
          </p:cNvPr>
          <p:cNvSpPr txBox="1"/>
          <p:nvPr/>
        </p:nvSpPr>
        <p:spPr>
          <a:xfrm>
            <a:off x="10213581" y="369637"/>
            <a:ext cx="11970535" cy="25545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0" u="none" strike="noStrike" cap="none" spc="0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6</a:t>
            </a:r>
            <a:r>
              <a:rPr lang="en-US" sz="8000" baseline="30000" dirty="0">
                <a:solidFill>
                  <a:schemeClr val="accent5">
                    <a:lumMod val="50000"/>
                  </a:schemeClr>
                </a:solidFill>
                <a:latin typeface="Quicksand" pitchFamily="2" charset="77"/>
              </a:rPr>
              <a:t>th</a:t>
            </a:r>
            <a:r>
              <a:rPr kumimoji="0" lang="en-US" sz="8000" u="none" strike="noStrike" cap="none" spc="0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 CHRC Annual Summit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C4F92E2-0C75-2968-C241-1E5899B18E60}"/>
              </a:ext>
            </a:extLst>
          </p:cNvPr>
          <p:cNvSpPr txBox="1"/>
          <p:nvPr/>
        </p:nvSpPr>
        <p:spPr>
          <a:xfrm>
            <a:off x="25022709" y="568241"/>
            <a:ext cx="7241879" cy="17543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5400" dirty="0">
                <a:solidFill>
                  <a:schemeClr val="accent4">
                    <a:lumMod val="75000"/>
                  </a:schemeClr>
                </a:solidFill>
                <a:latin typeface="Quicksand" pitchFamily="2" charset="77"/>
              </a:rPr>
              <a:t>September</a:t>
            </a:r>
            <a:r>
              <a:rPr kumimoji="0" lang="en-US" sz="5400" u="none" strike="noStrike" cap="none" spc="0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 22</a:t>
            </a:r>
            <a:r>
              <a:rPr kumimoji="0" lang="en-US" sz="5400" u="none" strike="noStrike" cap="none" spc="0" normalizeH="0" baseline="3000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nd</a:t>
            </a:r>
            <a:r>
              <a:rPr kumimoji="0" lang="en-US" sz="5400" u="none" strike="noStrike" cap="none" spc="0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 &amp; 23</a:t>
            </a:r>
            <a:r>
              <a:rPr kumimoji="0" lang="en-US" sz="5400" u="none" strike="noStrike" cap="none" spc="0" normalizeH="0" baseline="3000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rd</a:t>
            </a:r>
            <a:r>
              <a:rPr kumimoji="0" lang="en-US" sz="5400" u="none" strike="noStrike" cap="none" spc="0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, 2025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2625AE4D-783B-F79E-24D6-308EBEDA39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5129765"/>
              </p:ext>
            </p:extLst>
          </p:nvPr>
        </p:nvGraphicFramePr>
        <p:xfrm>
          <a:off x="17069884" y="7426004"/>
          <a:ext cx="12966918" cy="644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066942F-E26C-AF2C-CB52-6AA3EAEC7B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7358349"/>
              </p:ext>
            </p:extLst>
          </p:nvPr>
        </p:nvGraphicFramePr>
        <p:xfrm>
          <a:off x="17069884" y="13918839"/>
          <a:ext cx="13524416" cy="5634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7" name="Imagem 6" descr="Uma imagem com padrão, quadrado, arte, Retângulo&#10;&#10;Os conteúdos gerados por IA podem estar incorretos.">
            <a:extLst>
              <a:ext uri="{FF2B5EF4-FFF2-40B4-BE49-F238E27FC236}">
                <a16:creationId xmlns:a16="http://schemas.microsoft.com/office/drawing/2014/main" id="{E34AA4F4-7601-39A2-24B9-BBF4987C52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3986" y="36918900"/>
            <a:ext cx="3617368" cy="3617368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75AAECE-5B76-B5AA-9603-EBE5D2DCFE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6341" y="40912024"/>
            <a:ext cx="16485013" cy="99373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609</Words>
  <Application>Microsoft Office PowerPoint</Application>
  <PresentationFormat>Personalizados</PresentationFormat>
  <Paragraphs>24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Quicksand</vt:lpstr>
      <vt:lpstr>Trebuchet MS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Silva</dc:creator>
  <cp:lastModifiedBy>Maria João Silva</cp:lastModifiedBy>
  <cp:revision>29</cp:revision>
  <dcterms:modified xsi:type="dcterms:W3CDTF">2025-08-25T11:58:48Z</dcterms:modified>
</cp:coreProperties>
</file>