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32404050" cy="39604950"/>
  <p:notesSz cx="6867525" cy="9993313"/>
  <p:defaultTextStyle>
    <a:defPPr>
      <a:defRPr lang="es-ES_tradnl"/>
    </a:defPPr>
    <a:lvl1pPr marL="0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491511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4983023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474534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9966046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457557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4949068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440580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19932091" algn="l" defTabSz="498302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DFE"/>
    <a:srgbClr val="D6F2F8"/>
    <a:srgbClr val="3404BC"/>
    <a:srgbClr val="38DAFA"/>
    <a:srgbClr val="FFFFFF"/>
    <a:srgbClr val="35FDF8"/>
    <a:srgbClr val="4D7400"/>
    <a:srgbClr val="CCFFFF"/>
    <a:srgbClr val="D0FDF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69" autoAdjust="0"/>
    <p:restoredTop sz="92833" autoAdjust="0"/>
  </p:normalViewPr>
  <p:slideViewPr>
    <p:cSldViewPr>
      <p:cViewPr>
        <p:scale>
          <a:sx n="50" d="100"/>
          <a:sy n="50" d="100"/>
        </p:scale>
        <p:origin x="2106" y="8970"/>
      </p:cViewPr>
      <p:guideLst>
        <p:guide orient="horz" pos="12474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6563" cy="5001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9376" y="1"/>
            <a:ext cx="2976563" cy="5001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FC848-0BC6-4E37-8182-626CC059728A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1" y="9491584"/>
            <a:ext cx="2976563" cy="500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9376" y="9491584"/>
            <a:ext cx="2976563" cy="5001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BDA39-827A-4365-830C-E884A0D78E6E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66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>
              <a:defRPr sz="1300"/>
            </a:lvl1pPr>
          </a:lstStyle>
          <a:p>
            <a:endParaRPr lang="es-ES_tradnl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66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>
              <a:defRPr sz="1300"/>
            </a:lvl1pPr>
          </a:lstStyle>
          <a:p>
            <a:fld id="{7E65DAD9-8D9F-4300-932E-C2ACA96B9997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01825" y="749300"/>
            <a:ext cx="3063875" cy="3746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2" tIns="48166" rIns="96332" bIns="48166" rtlCol="0" anchor="ctr"/>
          <a:lstStyle/>
          <a:p>
            <a:endParaRPr lang="es-ES_tradnl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6753" y="4746824"/>
            <a:ext cx="5494020" cy="4496991"/>
          </a:xfrm>
          <a:prstGeom prst="rect">
            <a:avLst/>
          </a:prstGeom>
        </p:spPr>
        <p:txBody>
          <a:bodyPr vert="horz" lIns="96332" tIns="48166" rIns="96332" bIns="48166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91914"/>
            <a:ext cx="2975928" cy="49966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>
              <a:defRPr sz="1300"/>
            </a:lvl1pPr>
          </a:lstStyle>
          <a:p>
            <a:endParaRPr lang="es-ES_tradnl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90008" y="9491914"/>
            <a:ext cx="2975928" cy="49966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>
              <a:defRPr sz="1300"/>
            </a:lvl1pPr>
          </a:lstStyle>
          <a:p>
            <a:fld id="{AAE539BB-7581-429D-8826-9D3514491765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01825" y="749300"/>
            <a:ext cx="3063875" cy="37465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http://www.ias.org.uk/resources/publications/warc/worlddrinks_2005.html</a:t>
            </a:r>
            <a:endParaRPr lang="es-ES_tradnl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539BB-7581-429D-8826-9D3514491765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6" y="12303213"/>
            <a:ext cx="27543443" cy="8489394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2442806"/>
            <a:ext cx="22682835" cy="101212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1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83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74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6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57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49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40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32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s-ES_tradnl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31540193" y="8324380"/>
            <a:ext cx="40820102" cy="17741550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074263" y="8324380"/>
            <a:ext cx="121925864" cy="17741550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5449852"/>
            <a:ext cx="27543443" cy="7865983"/>
          </a:xfrm>
        </p:spPr>
        <p:txBody>
          <a:bodyPr anchor="t"/>
          <a:lstStyle>
            <a:lvl1pPr algn="l">
              <a:defRPr sz="21800" b="1" cap="all"/>
            </a:lvl1pPr>
          </a:lstStyle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559698" y="16786271"/>
            <a:ext cx="27543443" cy="8663580"/>
          </a:xfrm>
        </p:spPr>
        <p:txBody>
          <a:bodyPr anchor="b"/>
          <a:lstStyle>
            <a:lvl1pPr marL="0" indent="0">
              <a:buNone/>
              <a:defRPr sz="10900">
                <a:solidFill>
                  <a:schemeClr val="tx1">
                    <a:tint val="75000"/>
                  </a:schemeClr>
                </a:solidFill>
              </a:defRPr>
            </a:lvl1pPr>
            <a:lvl2pPr marL="2491511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983023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3pPr>
            <a:lvl4pPr marL="7474534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4pPr>
            <a:lvl5pPr marL="9966046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5pPr>
            <a:lvl6pPr marL="12457557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6pPr>
            <a:lvl7pPr marL="14949068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7pPr>
            <a:lvl8pPr marL="1744058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8pPr>
            <a:lvl9pPr marL="19932091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9074262" y="48516067"/>
            <a:ext cx="81370170" cy="137223818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90984502" y="48516067"/>
            <a:ext cx="81375794" cy="137223818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09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586037"/>
            <a:ext cx="29163645" cy="6600825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20204" y="8865285"/>
            <a:ext cx="14317417" cy="3694626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511" indent="0">
              <a:buNone/>
              <a:defRPr sz="10900" b="1"/>
            </a:lvl2pPr>
            <a:lvl3pPr marL="4983023" indent="0">
              <a:buNone/>
              <a:defRPr sz="9800" b="1"/>
            </a:lvl3pPr>
            <a:lvl4pPr marL="7474534" indent="0">
              <a:buNone/>
              <a:defRPr sz="8700" b="1"/>
            </a:lvl4pPr>
            <a:lvl5pPr marL="9966046" indent="0">
              <a:buNone/>
              <a:defRPr sz="8700" b="1"/>
            </a:lvl5pPr>
            <a:lvl6pPr marL="12457557" indent="0">
              <a:buNone/>
              <a:defRPr sz="8700" b="1"/>
            </a:lvl6pPr>
            <a:lvl7pPr marL="14949068" indent="0">
              <a:buNone/>
              <a:defRPr sz="8700" b="1"/>
            </a:lvl7pPr>
            <a:lvl8pPr marL="17440580" indent="0">
              <a:buNone/>
              <a:defRPr sz="8700" b="1"/>
            </a:lvl8pPr>
            <a:lvl9pPr marL="19932091" indent="0">
              <a:buNone/>
              <a:defRPr sz="87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620204" y="12559906"/>
            <a:ext cx="14317417" cy="22818688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6460812" y="8865285"/>
            <a:ext cx="14323040" cy="3694626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491511" indent="0">
              <a:buNone/>
              <a:defRPr sz="10900" b="1"/>
            </a:lvl2pPr>
            <a:lvl3pPr marL="4983023" indent="0">
              <a:buNone/>
              <a:defRPr sz="9800" b="1"/>
            </a:lvl3pPr>
            <a:lvl4pPr marL="7474534" indent="0">
              <a:buNone/>
              <a:defRPr sz="8700" b="1"/>
            </a:lvl4pPr>
            <a:lvl5pPr marL="9966046" indent="0">
              <a:buNone/>
              <a:defRPr sz="8700" b="1"/>
            </a:lvl5pPr>
            <a:lvl6pPr marL="12457557" indent="0">
              <a:buNone/>
              <a:defRPr sz="8700" b="1"/>
            </a:lvl6pPr>
            <a:lvl7pPr marL="14949068" indent="0">
              <a:buNone/>
              <a:defRPr sz="8700" b="1"/>
            </a:lvl7pPr>
            <a:lvl8pPr marL="17440580" indent="0">
              <a:buNone/>
              <a:defRPr sz="8700" b="1"/>
            </a:lvl8pPr>
            <a:lvl9pPr marL="19932091" indent="0">
              <a:buNone/>
              <a:defRPr sz="87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16460812" y="12559906"/>
            <a:ext cx="14323040" cy="22818688"/>
          </a:xfrm>
        </p:spPr>
        <p:txBody>
          <a:bodyPr/>
          <a:lstStyle>
            <a:lvl1pPr>
              <a:defRPr sz="13100"/>
            </a:lvl1pPr>
            <a:lvl2pPr>
              <a:defRPr sz="10900"/>
            </a:lvl2pPr>
            <a:lvl3pPr>
              <a:defRPr sz="98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576869"/>
            <a:ext cx="10660709" cy="6710839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669083" y="1576874"/>
            <a:ext cx="18114765" cy="33801727"/>
          </a:xfrm>
        </p:spPr>
        <p:txBody>
          <a:bodyPr/>
          <a:lstStyle>
            <a:lvl1pPr>
              <a:defRPr sz="17400"/>
            </a:lvl1pPr>
            <a:lvl2pPr>
              <a:defRPr sz="15300"/>
            </a:lvl2pPr>
            <a:lvl3pPr>
              <a:defRPr sz="13100"/>
            </a:lvl3pPr>
            <a:lvl4pPr>
              <a:defRPr sz="10900"/>
            </a:lvl4pPr>
            <a:lvl5pPr>
              <a:defRPr sz="10900"/>
            </a:lvl5pPr>
            <a:lvl6pPr>
              <a:defRPr sz="10900"/>
            </a:lvl6pPr>
            <a:lvl7pPr>
              <a:defRPr sz="10900"/>
            </a:lvl7pPr>
            <a:lvl8pPr>
              <a:defRPr sz="10900"/>
            </a:lvl8pPr>
            <a:lvl9pPr>
              <a:defRPr sz="10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20205" y="8287713"/>
            <a:ext cx="10660709" cy="27090889"/>
          </a:xfrm>
        </p:spPr>
        <p:txBody>
          <a:bodyPr/>
          <a:lstStyle>
            <a:lvl1pPr marL="0" indent="0">
              <a:buNone/>
              <a:defRPr sz="7600"/>
            </a:lvl1pPr>
            <a:lvl2pPr marL="2491511" indent="0">
              <a:buNone/>
              <a:defRPr sz="6500"/>
            </a:lvl2pPr>
            <a:lvl3pPr marL="4983023" indent="0">
              <a:buNone/>
              <a:defRPr sz="5400"/>
            </a:lvl3pPr>
            <a:lvl4pPr marL="7474534" indent="0">
              <a:buNone/>
              <a:defRPr sz="4900"/>
            </a:lvl4pPr>
            <a:lvl5pPr marL="9966046" indent="0">
              <a:buNone/>
              <a:defRPr sz="4900"/>
            </a:lvl5pPr>
            <a:lvl6pPr marL="12457557" indent="0">
              <a:buNone/>
              <a:defRPr sz="4900"/>
            </a:lvl6pPr>
            <a:lvl7pPr marL="14949068" indent="0">
              <a:buNone/>
              <a:defRPr sz="4900"/>
            </a:lvl7pPr>
            <a:lvl8pPr marL="17440580" indent="0">
              <a:buNone/>
              <a:defRPr sz="4900"/>
            </a:lvl8pPr>
            <a:lvl9pPr marL="19932091" indent="0">
              <a:buNone/>
              <a:defRPr sz="4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7723470"/>
            <a:ext cx="19442430" cy="3272913"/>
          </a:xfrm>
        </p:spPr>
        <p:txBody>
          <a:bodyPr anchor="b"/>
          <a:lstStyle>
            <a:lvl1pPr algn="l">
              <a:defRPr sz="10900" b="1"/>
            </a:lvl1pPr>
          </a:lstStyle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351421" y="3538778"/>
            <a:ext cx="19442430" cy="23762970"/>
          </a:xfrm>
        </p:spPr>
        <p:txBody>
          <a:bodyPr/>
          <a:lstStyle>
            <a:lvl1pPr marL="0" indent="0">
              <a:buNone/>
              <a:defRPr sz="17400"/>
            </a:lvl1pPr>
            <a:lvl2pPr marL="2491511" indent="0">
              <a:buNone/>
              <a:defRPr sz="15300"/>
            </a:lvl2pPr>
            <a:lvl3pPr marL="4983023" indent="0">
              <a:buNone/>
              <a:defRPr sz="13100"/>
            </a:lvl3pPr>
            <a:lvl4pPr marL="7474534" indent="0">
              <a:buNone/>
              <a:defRPr sz="10900"/>
            </a:lvl4pPr>
            <a:lvl5pPr marL="9966046" indent="0">
              <a:buNone/>
              <a:defRPr sz="10900"/>
            </a:lvl5pPr>
            <a:lvl6pPr marL="12457557" indent="0">
              <a:buNone/>
              <a:defRPr sz="10900"/>
            </a:lvl6pPr>
            <a:lvl7pPr marL="14949068" indent="0">
              <a:buNone/>
              <a:defRPr sz="10900"/>
            </a:lvl7pPr>
            <a:lvl8pPr marL="17440580" indent="0">
              <a:buNone/>
              <a:defRPr sz="10900"/>
            </a:lvl8pPr>
            <a:lvl9pPr marL="19932091" indent="0">
              <a:buNone/>
              <a:defRPr sz="10900"/>
            </a:lvl9pPr>
          </a:lstStyle>
          <a:p>
            <a:endParaRPr lang="es-ES_tradnl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51421" y="30996376"/>
            <a:ext cx="19442430" cy="4648079"/>
          </a:xfrm>
        </p:spPr>
        <p:txBody>
          <a:bodyPr/>
          <a:lstStyle>
            <a:lvl1pPr marL="0" indent="0">
              <a:buNone/>
              <a:defRPr sz="7600"/>
            </a:lvl1pPr>
            <a:lvl2pPr marL="2491511" indent="0">
              <a:buNone/>
              <a:defRPr sz="6500"/>
            </a:lvl2pPr>
            <a:lvl3pPr marL="4983023" indent="0">
              <a:buNone/>
              <a:defRPr sz="5400"/>
            </a:lvl3pPr>
            <a:lvl4pPr marL="7474534" indent="0">
              <a:buNone/>
              <a:defRPr sz="4900"/>
            </a:lvl4pPr>
            <a:lvl5pPr marL="9966046" indent="0">
              <a:buNone/>
              <a:defRPr sz="4900"/>
            </a:lvl5pPr>
            <a:lvl6pPr marL="12457557" indent="0">
              <a:buNone/>
              <a:defRPr sz="4900"/>
            </a:lvl6pPr>
            <a:lvl7pPr marL="14949068" indent="0">
              <a:buNone/>
              <a:defRPr sz="4900"/>
            </a:lvl7pPr>
            <a:lvl8pPr marL="17440580" indent="0">
              <a:buNone/>
              <a:defRPr sz="4900"/>
            </a:lvl8pPr>
            <a:lvl9pPr marL="19932091" indent="0">
              <a:buNone/>
              <a:defRPr sz="4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6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1620203" y="1586037"/>
            <a:ext cx="29163645" cy="6600825"/>
          </a:xfrm>
          <a:prstGeom prst="rect">
            <a:avLst/>
          </a:prstGeom>
        </p:spPr>
        <p:txBody>
          <a:bodyPr vert="horz" lIns="498302" tIns="249151" rIns="498302" bIns="249151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s-ES_tradnl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20203" y="9241158"/>
            <a:ext cx="29163645" cy="26137437"/>
          </a:xfrm>
          <a:prstGeom prst="rect">
            <a:avLst/>
          </a:prstGeom>
        </p:spPr>
        <p:txBody>
          <a:bodyPr vert="horz" lIns="498302" tIns="249151" rIns="498302" bIns="249151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_tradnl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1620203" y="36707925"/>
            <a:ext cx="7560945" cy="2108597"/>
          </a:xfrm>
          <a:prstGeom prst="rect">
            <a:avLst/>
          </a:prstGeom>
        </p:spPr>
        <p:txBody>
          <a:bodyPr vert="horz" lIns="498302" tIns="249151" rIns="498302" bIns="249151" rtlCol="0" anchor="ctr"/>
          <a:lstStyle>
            <a:lvl1pPr algn="l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19F9-9448-4BF0-A4D0-77A38DD0C7FB}" type="datetimeFigureOut">
              <a:rPr lang="es-ES_tradnl" smtClean="0"/>
              <a:pPr/>
              <a:t>20/11/2011</a:t>
            </a:fld>
            <a:endParaRPr lang="es-ES_tradnl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1071384" y="36707925"/>
            <a:ext cx="10261283" cy="2108597"/>
          </a:xfrm>
          <a:prstGeom prst="rect">
            <a:avLst/>
          </a:prstGeom>
        </p:spPr>
        <p:txBody>
          <a:bodyPr vert="horz" lIns="498302" tIns="249151" rIns="498302" bIns="249151" rtlCol="0" anchor="ctr"/>
          <a:lstStyle>
            <a:lvl1pPr algn="ct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23222903" y="36707925"/>
            <a:ext cx="7560945" cy="2108597"/>
          </a:xfrm>
          <a:prstGeom prst="rect">
            <a:avLst/>
          </a:prstGeom>
        </p:spPr>
        <p:txBody>
          <a:bodyPr vert="horz" lIns="498302" tIns="249151" rIns="498302" bIns="249151" rtlCol="0" anchor="ctr"/>
          <a:lstStyle>
            <a:lvl1pPr algn="r">
              <a:defRPr sz="6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503D-B86F-4FB6-8051-5415CD46DDA6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83023" rtl="0" eaLnBrk="1" latinLnBrk="0" hangingPunct="1">
        <a:spcBef>
          <a:spcPct val="0"/>
        </a:spcBef>
        <a:buNone/>
        <a:defRPr sz="2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8634" indent="-1868634" algn="l" defTabSz="4983023" rtl="0" eaLnBrk="1" latinLnBrk="0" hangingPunct="1">
        <a:spcBef>
          <a:spcPct val="20000"/>
        </a:spcBef>
        <a:buFont typeface="Arial" pitchFamily="34" charset="0"/>
        <a:buChar char="•"/>
        <a:defRPr sz="17400" kern="1200">
          <a:solidFill>
            <a:schemeClr val="tx1"/>
          </a:solidFill>
          <a:latin typeface="+mn-lt"/>
          <a:ea typeface="+mn-ea"/>
          <a:cs typeface="+mn-cs"/>
        </a:defRPr>
      </a:lvl1pPr>
      <a:lvl2pPr marL="4048706" indent="-1557195" algn="l" defTabSz="4983023" rtl="0" eaLnBrk="1" latinLnBrk="0" hangingPunct="1">
        <a:spcBef>
          <a:spcPct val="20000"/>
        </a:spcBef>
        <a:buFont typeface="Arial" pitchFamily="34" charset="0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28779" indent="-1245756" algn="l" defTabSz="4983023" rtl="0" eaLnBrk="1" latinLnBrk="0" hangingPunct="1">
        <a:spcBef>
          <a:spcPct val="20000"/>
        </a:spcBef>
        <a:buFont typeface="Arial" pitchFamily="34" charset="0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20290" indent="-1245756" algn="l" defTabSz="4983023" rtl="0" eaLnBrk="1" latinLnBrk="0" hangingPunct="1">
        <a:spcBef>
          <a:spcPct val="20000"/>
        </a:spcBef>
        <a:buFont typeface="Arial" pitchFamily="34" charset="0"/>
        <a:buChar char="–"/>
        <a:defRPr sz="10900" kern="1200">
          <a:solidFill>
            <a:schemeClr val="tx1"/>
          </a:solidFill>
          <a:latin typeface="+mn-lt"/>
          <a:ea typeface="+mn-ea"/>
          <a:cs typeface="+mn-cs"/>
        </a:defRPr>
      </a:lvl4pPr>
      <a:lvl5pPr marL="11211801" indent="-1245756" algn="l" defTabSz="4983023" rtl="0" eaLnBrk="1" latinLnBrk="0" hangingPunct="1">
        <a:spcBef>
          <a:spcPct val="20000"/>
        </a:spcBef>
        <a:buFont typeface="Arial" pitchFamily="34" charset="0"/>
        <a:buChar char="»"/>
        <a:defRPr sz="10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03313" indent="-1245756" algn="l" defTabSz="4983023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6pPr>
      <a:lvl7pPr marL="16194824" indent="-1245756" algn="l" defTabSz="4983023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7pPr>
      <a:lvl8pPr marL="18686336" indent="-1245756" algn="l" defTabSz="4983023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8pPr>
      <a:lvl9pPr marL="21177847" indent="-1245756" algn="l" defTabSz="4983023" rtl="0" eaLnBrk="1" latinLnBrk="0" hangingPunct="1">
        <a:spcBef>
          <a:spcPct val="20000"/>
        </a:spcBef>
        <a:buFont typeface="Arial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91511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4983023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474534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9966046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7557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949068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440580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9932091" algn="l" defTabSz="498302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ongresso-misij.com/index.html" TargetMode="External"/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" Type="http://schemas.openxmlformats.org/officeDocument/2006/relationships/image" Target="../media/image2.jpeg"/><Relationship Id="rId21" Type="http://schemas.openxmlformats.org/officeDocument/2006/relationships/image" Target="../media/image18.jpeg"/><Relationship Id="rId7" Type="http://schemas.openxmlformats.org/officeDocument/2006/relationships/image" Target="../media/image6.pn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20" Type="http://schemas.openxmlformats.org/officeDocument/2006/relationships/image" Target="../media/image17.jpeg"/><Relationship Id="rId29" Type="http://schemas.openxmlformats.org/officeDocument/2006/relationships/image" Target="../media/image2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http://www.uevora.pt/" TargetMode="External"/><Relationship Id="rId24" Type="http://schemas.openxmlformats.org/officeDocument/2006/relationships/image" Target="../media/image21.jpeg"/><Relationship Id="rId5" Type="http://schemas.openxmlformats.org/officeDocument/2006/relationships/image" Target="../media/image4.png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jpeg"/><Relationship Id="rId10" Type="http://schemas.openxmlformats.org/officeDocument/2006/relationships/image" Target="../media/image8.gif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7.jpeg"/><Relationship Id="rId14" Type="http://schemas.openxmlformats.org/officeDocument/2006/relationships/image" Target="../media/image11.jpe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6000"/>
            <a:lum/>
          </a:blip>
          <a:srcRect/>
          <a:stretch>
            <a:fillRect l="-39000" r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Jovens fumam em pátio de escola em Frankfurt: alto consumo de tabac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2407">
            <a:off x="6114553" y="33358438"/>
            <a:ext cx="3143250" cy="2324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ângulo 8"/>
          <p:cNvSpPr/>
          <p:nvPr/>
        </p:nvSpPr>
        <p:spPr>
          <a:xfrm>
            <a:off x="0" y="576339"/>
            <a:ext cx="324040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4400" b="1" dirty="0" smtClean="0">
                <a:solidFill>
                  <a:srgbClr val="3404BC"/>
                </a:solidFill>
                <a:latin typeface="Franklin Gothic Demi" pitchFamily="34" charset="0"/>
              </a:rPr>
              <a:t>CIDADANIA E (ANTI) ÉTICA NO COMPORTAMENTO TABÁGICO:</a:t>
            </a:r>
          </a:p>
          <a:p>
            <a:pPr algn="ctr"/>
            <a:r>
              <a:rPr lang="pt-PT" sz="4400" b="1" dirty="0" smtClean="0">
                <a:solidFill>
                  <a:srgbClr val="3404BC"/>
                </a:solidFill>
                <a:latin typeface="Franklin Gothic Demi" pitchFamily="34" charset="0"/>
              </a:rPr>
              <a:t>INFLUÊNCIAS DAS ESFERAS AMBIENTAL E FÍSICA</a:t>
            </a:r>
          </a:p>
          <a:p>
            <a:pPr algn="ctr"/>
            <a:endParaRPr lang="es-ES_tradnl" sz="4400" b="1" dirty="0">
              <a:solidFill>
                <a:srgbClr val="3404BC"/>
              </a:solidFill>
              <a:latin typeface="Franklin Gothic Book" pitchFamily="34" charset="0"/>
            </a:endParaRPr>
          </a:p>
        </p:txBody>
      </p:sp>
      <p:sp>
        <p:nvSpPr>
          <p:cNvPr id="13" name="Rectângulo 12"/>
          <p:cNvSpPr/>
          <p:nvPr/>
        </p:nvSpPr>
        <p:spPr>
          <a:xfrm>
            <a:off x="0" y="3312643"/>
            <a:ext cx="32404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600" dirty="0" err="1" smtClean="0">
                <a:solidFill>
                  <a:srgbClr val="3404BC"/>
                </a:solidFill>
                <a:latin typeface="Franklin Gothic Book" pitchFamily="34" charset="0"/>
              </a:rPr>
              <a:t>Maria</a:t>
            </a:r>
            <a:r>
              <a:rPr lang="es-ES_tradnl" sz="3600" dirty="0" smtClean="0">
                <a:solidFill>
                  <a:srgbClr val="3404BC"/>
                </a:solidFill>
                <a:latin typeface="Franklin Gothic Book" pitchFamily="34" charset="0"/>
              </a:rPr>
              <a:t> </a:t>
            </a:r>
            <a:r>
              <a:rPr lang="es-ES_tradnl" sz="3600" dirty="0" err="1" smtClean="0">
                <a:solidFill>
                  <a:srgbClr val="3404BC"/>
                </a:solidFill>
                <a:latin typeface="Franklin Gothic Book" pitchFamily="34" charset="0"/>
              </a:rPr>
              <a:t>Boné</a:t>
            </a:r>
            <a:r>
              <a:rPr lang="es-ES_tradnl" sz="3600" dirty="0" smtClean="0">
                <a:solidFill>
                  <a:srgbClr val="3404BC"/>
                </a:solidFill>
                <a:latin typeface="Franklin Gothic Book" pitchFamily="34" charset="0"/>
              </a:rPr>
              <a:t> </a:t>
            </a:r>
            <a:r>
              <a:rPr lang="es-ES_tradnl" sz="2400" dirty="0" smtClean="0">
                <a:solidFill>
                  <a:srgbClr val="3404BC"/>
                </a:solidFill>
                <a:latin typeface="Franklin Gothic Book" pitchFamily="34" charset="0"/>
              </a:rPr>
              <a:t>[1]</a:t>
            </a:r>
            <a:r>
              <a:rPr lang="es-ES_tradnl" sz="3600" dirty="0" smtClean="0">
                <a:solidFill>
                  <a:srgbClr val="3404BC"/>
                </a:solidFill>
                <a:latin typeface="Franklin Gothic Book" pitchFamily="34" charset="0"/>
              </a:rPr>
              <a:t> e Jorge Bonito </a:t>
            </a:r>
            <a:r>
              <a:rPr lang="es-ES_tradnl" sz="2400" dirty="0" smtClean="0">
                <a:solidFill>
                  <a:srgbClr val="3404BC"/>
                </a:solidFill>
                <a:latin typeface="Franklin Gothic Book" pitchFamily="34" charset="0"/>
              </a:rPr>
              <a:t>[2]</a:t>
            </a:r>
            <a:endParaRPr lang="es-ES_tradnl" sz="2400" dirty="0">
              <a:solidFill>
                <a:srgbClr val="3404BC"/>
              </a:solidFill>
              <a:latin typeface="Franklin Gothic Book" pitchFamily="34" charset="0"/>
            </a:endParaRPr>
          </a:p>
        </p:txBody>
      </p:sp>
      <p:sp>
        <p:nvSpPr>
          <p:cNvPr id="14" name="Rectângulo 13"/>
          <p:cNvSpPr/>
          <p:nvPr/>
        </p:nvSpPr>
        <p:spPr>
          <a:xfrm>
            <a:off x="864321" y="3456659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 smtClean="0">
                <a:solidFill>
                  <a:srgbClr val="3404BC"/>
                </a:solidFill>
                <a:latin typeface="Franklin Gothic Book" pitchFamily="34" charset="0"/>
              </a:rPr>
              <a:t>[1] Universidade de Évora. aurorabone@hotmail.com</a:t>
            </a:r>
          </a:p>
          <a:p>
            <a:r>
              <a:rPr lang="es-ES_tradnl" sz="2000" dirty="0" smtClean="0">
                <a:solidFill>
                  <a:srgbClr val="3404BC"/>
                </a:solidFill>
                <a:latin typeface="Franklin Gothic Book" pitchFamily="34" charset="0"/>
              </a:rPr>
              <a:t>[2] </a:t>
            </a:r>
            <a:r>
              <a:rPr lang="pt-PT" sz="2000" dirty="0" smtClean="0">
                <a:solidFill>
                  <a:srgbClr val="3404BC"/>
                </a:solidFill>
                <a:latin typeface="Franklin Gothic Book" pitchFamily="34" charset="0"/>
              </a:rPr>
              <a:t>Universidade de Évora. jbonito@uevora.pt</a:t>
            </a:r>
            <a:endParaRPr lang="es-ES_tradnl" sz="2000" dirty="0">
              <a:solidFill>
                <a:srgbClr val="3404BC"/>
              </a:solidFill>
              <a:latin typeface="Franklin Gothic Book" pitchFamily="34" charset="0"/>
            </a:endParaRPr>
          </a:p>
        </p:txBody>
      </p:sp>
      <p:sp>
        <p:nvSpPr>
          <p:cNvPr id="97" name="CaixaDeTexto 96"/>
          <p:cNvSpPr txBox="1"/>
          <p:nvPr/>
        </p:nvSpPr>
        <p:spPr>
          <a:xfrm>
            <a:off x="19255051" y="27723355"/>
            <a:ext cx="473902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98" name="CaixaDeTexto 97"/>
          <p:cNvSpPr txBox="1"/>
          <p:nvPr/>
        </p:nvSpPr>
        <p:spPr>
          <a:xfrm>
            <a:off x="26864836" y="30495663"/>
            <a:ext cx="18473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963665" y="38644535"/>
            <a:ext cx="1440385" cy="960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595513" y="38671793"/>
            <a:ext cx="1440160" cy="933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795313" y="38662733"/>
            <a:ext cx="1800200" cy="942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Text Box 9"/>
          <p:cNvSpPr txBox="1">
            <a:spLocks noChangeArrowheads="1"/>
          </p:cNvSpPr>
          <p:nvPr/>
        </p:nvSpPr>
        <p:spPr bwMode="auto">
          <a:xfrm>
            <a:off x="22268474" y="38958344"/>
            <a:ext cx="54548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sz="1200" dirty="0" smtClean="0">
                <a:solidFill>
                  <a:srgbClr val="3404BC"/>
                </a:solidFill>
                <a:latin typeface="Franklin Gothic Book" pitchFamily="34" charset="0"/>
              </a:rPr>
              <a:t>Trabalho no âmbito do Projecto PTDC/CPE-CED/103313/2008, subordinado ao tema “</a:t>
            </a:r>
            <a:r>
              <a:rPr lang="pt-PT" sz="1200" i="1" dirty="0" smtClean="0">
                <a:solidFill>
                  <a:srgbClr val="3404BC"/>
                </a:solidFill>
                <a:latin typeface="Franklin Gothic Book" pitchFamily="34" charset="0"/>
              </a:rPr>
              <a:t>Monitorização de Indicadores de Saúde Infanto-Juvenil: Impacto na Educação para a Saúde”</a:t>
            </a:r>
            <a:r>
              <a:rPr lang="pt-PT" sz="1200" dirty="0" smtClean="0">
                <a:solidFill>
                  <a:srgbClr val="3404BC"/>
                </a:solidFill>
                <a:latin typeface="Franklin Gothic Book" pitchFamily="34" charset="0"/>
              </a:rPr>
              <a:t>, financiado pela FCT/MCTES da RP.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6679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56971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1" name="Rectângulo 190"/>
          <p:cNvSpPr/>
          <p:nvPr/>
        </p:nvSpPr>
        <p:spPr>
          <a:xfrm>
            <a:off x="23906881" y="0"/>
            <a:ext cx="66967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C00000"/>
                </a:solidFill>
              </a:rPr>
              <a:t>I Congresso Nacional</a:t>
            </a:r>
          </a:p>
          <a:p>
            <a:pPr algn="ctr"/>
            <a:r>
              <a:rPr lang="pt-PT" sz="2000" b="1" dirty="0" smtClean="0">
                <a:solidFill>
                  <a:srgbClr val="C00000"/>
                </a:solidFill>
              </a:rPr>
              <a:t> de Comportamentos de Saúde Infanto-Juvenis</a:t>
            </a:r>
          </a:p>
          <a:p>
            <a:pPr algn="ctr"/>
            <a:endParaRPr lang="pt-PT" sz="2000" dirty="0" smtClean="0">
              <a:solidFill>
                <a:srgbClr val="C00000"/>
              </a:solidFill>
            </a:endParaRPr>
          </a:p>
          <a:p>
            <a:pPr algn="ctr"/>
            <a:endParaRPr lang="pt-PT" sz="2000" dirty="0" smtClean="0">
              <a:solidFill>
                <a:srgbClr val="C00000"/>
              </a:solidFill>
            </a:endParaRPr>
          </a:p>
          <a:p>
            <a:pPr algn="ctr"/>
            <a:r>
              <a:rPr lang="pt-PT" sz="2000" dirty="0" smtClean="0"/>
              <a:t>Instituto Politécnico de Viseu, 25 e 26 de novembro de 2011 </a:t>
            </a:r>
            <a:endParaRPr lang="es-ES_tradnl" sz="2000" dirty="0" smtClean="0"/>
          </a:p>
        </p:txBody>
      </p:sp>
      <p:pic>
        <p:nvPicPr>
          <p:cNvPr id="67" name="Picture 7" descr="http://congresso-misij.com/Imagens/logoMISIJ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603575" y="-1"/>
            <a:ext cx="1800476" cy="1800476"/>
          </a:xfrm>
          <a:prstGeom prst="rect">
            <a:avLst/>
          </a:prstGeom>
          <a:noFill/>
        </p:spPr>
      </p:pic>
      <p:pic>
        <p:nvPicPr>
          <p:cNvPr id="78" name="Picture 5" descr="Logo IPV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387601" y="1584451"/>
            <a:ext cx="571500" cy="609600"/>
          </a:xfrm>
          <a:prstGeom prst="rect">
            <a:avLst/>
          </a:prstGeom>
          <a:noFill/>
        </p:spPr>
      </p:pic>
      <p:pic>
        <p:nvPicPr>
          <p:cNvPr id="80" name="Picture 2" descr="Logótipo da Universidade de Évora - Ir para a página inicial">
            <a:hlinkClick r:id="rId11" tooltip="Ir para a primeira página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88257" y="360315"/>
            <a:ext cx="3224358" cy="936104"/>
          </a:xfrm>
          <a:prstGeom prst="rect">
            <a:avLst/>
          </a:prstGeom>
          <a:noFill/>
        </p:spPr>
      </p:pic>
      <p:sp>
        <p:nvSpPr>
          <p:cNvPr id="81" name="CaixaDeTexto 80"/>
          <p:cNvSpPr txBox="1"/>
          <p:nvPr/>
        </p:nvSpPr>
        <p:spPr>
          <a:xfrm>
            <a:off x="576289" y="19370427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3200" dirty="0"/>
          </a:p>
        </p:txBody>
      </p:sp>
      <p:pic>
        <p:nvPicPr>
          <p:cNvPr id="3088" name="Picture 16" descr="http://4.bp.blogspot.com/-My2LsYA2qJ8/TaojE2lEk8I/AAAAAAAAAKY/Sg9oZoJ_Rzc/s1600/bebe%2Bpassiv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613153">
            <a:off x="1736203" y="14257519"/>
            <a:ext cx="2605249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9" name="CaixaDeTexto 88"/>
          <p:cNvSpPr txBox="1"/>
          <p:nvPr/>
        </p:nvSpPr>
        <p:spPr>
          <a:xfrm>
            <a:off x="0" y="20018499"/>
            <a:ext cx="32404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smtClean="0">
                <a:solidFill>
                  <a:srgbClr val="3404BC"/>
                </a:solidFill>
                <a:latin typeface="Franklin Gothic Book" pitchFamily="34" charset="0"/>
              </a:rPr>
              <a:t>A nível mundial, e segundo a OMS (2004), entre as três mais representativas causas de morte evitável encontra-se o </a:t>
            </a:r>
          </a:p>
          <a:p>
            <a:pPr algn="ctr"/>
            <a:r>
              <a:rPr lang="pt-PT" sz="2000" dirty="0" smtClean="0">
                <a:solidFill>
                  <a:srgbClr val="3404BC"/>
                </a:solidFill>
                <a:latin typeface="Franklin Gothic Book" pitchFamily="34" charset="0"/>
              </a:rPr>
              <a:t>tabagismo passivo em 3.º lugar, apenas ultrapassado pelo tabagismo ativo e pelo consumo excessivo de álcool. </a:t>
            </a:r>
            <a:endParaRPr lang="pt-PT" sz="2000" dirty="0">
              <a:solidFill>
                <a:srgbClr val="3404BC"/>
              </a:solidFill>
            </a:endParaRPr>
          </a:p>
        </p:txBody>
      </p:sp>
      <p:pic>
        <p:nvPicPr>
          <p:cNvPr id="92" name="Picture 12" descr="Tabagismo passiv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329817" y="16850147"/>
            <a:ext cx="4458072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5" name="Rectângulo 94"/>
          <p:cNvSpPr/>
          <p:nvPr/>
        </p:nvSpPr>
        <p:spPr>
          <a:xfrm>
            <a:off x="14473833" y="4968827"/>
            <a:ext cx="3456384" cy="7971413"/>
          </a:xfrm>
          <a:prstGeom prst="rect">
            <a:avLst/>
          </a:prstGeom>
          <a:solidFill>
            <a:srgbClr val="E2FDFE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pt-PT" sz="3200" b="1" dirty="0" smtClean="0">
                <a:solidFill>
                  <a:srgbClr val="3404BC"/>
                </a:solidFill>
                <a:latin typeface="Franklin Gothic Book" pitchFamily="34" charset="0"/>
              </a:rPr>
              <a:t>Lei n.º 37/2007 </a:t>
            </a:r>
          </a:p>
          <a:p>
            <a:pPr algn="ctr"/>
            <a:r>
              <a:rPr lang="pt-PT" sz="3200" b="1" dirty="0" smtClean="0">
                <a:solidFill>
                  <a:srgbClr val="3404BC"/>
                </a:solidFill>
                <a:latin typeface="Franklin Gothic Book" pitchFamily="34" charset="0"/>
              </a:rPr>
              <a:t>de 14 de Agosto</a:t>
            </a:r>
          </a:p>
          <a:p>
            <a:r>
              <a:rPr lang="pt-PT" sz="3200" dirty="0" smtClean="0">
                <a:solidFill>
                  <a:srgbClr val="3404BC"/>
                </a:solidFill>
                <a:latin typeface="Franklin Gothic Book" pitchFamily="34" charset="0"/>
              </a:rPr>
              <a:t> </a:t>
            </a:r>
          </a:p>
          <a:p>
            <a:pPr algn="ctr"/>
            <a:r>
              <a:rPr lang="pt-PT" sz="3200" b="1" dirty="0" smtClean="0">
                <a:solidFill>
                  <a:srgbClr val="3404BC"/>
                </a:solidFill>
                <a:latin typeface="Franklin Gothic Book" pitchFamily="34" charset="0"/>
              </a:rPr>
              <a:t>Aprova normas para a proteção dos cidadãos da exposição involuntária ao fumo do tabaco e medidas de redução da procura relacionadas com a dependência e a cessação do seu consumo</a:t>
            </a:r>
            <a:r>
              <a:rPr lang="pt-PT" sz="3200" dirty="0" smtClean="0">
                <a:latin typeface="Franklin Gothic Book" pitchFamily="34" charset="0"/>
              </a:rPr>
              <a:t>.</a:t>
            </a:r>
            <a:endParaRPr lang="pt-PT" sz="3200" dirty="0">
              <a:latin typeface="Franklin Gothic Book" pitchFamily="34" charset="0"/>
            </a:endParaRPr>
          </a:p>
        </p:txBody>
      </p:sp>
      <p:pic>
        <p:nvPicPr>
          <p:cNvPr id="2054" name="Picture 6" descr="http://2.bp.blogspot.com/_tWBKhXfx9n4/TRIXFxe23vI/AAAAAAAAAJE/mxUHX2vfY-w/s320/47809_155388691144158_129255280424166_491303_5021856_n%255B1%255D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024561" y="34924155"/>
            <a:ext cx="3048000" cy="2028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8" name="Rectângulo 57"/>
          <p:cNvSpPr/>
          <p:nvPr/>
        </p:nvSpPr>
        <p:spPr>
          <a:xfrm>
            <a:off x="1872432" y="4392763"/>
            <a:ext cx="28659185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9" name="Rectângulo 58"/>
          <p:cNvSpPr/>
          <p:nvPr/>
        </p:nvSpPr>
        <p:spPr>
          <a:xfrm>
            <a:off x="0" y="4680795"/>
            <a:ext cx="3240405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1" name="CaixaDeTexto 60"/>
          <p:cNvSpPr txBox="1"/>
          <p:nvPr/>
        </p:nvSpPr>
        <p:spPr>
          <a:xfrm>
            <a:off x="11161465" y="24122955"/>
            <a:ext cx="10441160" cy="11418510"/>
          </a:xfrm>
          <a:prstGeom prst="rect">
            <a:avLst/>
          </a:prstGeom>
          <a:noFill/>
          <a:ln w="57150"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3 – (</a:t>
            </a:r>
            <a:r>
              <a:rPr lang="pt-PT" sz="3200" b="1" dirty="0" err="1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Des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)protegidas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Aos menores de 18 anos (considerados crianças pela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UNICEF, 1989),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por lei (alínea c do art.º 15.º da Lei n.º 37/2007, de 14 de </a:t>
            </a:r>
            <a:r>
              <a:rPr lang="pt-PT" sz="3200" dirty="0" err="1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agosto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), é-lhes vedado o acesso à compra de tabaco. Porém, ao invés do estabelecido na Lei n.º 9/2002, de 24 de </a:t>
            </a:r>
            <a:r>
              <a:rPr lang="pt-PT" sz="3200" dirty="0" err="1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janeiro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, relativamente ao consumo de álcool, não existe um preceito legal que os proíba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fumar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em locais públicos ou em locais abertos ao público.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endParaRPr lang="pt-PT" sz="3200" dirty="0" smtClean="0">
              <a:solidFill>
                <a:srgbClr val="002060"/>
              </a:solidFill>
              <a:latin typeface="Franklin Gothic Book" pitchFamily="34" charset="0"/>
              <a:ea typeface="Calibri" pitchFamily="34" charset="0"/>
              <a:cs typeface="Times New Roman" pitchFamily="18" charset="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 interdição de crianças em locais públicos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ou em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locais abertos ao público onde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exista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 prática do fumo também não se encontra regulamentada.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endParaRPr lang="pt-PT" sz="3200" dirty="0" smtClean="0">
              <a:solidFill>
                <a:srgbClr val="002060"/>
              </a:solidFill>
              <a:latin typeface="Franklin Gothic Book" pitchFamily="34" charset="0"/>
              <a:ea typeface="Calibri" pitchFamily="34" charset="0"/>
              <a:cs typeface="Times New Roman" pitchFamily="18" charset="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Também não existe qualquer regulamentação que </a:t>
            </a:r>
            <a:r>
              <a:rPr lang="pt-PT" sz="3200" dirty="0" err="1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afete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 a vida privada, acerca da exposição das crianças a ambientes confinados privados de fumo involuntário, o que transforma o contexto numa questão de 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natureza ética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. Não é difícil encontrar crianças que habitam em lares onde os seus pais e/ou outros familiares não se abstêm da prática do consumo de tabaco, particularmente em espaços confinados. Esta dimensão do problema estende-se, também, ao interior das viaturas automóveis dos familiares, onde as crianças viajam.</a:t>
            </a:r>
            <a:endParaRPr lang="pt-PT" sz="3200" dirty="0" smtClean="0">
              <a:solidFill>
                <a:srgbClr val="002060"/>
              </a:solidFill>
              <a:latin typeface="Franklin Gothic Book" pitchFamily="34" charset="0"/>
              <a:cs typeface="Arial" pitchFamily="34" charset="0"/>
            </a:endParaRPr>
          </a:p>
        </p:txBody>
      </p:sp>
      <p:pic>
        <p:nvPicPr>
          <p:cNvPr id="2067" name="Picture 19" descr="http://2.bp.blogspot.com/_FJ64BZHkH-M/TKCOHuyxfEI/AAAAAAAAAVs/qZJwtHwkRQA/s1600/4-adolescente-fumando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rot="20618501">
            <a:off x="836516" y="33650926"/>
            <a:ext cx="3048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69" name="Picture 21" descr="http://4.bp.blogspot.com/_FJ64BZHkH-M/TKCOPTzEyTI/AAAAAAAAAV0/ed5XceuWBmo/s1600/adolescentes+fumando+2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 rot="584752">
            <a:off x="5576942" y="36213374"/>
            <a:ext cx="3524250" cy="2381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71" name="Picture 23" descr="http://3.bp.blogspot.com/_00XsDo1kd7w/SoSkhFPoKgI/AAAAAAAAExo/_tCluY3_Ju8/s400/fumante+passivo+2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 rot="20883584">
            <a:off x="5810407" y="14451417"/>
            <a:ext cx="2867025" cy="2867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73" name="Picture 25" descr="http://3.bp.blogspot.com/_WZzVZHlG58s/SsapDbCFG1I/AAAAAAAAAHo/Mj8bL-WFMao/s320/021004_fumo300.jp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528617" y="32475883"/>
            <a:ext cx="285750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0" name="CaixaDeTexto 69"/>
          <p:cNvSpPr txBox="1"/>
          <p:nvPr/>
        </p:nvSpPr>
        <p:spPr>
          <a:xfrm>
            <a:off x="-1" y="13249747"/>
            <a:ext cx="3240405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5400" b="1" dirty="0" smtClean="0">
                <a:solidFill>
                  <a:srgbClr val="FF0000"/>
                </a:solidFill>
                <a:latin typeface="Franklin Gothic Book" pitchFamily="34" charset="0"/>
              </a:rPr>
              <a:t>Como é que as crianças, </a:t>
            </a:r>
          </a:p>
          <a:p>
            <a:pPr algn="ctr"/>
            <a:r>
              <a:rPr lang="pt-PT" sz="5400" b="1" dirty="0" smtClean="0">
                <a:solidFill>
                  <a:srgbClr val="FF0000"/>
                </a:solidFill>
                <a:latin typeface="Franklin Gothic Book" pitchFamily="34" charset="0"/>
              </a:rPr>
              <a:t>expostas a ameaças dos seus familiares, </a:t>
            </a:r>
          </a:p>
          <a:p>
            <a:pPr algn="ctr"/>
            <a:r>
              <a:rPr lang="pt-PT" sz="5400" b="1" dirty="0" smtClean="0">
                <a:solidFill>
                  <a:srgbClr val="FF0000"/>
                </a:solidFill>
                <a:latin typeface="Franklin Gothic Book" pitchFamily="34" charset="0"/>
              </a:rPr>
              <a:t>podem requerer medidas de proteção? </a:t>
            </a:r>
            <a:endParaRPr lang="pt-PT" sz="5400" b="1" dirty="0">
              <a:solidFill>
                <a:srgbClr val="FF0000"/>
              </a:solidFill>
            </a:endParaRPr>
          </a:p>
        </p:txBody>
      </p:sp>
      <p:sp>
        <p:nvSpPr>
          <p:cNvPr id="75" name="CaixaDeTexto 74"/>
          <p:cNvSpPr txBox="1"/>
          <p:nvPr/>
        </p:nvSpPr>
        <p:spPr>
          <a:xfrm>
            <a:off x="10513393" y="21098619"/>
            <a:ext cx="11521280" cy="2554545"/>
          </a:xfrm>
          <a:prstGeom prst="rect">
            <a:avLst/>
          </a:prstGeom>
          <a:solidFill>
            <a:srgbClr val="D6F2F8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b="1" dirty="0" smtClean="0">
                <a:solidFill>
                  <a:srgbClr val="3404BC"/>
                </a:solidFill>
                <a:latin typeface="Franklin Gothic Book" pitchFamily="34" charset="0"/>
                <a:ea typeface="Calibri" pitchFamily="34" charset="0"/>
                <a:cs typeface="Times New Roman" pitchFamily="18" charset="0"/>
              </a:rPr>
              <a:t>As crianças, mesmo com a implementação da atual Lei, estão  sujeitas ao fumo passivo consequência da sua exposição, em ambiente privados, particularmente de natureza familiar (carros, casas), sem que o legislador entenda que esta matéria constitua crime ou violação de algum articulado legislativo.</a:t>
            </a:r>
            <a:endParaRPr lang="pt-PT" sz="3200" b="1" dirty="0" smtClean="0">
              <a:solidFill>
                <a:srgbClr val="3404BC"/>
              </a:solidFill>
              <a:latin typeface="Franklin Gothic Book" pitchFamily="34" charset="0"/>
              <a:cs typeface="Arial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792313" y="6480995"/>
            <a:ext cx="8712968" cy="24222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1 – Hábito tabágico:  um ato social</a:t>
            </a: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O tabaco acompanha a história das sociedades. É, por norma, um ato social, promotor do convívio, comunicação e partilha de ideias. Em momentos de reunião familiar e social não é, de todo, invulgar o seu consumo. Os momentos de stresse vividos pelos indivíduos, nas sociedades atuais, são muitas vezes apontados como a principal razão para o consumo de tabaco.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endParaRPr lang="pt-PT" sz="3200" b="1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2 </a:t>
            </a:r>
            <a:r>
              <a:rPr lang="pt-PT" sz="3200" b="1" dirty="0" err="1" smtClean="0">
                <a:solidFill>
                  <a:srgbClr val="002060"/>
                </a:solidFill>
                <a:latin typeface="Franklin Gothic Book" pitchFamily="34" charset="0"/>
              </a:rPr>
              <a:t>–Modelação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 de comportamentos: condicionante do hábito tabágico</a:t>
            </a: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 investigação tem revelado (</a:t>
            </a:r>
            <a:r>
              <a:rPr lang="pt-PT" sz="3200" dirty="0" err="1" smtClean="0">
                <a:solidFill>
                  <a:srgbClr val="002060"/>
                </a:solidFill>
                <a:latin typeface="Franklin Gothic Book" pitchFamily="34" charset="0"/>
              </a:rPr>
              <a:t>Staten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 </a:t>
            </a:r>
            <a:r>
              <a:rPr lang="pt-PT" sz="3200" i="1" dirty="0" err="1" smtClean="0">
                <a:solidFill>
                  <a:srgbClr val="002060"/>
                </a:solidFill>
                <a:latin typeface="Franklin Gothic Book" pitchFamily="34" charset="0"/>
              </a:rPr>
              <a:t>et</a:t>
            </a:r>
            <a:r>
              <a:rPr lang="pt-PT" sz="3200" i="1" dirty="0" smtClean="0">
                <a:solidFill>
                  <a:srgbClr val="002060"/>
                </a:solidFill>
                <a:latin typeface="Franklin Gothic Book" pitchFamily="34" charset="0"/>
              </a:rPr>
              <a:t> al.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, 2007) que as representações formadas pelos mais jovens ao observarem a conduta de "modelos sociais" (os seus pais, professores ou profissionais de saúde) que consomem tabaco, condicionam as suas atitudes face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ao comportamento </a:t>
            </a:r>
            <a:r>
              <a:rPr lang="pt-PT" sz="3200" dirty="0" err="1" smtClean="0">
                <a:solidFill>
                  <a:srgbClr val="002060"/>
                </a:solidFill>
                <a:latin typeface="Franklin Gothic Book" pitchFamily="34" charset="0"/>
              </a:rPr>
              <a:t>tabágico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,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influenciando-os no seguimento de algumas dessas práticas, vistas mais sob o ponto de vista social e não tanto como uma decisão pessoal. Os seus modelos, enquanto fumadores, comportam-se de forma antagónica à mensagem de promoção da saúde que difundem, gerando uma dissociação de valores entre o desejado e o praticado.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 Constituição da República Portuguesa (CRP), no seu n.º 1 do artigo 26.º, reconhece o direito ao desenvolvimento da personalidade, à capacidade civil, à cidadania, entre outros direitos pessoais. Este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direito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legítimo encontra-se, de certa medida, aluído ao se constituírem, como influência negativa, as atitudes e comportamentos dos “modelos sociais” de referência para as crianças e jovens.</a:t>
            </a:r>
            <a:endParaRPr lang="pt-PT" sz="3200" dirty="0"/>
          </a:p>
        </p:txBody>
      </p:sp>
      <p:pic>
        <p:nvPicPr>
          <p:cNvPr id="21506" name="Picture 2" descr="C:\Users\Aurora\Pictures\passive-smoking[1].jpg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8650297" y="8785251"/>
            <a:ext cx="3657600" cy="2028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09" name="Picture 5" descr="http://www.corposaun.com/wp-content/uploads/2010/11/fumo-passivo.jp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9865321" y="9721355"/>
            <a:ext cx="4286250" cy="3238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11" name="Picture 7" descr="http://arquidiocesedecampogrande.org.br/arq/images/stories/news_brasil_ms/fumante_passivo.jpg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 rot="547352">
            <a:off x="22052599" y="16569227"/>
            <a:ext cx="3048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13" name="Picture 9" descr="http://pulmaosarss.files.wordpress.com/2011/05/smoking-arround-children.jpg?w=284&amp;h=178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 rot="20686181">
            <a:off x="5757237" y="11988234"/>
            <a:ext cx="3279546" cy="2055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15" name="Picture 11" descr="http://www.bmjbrasil.com.br/Gerenciador/Arquivo/8a577e54-bba5-4e93-84a2-6fa729be03c8.jp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 rot="196580">
            <a:off x="19759499" y="12092770"/>
            <a:ext cx="2381250" cy="1085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517" name="Picture 13" descr="http://3.bp.blogspot.com/-rooUbLy5iKg/TiCzPICJBoI/AAAAAAAAFWQ/m6dsXL2m3kw/s1600/fumar.crian%25C3%25A7as2-272x300.jpg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 rot="21033476">
            <a:off x="10874246" y="16683261"/>
            <a:ext cx="259080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19" name="Picture 15" descr="http://www.ohoje.com.br/arquivos/fumo7-9197157.JPG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 rot="908747">
            <a:off x="815857" y="11965207"/>
            <a:ext cx="4752975" cy="1914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21" name="Picture 17" descr="http://www.wikinoticia.com/images/demedicina/demedicina.com.wp-content.uploads.image-thumb37.png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25131017" y="16371962"/>
            <a:ext cx="3943350" cy="2638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23" name="Picture 19" descr="http://www.sergiosoares.com.br/imgsite/noticias/amp-0004620119422.jpg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 rot="21439606">
            <a:off x="19090200" y="16962714"/>
            <a:ext cx="2667000" cy="200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25" name="Picture 21" descr="http://www.psiquiatriageral.com.br/farma/imagens/crianca.jpg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28875433" y="17210931"/>
            <a:ext cx="2667000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5" name="Rectângulo 54"/>
          <p:cNvSpPr/>
          <p:nvPr/>
        </p:nvSpPr>
        <p:spPr>
          <a:xfrm>
            <a:off x="22970777" y="4896820"/>
            <a:ext cx="8928992" cy="31116210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4 –Na amplitude da Lei</a:t>
            </a: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O Código Civil Português, no n.º 1 do artigo 70.º, garante a proteção dos indivíduos contra qualquer ofensa ilícita ou ameaça de ofensa à personalidade física ou moral, definindo, no n.º 2, que a pessoa ameaçada ou ofendida tem a possibilidade de requerer as medidas adequadas visando evitar a consumação da ameaça ou minimizar os efeitos da ofensa já cometida. Nos termos da Lei n.º 48/95 de 15 de Março, quem ofender o corpo ou a saúde de outras pessoas é punido com pena de prisão até 3 anos ou com pena de multa.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Ainda que a exposição ao fumo do tabaco, em ambientes privados, pudesse vir a ser encarada pelo legislador como a prática de um crime, seria seguramente de natureza particular ou semipúblico, pelo que dependeria, sempre, da apresentação de queixa do representante legal do menor que é, em geral, o próprio prevaricador ao expor a criança à atmosfera contaminada. 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 CRP determina que todos têm direito à resistência, particularmente a qualquer ordem que ofenda os direitos, liberdades e garantias pessoais, assim como a afastar pela força toda a agressão, sempre que a possibilidade de recorrer à autoridade pública não aconteça (art.º 21.º). A integridade pessoal (moral e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física)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é inviolável (art.º 25.º), consistindo “no direito a não agressão ou ofensa ao corpo ou espírito por quaisquer meios” (Miranda &amp; Medeiros, 2007, pp. 268-269).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5 – Considerações finais</a:t>
            </a: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A inibição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de fumar em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espaços confinados privados é, em geral, considerada uma medida  fundamentalista, um atentado do Estado aos direitos e garantias do cidadão. A liberdade de comportamentos individuais, em locais não públicos, não pode, por isso, ser controlada neste âmbito, precisamente por se considerar que a exposição a uma atmosfera com fumo de tabaco não constitui, em âmbito privado, um crime (o mesmo não se aplica, por exemplo, a violência entre marido e mulher, mesmo em ambiente privado da sua habitação). </a:t>
            </a:r>
          </a:p>
          <a:p>
            <a:pPr algn="just"/>
            <a:endParaRPr lang="pt-PT" sz="3200" dirty="0" smtClean="0">
              <a:solidFill>
                <a:srgbClr val="002060"/>
              </a:solidFill>
              <a:latin typeface="Franklin Gothic Book" pitchFamily="34" charset="0"/>
            </a:endParaRPr>
          </a:p>
          <a:p>
            <a:pPr algn="just"/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O bom senso dos fumadores deveria imperar, com comportamentos fundamentados numa </a:t>
            </a:r>
            <a:r>
              <a:rPr lang="pt-PT" sz="3200" b="1" dirty="0" err="1" smtClean="0">
                <a:solidFill>
                  <a:srgbClr val="002060"/>
                </a:solidFill>
                <a:latin typeface="Franklin Gothic Book" pitchFamily="34" charset="0"/>
              </a:rPr>
              <a:t>perspetiva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 ética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,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 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tendo como referência a observação do quadro legal da inviolabilidade da 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integridade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 física 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da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 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criança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 e a responsabilidade da promoção e </a:t>
            </a:r>
            <a:r>
              <a:rPr lang="pt-PT" sz="3200" b="1" dirty="0" smtClean="0">
                <a:solidFill>
                  <a:srgbClr val="002060"/>
                </a:solidFill>
                <a:latin typeface="Franklin Gothic Book" pitchFamily="34" charset="0"/>
              </a:rPr>
              <a:t>educação para a saúde</a:t>
            </a:r>
            <a:r>
              <a:rPr lang="pt-PT" sz="3200" dirty="0" smtClean="0">
                <a:solidFill>
                  <a:srgbClr val="002060"/>
                </a:solidFill>
                <a:latin typeface="Franklin Gothic Book" pitchFamily="34" charset="0"/>
              </a:rPr>
              <a:t>. As barreiras morais não seriam diluídas, com garantia de atmosferas saudáveis em ambientes privados. </a:t>
            </a:r>
            <a:endParaRPr lang="pt-PT" sz="3200" dirty="0">
              <a:solidFill>
                <a:srgbClr val="002060"/>
              </a:solidFill>
              <a:latin typeface="Franklin Gothic Book" pitchFamily="34" charset="0"/>
            </a:endParaRPr>
          </a:p>
        </p:txBody>
      </p:sp>
      <p:sp>
        <p:nvSpPr>
          <p:cNvPr id="60" name="Rectângulo 59"/>
          <p:cNvSpPr/>
          <p:nvPr/>
        </p:nvSpPr>
        <p:spPr>
          <a:xfrm>
            <a:off x="10009337" y="35970010"/>
            <a:ext cx="120973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Talvez muitos dos fumadores desconheçam as consequências da permanência assídua de pessoas em espaços confinados, poluídos pelo fumo do tabaco. As entidades de saúde e de educação deveriam implementar, articuladamente, frequentes campanhas de sensibilização e </a:t>
            </a:r>
            <a:r>
              <a:rPr lang="pt-PT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informação.</a:t>
            </a:r>
            <a:endParaRPr lang="pt-PT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CaixaDeTexto 62"/>
          <p:cNvSpPr txBox="1"/>
          <p:nvPr/>
        </p:nvSpPr>
        <p:spPr>
          <a:xfrm rot="21248312">
            <a:off x="22450796" y="36560904"/>
            <a:ext cx="9206533" cy="1569660"/>
          </a:xfrm>
          <a:prstGeom prst="rect">
            <a:avLst/>
          </a:prstGeom>
          <a:solidFill>
            <a:srgbClr val="E2FDFE"/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b="1" dirty="0" smtClean="0">
                <a:solidFill>
                  <a:srgbClr val="3404BC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 liberdade pessoal termina quando interfere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3200" b="1" dirty="0" smtClean="0">
                <a:solidFill>
                  <a:srgbClr val="3404BC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na liberdade alheia e respirar ar descontaminado constitui um direito fundamental do ser humano. </a:t>
            </a:r>
            <a:endParaRPr lang="pt-PT" sz="4800" b="1" dirty="0" smtClean="0">
              <a:solidFill>
                <a:srgbClr val="3404B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CaixaDeTexto 63"/>
          <p:cNvSpPr txBox="1"/>
          <p:nvPr/>
        </p:nvSpPr>
        <p:spPr>
          <a:xfrm>
            <a:off x="226" y="38740579"/>
            <a:ext cx="154097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pt-PT" sz="10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Referências</a:t>
            </a:r>
            <a:r>
              <a:rPr lang="pt-PT" sz="1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</a:p>
          <a:p>
            <a:r>
              <a:rPr lang="pt-PT" sz="1000" dirty="0" smtClean="0">
                <a:latin typeface="Franklin Gothic Book" pitchFamily="34" charset="0"/>
              </a:rPr>
              <a:t>Miranda, J., &amp; Medeiros, R. (2007). </a:t>
            </a:r>
            <a:r>
              <a:rPr lang="pt-PT" sz="1000" i="1" dirty="0" smtClean="0">
                <a:latin typeface="Franklin Gothic Book" pitchFamily="34" charset="0"/>
              </a:rPr>
              <a:t>Constituição portuguesa anotada.</a:t>
            </a:r>
            <a:r>
              <a:rPr lang="pt-PT" sz="1000" dirty="0" smtClean="0">
                <a:latin typeface="Franklin Gothic Book" pitchFamily="34" charset="0"/>
              </a:rPr>
              <a:t> Coimbra: </a:t>
            </a:r>
            <a:r>
              <a:rPr lang="pt-PT" sz="1000" dirty="0" err="1" smtClean="0">
                <a:latin typeface="Franklin Gothic Book" pitchFamily="34" charset="0"/>
              </a:rPr>
              <a:t>Coimbra</a:t>
            </a:r>
            <a:r>
              <a:rPr lang="pt-PT" sz="1000" dirty="0" smtClean="0">
                <a:latin typeface="Franklin Gothic Book" pitchFamily="34" charset="0"/>
              </a:rPr>
              <a:t> Editora; OMS – Organização Mundial de Saúde (2004). </a:t>
            </a:r>
            <a:r>
              <a:rPr lang="pt-PT" sz="1000" i="1" dirty="0" smtClean="0">
                <a:latin typeface="Franklin Gothic Book" pitchFamily="34" charset="0"/>
              </a:rPr>
              <a:t>Neurociências: consumo e dependência de substâncias psicoactivas. </a:t>
            </a:r>
            <a:r>
              <a:rPr lang="pt-PT" sz="1000" dirty="0" smtClean="0">
                <a:latin typeface="Franklin Gothic Book" pitchFamily="34" charset="0"/>
              </a:rPr>
              <a:t>Genebra: Organização Mundial de Saúde; </a:t>
            </a:r>
            <a:r>
              <a:rPr lang="en-US" sz="1000" dirty="0" smtClean="0">
                <a:latin typeface="Franklin Gothic Book" pitchFamily="34" charset="0"/>
              </a:rPr>
              <a:t>Staten, R., </a:t>
            </a:r>
            <a:r>
              <a:rPr lang="en-US" sz="1000" dirty="0" err="1" smtClean="0">
                <a:latin typeface="Franklin Gothic Book" pitchFamily="34" charset="0"/>
              </a:rPr>
              <a:t>Noiand</a:t>
            </a:r>
            <a:r>
              <a:rPr lang="en-US" sz="1000" dirty="0" smtClean="0">
                <a:latin typeface="Franklin Gothic Book" pitchFamily="34" charset="0"/>
              </a:rPr>
              <a:t>, M., </a:t>
            </a:r>
            <a:r>
              <a:rPr lang="en-US" sz="1000" dirty="0" err="1" smtClean="0">
                <a:latin typeface="Franklin Gothic Book" pitchFamily="34" charset="0"/>
              </a:rPr>
              <a:t>Rayens</a:t>
            </a:r>
            <a:r>
              <a:rPr lang="en-US" sz="1000" dirty="0" smtClean="0">
                <a:latin typeface="Franklin Gothic Book" pitchFamily="34" charset="0"/>
              </a:rPr>
              <a:t>, M. K., Hahn, E., </a:t>
            </a:r>
            <a:r>
              <a:rPr lang="en-US" sz="1000" dirty="0" err="1" smtClean="0">
                <a:latin typeface="Franklin Gothic Book" pitchFamily="34" charset="0"/>
              </a:rPr>
              <a:t>Dignan</a:t>
            </a:r>
            <a:r>
              <a:rPr lang="en-US" sz="1000" dirty="0" smtClean="0">
                <a:latin typeface="Franklin Gothic Book" pitchFamily="34" charset="0"/>
              </a:rPr>
              <a:t>, M., &amp; Lee </a:t>
            </a:r>
            <a:r>
              <a:rPr lang="en-US" sz="1000" dirty="0" err="1" smtClean="0">
                <a:latin typeface="Franklin Gothic Book" pitchFamily="34" charset="0"/>
              </a:rPr>
              <a:t>Ridner</a:t>
            </a:r>
            <a:r>
              <a:rPr lang="en-US" sz="1000" dirty="0" smtClean="0">
                <a:latin typeface="Franklin Gothic Book" pitchFamily="34" charset="0"/>
              </a:rPr>
              <a:t>, S. (2007). Social influences on cigarette initiation among college students. </a:t>
            </a:r>
            <a:r>
              <a:rPr lang="en-US" sz="1000" i="1" dirty="0" smtClean="0">
                <a:latin typeface="Franklin Gothic Book" pitchFamily="34" charset="0"/>
              </a:rPr>
              <a:t>American journal of health behavior, 31(4)</a:t>
            </a:r>
            <a:r>
              <a:rPr lang="en-US" sz="1000" dirty="0" smtClean="0">
                <a:latin typeface="Franklin Gothic Book" pitchFamily="34" charset="0"/>
              </a:rPr>
              <a:t>, 353-362; UNICEF - United Nations Children's Fund (1989). </a:t>
            </a:r>
            <a:r>
              <a:rPr lang="pt-PT" sz="1000" i="1" dirty="0" smtClean="0">
                <a:latin typeface="Franklin Gothic Book" pitchFamily="34" charset="0"/>
              </a:rPr>
              <a:t>A convenção sobre os direitos da criança. </a:t>
            </a:r>
            <a:r>
              <a:rPr lang="pt-PT" sz="1000" dirty="0" smtClean="0">
                <a:latin typeface="Franklin Gothic Book" pitchFamily="34" charset="0"/>
              </a:rPr>
              <a:t>Arquivo consultado em 3 de </a:t>
            </a:r>
            <a:r>
              <a:rPr lang="pt-PT" sz="1000" dirty="0" err="1" smtClean="0">
                <a:latin typeface="Franklin Gothic Book" pitchFamily="34" charset="0"/>
              </a:rPr>
              <a:t>novembro</a:t>
            </a:r>
            <a:r>
              <a:rPr lang="pt-PT" sz="1000" dirty="0" smtClean="0">
                <a:latin typeface="Franklin Gothic Book" pitchFamily="34" charset="0"/>
              </a:rPr>
              <a:t> de 2011, a partir</a:t>
            </a:r>
            <a:r>
              <a:rPr lang="pt-PT" sz="1000" i="1" dirty="0" smtClean="0">
                <a:latin typeface="Franklin Gothic Book" pitchFamily="34" charset="0"/>
              </a:rPr>
              <a:t> </a:t>
            </a:r>
            <a:r>
              <a:rPr lang="pt-PT" sz="1000" dirty="0" smtClean="0">
                <a:latin typeface="Franklin Gothic Book" pitchFamily="34" charset="0"/>
              </a:rPr>
              <a:t>de http://www.unicef.pt/docs/pdf_publicacoes/convencao_direitos_crianca2004.pdf; </a:t>
            </a:r>
            <a:r>
              <a:rPr lang="pt-PT" sz="1000" i="1" dirty="0" smtClean="0">
                <a:latin typeface="Franklin Gothic Book" pitchFamily="34" charset="0"/>
              </a:rPr>
              <a:t>Constituição da República Portuguesa</a:t>
            </a:r>
            <a:r>
              <a:rPr lang="pt-PT" sz="1000" dirty="0" smtClean="0">
                <a:latin typeface="Franklin Gothic Book" pitchFamily="34" charset="0"/>
              </a:rPr>
              <a:t>. </a:t>
            </a:r>
            <a:r>
              <a:rPr lang="pt-PT" sz="1000" i="1" dirty="0" smtClean="0">
                <a:latin typeface="Franklin Gothic Book" pitchFamily="34" charset="0"/>
              </a:rPr>
              <a:t>Código  Civil Português</a:t>
            </a:r>
            <a:r>
              <a:rPr lang="pt-PT" sz="1000" dirty="0" smtClean="0">
                <a:latin typeface="Franklin Gothic Book" pitchFamily="34" charset="0"/>
              </a:rPr>
              <a:t>. Lei n.º 48/95 de 15 de Março; Lei n.º 9/2002, de 24 de </a:t>
            </a:r>
            <a:r>
              <a:rPr lang="pt-PT" sz="1000" dirty="0" err="1" smtClean="0">
                <a:latin typeface="Franklin Gothic Book" pitchFamily="34" charset="0"/>
              </a:rPr>
              <a:t>janeiro</a:t>
            </a:r>
            <a:r>
              <a:rPr lang="pt-PT" sz="1000" dirty="0" smtClean="0">
                <a:latin typeface="Franklin Gothic Book" pitchFamily="34" charset="0"/>
              </a:rPr>
              <a:t>; Lei n.º 37/2007,de 14 de </a:t>
            </a:r>
            <a:r>
              <a:rPr lang="pt-PT" sz="1000" dirty="0" err="1" smtClean="0">
                <a:latin typeface="Franklin Gothic Book" pitchFamily="34" charset="0"/>
              </a:rPr>
              <a:t>agosto</a:t>
            </a:r>
            <a:r>
              <a:rPr lang="pt-PT" sz="1000" dirty="0" smtClean="0">
                <a:latin typeface="Franklin Gothic Book" pitchFamily="34" charset="0"/>
              </a:rPr>
              <a:t>;</a:t>
            </a:r>
            <a:r>
              <a:rPr lang="pt-PT" sz="1000" b="1" i="1" dirty="0" smtClean="0">
                <a:latin typeface="Franklin Gothic Book" pitchFamily="34" charset="0"/>
              </a:rPr>
              <a:t> </a:t>
            </a:r>
            <a:endParaRPr lang="es-ES_tradnl" sz="1000" dirty="0">
              <a:latin typeface="Franklin Gothic Book" pitchFamily="34" charset="0"/>
            </a:endParaRP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16109659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3977</TotalTime>
  <Words>1365</Words>
  <Application>Microsoft Office PowerPoint</Application>
  <PresentationFormat>Personalizados</PresentationFormat>
  <Paragraphs>72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Jorge Bonito</dc:creator>
  <cp:lastModifiedBy>Jorge Bonito</cp:lastModifiedBy>
  <cp:revision>314</cp:revision>
  <dcterms:created xsi:type="dcterms:W3CDTF">2010-07-15T07:57:20Z</dcterms:created>
  <dcterms:modified xsi:type="dcterms:W3CDTF">2011-11-20T23:32:52Z</dcterms:modified>
</cp:coreProperties>
</file>