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3" r:id="rId2"/>
    <p:sldId id="267" r:id="rId3"/>
    <p:sldId id="256" r:id="rId4"/>
    <p:sldId id="266" r:id="rId5"/>
    <p:sldId id="264" r:id="rId6"/>
    <p:sldId id="257" r:id="rId7"/>
    <p:sldId id="269" r:id="rId8"/>
    <p:sldId id="262" r:id="rId9"/>
    <p:sldId id="258" r:id="rId10"/>
    <p:sldId id="260" r:id="rId11"/>
    <p:sldId id="268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61" r:id="rId24"/>
    <p:sldId id="265" r:id="rId2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79832" autoAdjust="0"/>
  </p:normalViewPr>
  <p:slideViewPr>
    <p:cSldViewPr>
      <p:cViewPr>
        <p:scale>
          <a:sx n="90" d="100"/>
          <a:sy n="90" d="100"/>
        </p:scale>
        <p:origin x="-3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708DE-710D-47D8-AFBC-D2036867DA35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8A927-38B6-4667-A201-AF5873AC21A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750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D3F7C-4171-4D21-90D5-4DA8D8291097}" type="slidenum">
              <a:rPr lang="pt-PT"/>
              <a:pPr/>
              <a:t>5</a:t>
            </a:fld>
            <a:endParaRPr lang="pt-PT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A927-38B6-4667-A201-AF5873AC21A8}" type="slidenum">
              <a:rPr lang="pt-PT" smtClean="0"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2393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70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561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654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965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6203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510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10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843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152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341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684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3FE37-4239-46A4-874D-5853DBE499E3}" type="datetimeFigureOut">
              <a:rPr lang="pt-PT" smtClean="0"/>
              <a:t>31-05-2011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94070-51B7-43E4-B2A9-9A6E3B6C8AC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239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g</a:t>
            </a:r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6552781" cy="438862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51519" y="221828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/>
              <a:t>I JORNADAS INTERNACIONAIS DE ENFERMAGEM DA UNIVERSIDADE DÉVORA</a:t>
            </a:r>
          </a:p>
          <a:p>
            <a:pPr algn="ctr"/>
            <a:r>
              <a:rPr lang="pt-PT" sz="2000" dirty="0" smtClean="0"/>
              <a:t>A PESSOA EM SITUAÇÃO CRÍTICA </a:t>
            </a:r>
          </a:p>
          <a:p>
            <a:pPr algn="ctr"/>
            <a:endParaRPr lang="pt-PT" sz="2000" dirty="0"/>
          </a:p>
          <a:p>
            <a:pPr algn="ctr"/>
            <a:r>
              <a:rPr lang="pt-PT" sz="2000" dirty="0" smtClean="0"/>
              <a:t>GESTÃO DA COMPLEXIDADE: DAS DIFICULDADES ÀS DECISÕES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42004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4000" dirty="0" smtClean="0"/>
              <a:t> </a:t>
            </a:r>
            <a:r>
              <a:rPr lang="pt-PT" sz="2400" dirty="0">
                <a:ea typeface="Calibri"/>
              </a:rPr>
              <a:t>A procura de informação inicia-se de forma tão breve quanto possível. </a:t>
            </a:r>
            <a:endParaRPr lang="pt-PT" sz="2400" dirty="0" smtClean="0">
              <a:ea typeface="Calibri"/>
            </a:endParaRPr>
          </a:p>
          <a:p>
            <a:endParaRPr lang="pt-PT" sz="2400" dirty="0" smtClean="0">
              <a:ea typeface="Calibri"/>
            </a:endParaRPr>
          </a:p>
          <a:p>
            <a:r>
              <a:rPr lang="pt-PT" sz="2400" dirty="0" smtClean="0">
                <a:ea typeface="Calibri"/>
              </a:rPr>
              <a:t>Os gabinetes são pontos </a:t>
            </a:r>
            <a:r>
              <a:rPr lang="pt-PT" sz="2400" dirty="0">
                <a:ea typeface="Calibri"/>
              </a:rPr>
              <a:t>de partida para a prática de enfermagem</a:t>
            </a:r>
            <a:r>
              <a:rPr lang="pt-PT" sz="4000" dirty="0" smtClean="0">
                <a:ea typeface="Calibri"/>
              </a:rPr>
              <a:t>.</a:t>
            </a:r>
          </a:p>
          <a:p>
            <a:pPr>
              <a:lnSpc>
                <a:spcPct val="150000"/>
              </a:lnSpc>
            </a:pPr>
            <a:endParaRPr lang="pt-PT" sz="2400" dirty="0" smtClean="0">
              <a:ea typeface="Calibri"/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ea typeface="Calibri"/>
              </a:rPr>
              <a:t>Mas </a:t>
            </a:r>
            <a:r>
              <a:rPr lang="pt-PT" sz="2400" dirty="0">
                <a:ea typeface="Calibri"/>
              </a:rPr>
              <a:t>a recolha não se limita a este espaço ou a este tempo, a recolha acontece a todo o momento e em qualquer lugar. 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66091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-571500"/>
            <a:ext cx="8229600" cy="1143000"/>
          </a:xfrm>
        </p:spPr>
        <p:txBody>
          <a:bodyPr/>
          <a:lstStyle/>
          <a:p>
            <a:endParaRPr lang="pt-PT" dirty="0"/>
          </a:p>
        </p:txBody>
      </p:sp>
      <p:sp useBgFill="1"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pt-PT" dirty="0" smtClean="0"/>
              <a:t> </a:t>
            </a:r>
            <a:r>
              <a:rPr lang="pt-PT" sz="2800" dirty="0"/>
              <a:t>Recolhem informação à medida que vão desenvolvendo outros quaisquer procedimentos e que acontecem em interacção com outras pessoas intervenientes no processo de cuidados</a:t>
            </a:r>
            <a:r>
              <a:rPr lang="pt-PT" sz="2800" dirty="0" smtClean="0"/>
              <a:t>.</a:t>
            </a:r>
          </a:p>
          <a:p>
            <a:endParaRPr lang="pt-PT" sz="2800" dirty="0" smtClean="0"/>
          </a:p>
          <a:p>
            <a:endParaRPr lang="pt-PT" sz="2800" dirty="0"/>
          </a:p>
          <a:p>
            <a:r>
              <a:rPr lang="pt-PT" sz="2800" dirty="0" smtClean="0"/>
              <a:t> </a:t>
            </a:r>
            <a:r>
              <a:rPr lang="pt-PT" sz="2800" dirty="0"/>
              <a:t>Estas trocas facilitam o conhecimento sobre o processo vivencial do doente, ou seja, sobre a relação que o doente tem com os outros e, ou consigo próprio.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4892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504056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776864" cy="5832648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 smtClean="0">
                <a:solidFill>
                  <a:schemeClr val="tx1"/>
                </a:solidFill>
                <a:ea typeface="Calibri"/>
                <a:cs typeface="Times New Roman"/>
              </a:rPr>
              <a:t>No </a:t>
            </a:r>
            <a:r>
              <a:rPr lang="pt-PT" dirty="0">
                <a:solidFill>
                  <a:schemeClr val="tx1"/>
                </a:solidFill>
                <a:ea typeface="Calibri"/>
                <a:cs typeface="Times New Roman"/>
              </a:rPr>
              <a:t>contacto com os doentes elas vão recolhendo e actualizando a informação enquanto desenvolvem as suas intervenções. </a:t>
            </a:r>
            <a:endParaRPr lang="pt-PT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 smtClean="0">
                <a:solidFill>
                  <a:schemeClr val="tx1"/>
                </a:solidFill>
                <a:ea typeface="Calibri"/>
                <a:cs typeface="Times New Roman"/>
              </a:rPr>
              <a:t>Neste </a:t>
            </a:r>
            <a:r>
              <a:rPr lang="pt-PT" dirty="0">
                <a:solidFill>
                  <a:schemeClr val="tx1"/>
                </a:solidFill>
                <a:ea typeface="Calibri"/>
                <a:cs typeface="Times New Roman"/>
              </a:rPr>
              <a:t>desenvolvimento, sempre que os doentes colocam questões é intencionalmente dado tempo e espaço para que estes se expressem. </a:t>
            </a:r>
            <a:endParaRPr lang="pt-PT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 smtClean="0">
                <a:solidFill>
                  <a:schemeClr val="tx1"/>
                </a:solidFill>
                <a:ea typeface="Calibri"/>
                <a:cs typeface="Times New Roman"/>
              </a:rPr>
              <a:t>Os </a:t>
            </a:r>
            <a:r>
              <a:rPr lang="pt-PT" dirty="0">
                <a:solidFill>
                  <a:schemeClr val="tx1"/>
                </a:solidFill>
                <a:ea typeface="Calibri"/>
                <a:cs typeface="Times New Roman"/>
              </a:rPr>
              <a:t>doentes usam estes momentos para falarem sobre a sua própria experiência da doença. As enfermeiras usam esta informação para melhor compreenderem o doente na sua relação com a doença e com o seu </a:t>
            </a:r>
            <a:r>
              <a:rPr lang="pt-PT" dirty="0" smtClean="0">
                <a:solidFill>
                  <a:schemeClr val="tx1"/>
                </a:solidFill>
                <a:ea typeface="Calibri"/>
                <a:cs typeface="Times New Roman"/>
              </a:rPr>
              <a:t>corpo.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2500" dirty="0">
                <a:solidFill>
                  <a:schemeClr val="tx1"/>
                </a:solidFill>
                <a:ea typeface="Calibri"/>
                <a:cs typeface="Times New Roman"/>
              </a:rPr>
              <a:t>	</a:t>
            </a:r>
            <a:r>
              <a:rPr lang="pt-PT" sz="2300" dirty="0" smtClean="0">
                <a:solidFill>
                  <a:schemeClr val="tx1"/>
                </a:solidFill>
                <a:ea typeface="Calibri"/>
                <a:cs typeface="Times New Roman"/>
              </a:rPr>
              <a:t>				(</a:t>
            </a:r>
            <a:r>
              <a:rPr lang="pt-PT" sz="2300" dirty="0">
                <a:solidFill>
                  <a:schemeClr val="tx1"/>
                </a:solidFill>
                <a:ea typeface="Calibri"/>
                <a:cs typeface="Times New Roman"/>
              </a:rPr>
              <a:t>HEDBERG &amp; LARSSON, 2003, 2004).</a:t>
            </a:r>
            <a:endParaRPr lang="pt-P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pt-P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00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72008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196752"/>
            <a:ext cx="7848872" cy="4442048"/>
          </a:xfrm>
        </p:spPr>
        <p:txBody>
          <a:bodyPr>
            <a:normAutofit/>
          </a:bodyPr>
          <a:lstStyle/>
          <a:p>
            <a:pPr algn="just"/>
            <a:endParaRPr lang="pt-PT" sz="28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chemeClr val="tx1"/>
                </a:solidFill>
              </a:rPr>
              <a:t>A </a:t>
            </a:r>
            <a:r>
              <a:rPr lang="pt-PT" sz="2800" dirty="0">
                <a:solidFill>
                  <a:schemeClr val="tx1"/>
                </a:solidFill>
              </a:rPr>
              <a:t>observação é o método mais usado. </a:t>
            </a:r>
            <a:endParaRPr lang="pt-PT" sz="2800" dirty="0" smtClean="0">
              <a:solidFill>
                <a:schemeClr val="tx1"/>
              </a:solidFill>
            </a:endParaRPr>
          </a:p>
          <a:p>
            <a:pPr algn="just"/>
            <a:endParaRPr lang="pt-PT" sz="2800" dirty="0" smtClean="0">
              <a:solidFill>
                <a:schemeClr val="tx1"/>
              </a:solidFill>
            </a:endParaRPr>
          </a:p>
          <a:p>
            <a:pPr algn="just"/>
            <a:endParaRPr lang="pt-PT" sz="2800" dirty="0">
              <a:solidFill>
                <a:schemeClr val="tx1"/>
              </a:solidFill>
            </a:endParaRPr>
          </a:p>
          <a:p>
            <a:pPr algn="just"/>
            <a:endParaRPr lang="pt-PT" sz="28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chemeClr val="tx1"/>
                </a:solidFill>
              </a:rPr>
              <a:t>Quando </a:t>
            </a:r>
            <a:r>
              <a:rPr lang="pt-PT" sz="2800" dirty="0">
                <a:solidFill>
                  <a:schemeClr val="tx1"/>
                </a:solidFill>
              </a:rPr>
              <a:t>recolhem dados referentes à situação de saúde do doente fazem-no por observação das alterações referentes a um padrão de saúde. </a:t>
            </a:r>
          </a:p>
        </p:txBody>
      </p:sp>
    </p:spTree>
    <p:extLst>
      <p:ext uri="{BB962C8B-B14F-4D97-AF65-F5344CB8AC3E}">
        <p14:creationId xmlns:p14="http://schemas.microsoft.com/office/powerpoint/2010/main" val="25684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-747464"/>
            <a:ext cx="7772400" cy="1224135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692696"/>
            <a:ext cx="7416824" cy="494610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sz="8000" dirty="0" smtClean="0">
              <a:solidFill>
                <a:schemeClr val="tx1"/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8000" dirty="0" smtClean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As </a:t>
            </a:r>
            <a:r>
              <a:rPr lang="pt-PT" sz="80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enfermeiras observam os seus doentes a partir das suas expressões faciais e da habilidade para desenvolver com eles uma conversa. </a:t>
            </a:r>
            <a:endParaRPr lang="pt-PT" sz="8000" dirty="0" smtClean="0">
              <a:solidFill>
                <a:schemeClr val="tx1"/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sz="8000" dirty="0" smtClean="0">
              <a:solidFill>
                <a:schemeClr val="tx1"/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8000" dirty="0" smtClean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Esta </a:t>
            </a:r>
            <a:r>
              <a:rPr lang="pt-PT" sz="80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é conduzida a partir da idade do doente, da sua condição social e num tom mais “sério” sobre a doença que o trouxe à unidade de saúde. Paralelamente observam o processo clínico e o diagnóstico médico </a:t>
            </a:r>
            <a:endParaRPr lang="pt-PT" sz="8000" dirty="0" smtClean="0">
              <a:solidFill>
                <a:schemeClr val="tx1"/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5600" dirty="0" smtClean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                         (</a:t>
            </a:r>
            <a:r>
              <a:rPr lang="pt-PT" sz="56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JUNNOLA </a:t>
            </a:r>
            <a:r>
              <a:rPr lang="pt-PT" sz="56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et</a:t>
            </a:r>
            <a:r>
              <a:rPr lang="pt-PT" sz="56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pt-PT" sz="56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al</a:t>
            </a:r>
            <a:r>
              <a:rPr lang="pt-PT" sz="56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2002; HEDBERG &amp; LARSSON, 2003; WOLF </a:t>
            </a:r>
            <a:r>
              <a:rPr lang="pt-PT" sz="56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et</a:t>
            </a:r>
            <a:r>
              <a:rPr lang="pt-PT" sz="56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pt-PT" sz="56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al</a:t>
            </a:r>
            <a:r>
              <a:rPr lang="pt-PT" sz="56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, 2006).</a:t>
            </a:r>
            <a:endParaRPr lang="pt-PT" sz="5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pt-PT" sz="5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4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772400" cy="216024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848872" cy="4968552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endParaRPr lang="pt-PT" sz="2800" dirty="0" smtClean="0">
              <a:solidFill>
                <a:schemeClr val="tx1"/>
              </a:solidFill>
              <a:ea typeface="Calibri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chemeClr val="tx1"/>
                </a:solidFill>
                <a:ea typeface="Calibri"/>
              </a:rPr>
              <a:t>Toda </a:t>
            </a:r>
            <a:r>
              <a:rPr lang="pt-PT" sz="2800" dirty="0">
                <a:solidFill>
                  <a:schemeClr val="tx1"/>
                </a:solidFill>
                <a:ea typeface="Calibri"/>
              </a:rPr>
              <a:t>a informação recolhida assim como o resultado do conhecimento que a enfermeira tem do doente é validada entre os </a:t>
            </a:r>
            <a:r>
              <a:rPr lang="pt-PT" sz="2800" dirty="0" smtClean="0">
                <a:solidFill>
                  <a:schemeClr val="tx1"/>
                </a:solidFill>
                <a:ea typeface="Calibri"/>
              </a:rPr>
              <a:t>pares</a:t>
            </a:r>
            <a:r>
              <a:rPr lang="pt-PT" sz="2800" dirty="0">
                <a:solidFill>
                  <a:schemeClr val="tx1"/>
                </a:solidFill>
                <a:ea typeface="Calibri"/>
              </a:rPr>
              <a:t>.</a:t>
            </a:r>
            <a:endParaRPr lang="pt-PT" sz="2800" dirty="0" smtClean="0">
              <a:solidFill>
                <a:schemeClr val="tx1"/>
              </a:solidFill>
              <a:ea typeface="Calibri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pt-PT" sz="2800" dirty="0" smtClean="0">
              <a:solidFill>
                <a:schemeClr val="tx1"/>
              </a:solidFill>
              <a:ea typeface="Calibri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chemeClr val="tx1"/>
                </a:solidFill>
                <a:ea typeface="Calibri"/>
              </a:rPr>
              <a:t> </a:t>
            </a:r>
            <a:endParaRPr lang="pt-PT" sz="2800" dirty="0" smtClean="0">
              <a:solidFill>
                <a:schemeClr val="tx1"/>
              </a:solidFill>
              <a:ea typeface="Calibri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sz="2800" dirty="0" smtClean="0">
                <a:solidFill>
                  <a:schemeClr val="tx1"/>
                </a:solidFill>
                <a:ea typeface="Calibri"/>
              </a:rPr>
              <a:t>As </a:t>
            </a:r>
            <a:r>
              <a:rPr lang="pt-PT" sz="2800" dirty="0">
                <a:solidFill>
                  <a:schemeClr val="tx1"/>
                </a:solidFill>
                <a:ea typeface="Calibri"/>
              </a:rPr>
              <a:t>enfermeiras menos experientes coligam-se com as mais experientes para o </a:t>
            </a:r>
            <a:r>
              <a:rPr lang="pt-PT" sz="2800" dirty="0" smtClean="0">
                <a:solidFill>
                  <a:schemeClr val="tx1"/>
                </a:solidFill>
                <a:ea typeface="Calibri"/>
              </a:rPr>
              <a:t>fazerem</a:t>
            </a:r>
            <a:r>
              <a:rPr lang="pt-PT" dirty="0" smtClean="0">
                <a:solidFill>
                  <a:schemeClr val="tx1"/>
                </a:solidFill>
                <a:ea typeface="Calibri"/>
              </a:rPr>
              <a:t>.</a:t>
            </a:r>
            <a:endParaRPr lang="pt-P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25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360040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980728"/>
            <a:ext cx="7632848" cy="5400600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endParaRPr lang="pt-PT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dirty="0" smtClean="0">
                <a:solidFill>
                  <a:schemeClr val="tx1"/>
                </a:solidFill>
              </a:rPr>
              <a:t>Validam </a:t>
            </a:r>
            <a:r>
              <a:rPr lang="pt-PT" dirty="0">
                <a:solidFill>
                  <a:schemeClr val="tx1"/>
                </a:solidFill>
              </a:rPr>
              <a:t>quando conversam sobre as decisões que antecederam as suas </a:t>
            </a:r>
            <a:r>
              <a:rPr lang="pt-PT" dirty="0" smtClean="0">
                <a:solidFill>
                  <a:schemeClr val="tx1"/>
                </a:solidFill>
              </a:rPr>
              <a:t>acções.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pt-PT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pt-PT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PT" dirty="0" smtClean="0">
                <a:solidFill>
                  <a:schemeClr val="tx1"/>
                </a:solidFill>
              </a:rPr>
              <a:t> Validam </a:t>
            </a:r>
            <a:r>
              <a:rPr lang="pt-PT" dirty="0">
                <a:solidFill>
                  <a:schemeClr val="tx1"/>
                </a:solidFill>
              </a:rPr>
              <a:t>quando </a:t>
            </a:r>
            <a:r>
              <a:rPr lang="pt-PT" dirty="0" smtClean="0">
                <a:solidFill>
                  <a:schemeClr val="tx1"/>
                </a:solidFill>
              </a:rPr>
              <a:t>ocorre a </a:t>
            </a:r>
            <a:r>
              <a:rPr lang="pt-PT" dirty="0">
                <a:solidFill>
                  <a:schemeClr val="tx1"/>
                </a:solidFill>
              </a:rPr>
              <a:t>análise colegial dos resultados das suas </a:t>
            </a:r>
            <a:r>
              <a:rPr lang="pt-PT" dirty="0" smtClean="0">
                <a:solidFill>
                  <a:schemeClr val="tx1"/>
                </a:solidFill>
              </a:rPr>
              <a:t>acções. 					</a:t>
            </a:r>
            <a:r>
              <a:rPr lang="pt-PT" sz="1400" dirty="0" smtClean="0">
                <a:solidFill>
                  <a:schemeClr val="tx1"/>
                </a:solidFill>
              </a:rPr>
              <a:t>(</a:t>
            </a:r>
            <a:r>
              <a:rPr lang="pt-PT" sz="1400" dirty="0">
                <a:solidFill>
                  <a:schemeClr val="tx1"/>
                </a:solidFill>
              </a:rPr>
              <a:t>CURRAY </a:t>
            </a:r>
            <a:r>
              <a:rPr lang="pt-PT" sz="1400" dirty="0" err="1">
                <a:solidFill>
                  <a:schemeClr val="tx1"/>
                </a:solidFill>
              </a:rPr>
              <a:t>et</a:t>
            </a:r>
            <a:r>
              <a:rPr lang="pt-PT" sz="1400" dirty="0">
                <a:solidFill>
                  <a:schemeClr val="tx1"/>
                </a:solidFill>
              </a:rPr>
              <a:t> al,2006; TWYCROSS &amp; POWIS, 2006).</a:t>
            </a:r>
          </a:p>
        </p:txBody>
      </p:sp>
    </p:spTree>
    <p:extLst>
      <p:ext uri="{BB962C8B-B14F-4D97-AF65-F5344CB8AC3E}">
        <p14:creationId xmlns:p14="http://schemas.microsoft.com/office/powerpoint/2010/main" val="64860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dirty="0">
                <a:ea typeface="Calibri"/>
              </a:rPr>
              <a:t>As enfermeiras quando narram a sua informação escrita sobre a condição de saúde dos seus doentes fazem juízos </a:t>
            </a:r>
            <a:r>
              <a:rPr lang="pt-PT" sz="2400" dirty="0" smtClean="0">
                <a:ea typeface="Calibri"/>
              </a:rPr>
              <a:t>prognósticos.</a:t>
            </a:r>
          </a:p>
          <a:p>
            <a:endParaRPr lang="pt-PT" sz="2400" dirty="0" smtClean="0">
              <a:ea typeface="Calibri"/>
            </a:endParaRPr>
          </a:p>
          <a:p>
            <a:r>
              <a:rPr lang="pt-PT" sz="2400" dirty="0" smtClean="0">
                <a:ea typeface="Calibri"/>
              </a:rPr>
              <a:t>Estes juízos têm fundamento </a:t>
            </a:r>
            <a:r>
              <a:rPr lang="pt-PT" sz="2400" dirty="0">
                <a:ea typeface="Calibri"/>
              </a:rPr>
              <a:t>na observação do seu doente e da informação clínica já </a:t>
            </a:r>
            <a:r>
              <a:rPr lang="pt-PT" sz="2400" dirty="0" smtClean="0">
                <a:ea typeface="Calibri"/>
              </a:rPr>
              <a:t>registada.</a:t>
            </a:r>
          </a:p>
          <a:p>
            <a:endParaRPr lang="pt-PT" sz="2400" dirty="0"/>
          </a:p>
          <a:p>
            <a:r>
              <a:rPr lang="pt-PT" sz="2400" dirty="0" smtClean="0"/>
              <a:t>Apesar </a:t>
            </a:r>
            <a:r>
              <a:rPr lang="pt-PT" sz="2400" dirty="0"/>
              <a:t>dos documentos escritos </a:t>
            </a:r>
            <a:r>
              <a:rPr lang="pt-PT" sz="2400" dirty="0" smtClean="0"/>
              <a:t>serem </a:t>
            </a:r>
            <a:r>
              <a:rPr lang="pt-PT" sz="2400" dirty="0"/>
              <a:t>reconhecidos pelos pares </a:t>
            </a:r>
            <a:r>
              <a:rPr lang="pt-PT" sz="2400" dirty="0" smtClean="0"/>
              <a:t>como </a:t>
            </a:r>
            <a:r>
              <a:rPr lang="pt-PT" sz="2400" dirty="0"/>
              <a:t>menos úteis quando comparados com o confronto </a:t>
            </a:r>
            <a:r>
              <a:rPr lang="pt-PT" sz="2400" dirty="0" smtClean="0"/>
              <a:t>verbal.</a:t>
            </a:r>
            <a:endParaRPr lang="pt-PT" sz="2400" dirty="0"/>
          </a:p>
          <a:p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7395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endParaRPr lang="pt-PT" sz="2400" dirty="0" smtClean="0"/>
          </a:p>
          <a:p>
            <a:r>
              <a:rPr lang="pt-PT" sz="2400" dirty="0" smtClean="0"/>
              <a:t>Os </a:t>
            </a:r>
            <a:r>
              <a:rPr lang="pt-PT" sz="2400" dirty="0"/>
              <a:t>dados clínicos são interpretados por referência aos padrões de vida do doente. </a:t>
            </a:r>
            <a:endParaRPr lang="pt-PT" sz="2400" dirty="0" smtClean="0"/>
          </a:p>
          <a:p>
            <a:endParaRPr lang="pt-PT" sz="2400" dirty="0" smtClean="0"/>
          </a:p>
          <a:p>
            <a:pPr algn="just"/>
            <a:r>
              <a:rPr lang="pt-PT" sz="2400" dirty="0"/>
              <a:t>É a partir do conhecimento prévio do doente, enquanto pessoa, ou seja, do conhecimento dos seus recursos pessoais e familiares mas também do diagnóstico médico que desenvolvem juízos clínicos com as consequentes decisões</a:t>
            </a:r>
            <a:r>
              <a:rPr lang="pt-PT" sz="2400" dirty="0" smtClean="0"/>
              <a:t>.</a:t>
            </a:r>
          </a:p>
          <a:p>
            <a:pPr algn="just"/>
            <a:endParaRPr lang="pt-PT" sz="2400" dirty="0" smtClean="0"/>
          </a:p>
          <a:p>
            <a:pPr algn="just"/>
            <a:r>
              <a:rPr lang="pt-PT" sz="2400" dirty="0" smtClean="0"/>
              <a:t>Os Juízos clínicos </a:t>
            </a:r>
            <a:r>
              <a:rPr lang="pt-PT" sz="2400" dirty="0"/>
              <a:t>são influenciados pelo contexto onde a situação de cuidados ocorre </a:t>
            </a:r>
            <a:endParaRPr lang="pt-PT" sz="2400" dirty="0" smtClean="0"/>
          </a:p>
          <a:p>
            <a:pPr marL="0" indent="0" algn="just">
              <a:buNone/>
            </a:pPr>
            <a:r>
              <a:rPr lang="pt-PT" sz="2400" dirty="0"/>
              <a:t>	</a:t>
            </a:r>
            <a:r>
              <a:rPr lang="pt-PT" sz="2400" dirty="0" smtClean="0"/>
              <a:t>					</a:t>
            </a:r>
            <a:r>
              <a:rPr lang="pt-PT" sz="1600" dirty="0" smtClean="0"/>
              <a:t>(</a:t>
            </a:r>
            <a:r>
              <a:rPr lang="pt-PT" sz="1600" dirty="0"/>
              <a:t>TANNER, 2006). </a:t>
            </a:r>
          </a:p>
        </p:txBody>
      </p:sp>
    </p:spTree>
    <p:extLst>
      <p:ext uri="{BB962C8B-B14F-4D97-AF65-F5344CB8AC3E}">
        <p14:creationId xmlns:p14="http://schemas.microsoft.com/office/powerpoint/2010/main" val="277317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pt-PT" dirty="0" smtClean="0"/>
              <a:t> </a:t>
            </a:r>
          </a:p>
          <a:p>
            <a:pPr marL="0" indent="0">
              <a:buNone/>
            </a:pPr>
            <a:r>
              <a:rPr lang="pt-PT" dirty="0" smtClean="0"/>
              <a:t>Este </a:t>
            </a:r>
            <a:r>
              <a:rPr lang="pt-PT" dirty="0"/>
              <a:t>conhecimento é criado por um regular envolvimento com o doente e com tudo aquilo que se refere a </a:t>
            </a:r>
            <a:r>
              <a:rPr lang="pt-PT" dirty="0" smtClean="0"/>
              <a:t>ele. 	</a:t>
            </a:r>
          </a:p>
          <a:p>
            <a:pPr marL="0" indent="0">
              <a:buNone/>
            </a:pPr>
            <a:r>
              <a:rPr lang="pt-PT" dirty="0" smtClean="0"/>
              <a:t>	                                    </a:t>
            </a:r>
            <a:r>
              <a:rPr lang="pt-PT" sz="1400" dirty="0" smtClean="0"/>
              <a:t>(</a:t>
            </a:r>
            <a:r>
              <a:rPr lang="pt-PT" sz="1400" dirty="0"/>
              <a:t>HEDBERG &amp; LARSSON, 2003; TANNER, 2006). </a:t>
            </a:r>
            <a:endParaRPr lang="pt-PT" sz="1400" dirty="0" smtClean="0"/>
          </a:p>
          <a:p>
            <a:pPr marL="0" indent="0">
              <a:buNone/>
            </a:pPr>
            <a:endParaRPr lang="pt-PT" sz="1400" dirty="0" smtClean="0"/>
          </a:p>
          <a:p>
            <a:pPr marL="0" indent="0">
              <a:buNone/>
            </a:pPr>
            <a:endParaRPr lang="pt-PT" sz="1400" dirty="0"/>
          </a:p>
          <a:p>
            <a:pPr marL="0" indent="0">
              <a:buNone/>
            </a:pPr>
            <a:r>
              <a:rPr lang="pt-PT" sz="2800" dirty="0"/>
              <a:t>É neste enquadramento que as enfermeiras desde logo reconhecem as diferenças qualitativas entre os padrões esperados e os vivenciados </a:t>
            </a:r>
            <a:r>
              <a:rPr lang="pt-PT" sz="2800" dirty="0" smtClean="0"/>
              <a:t>		</a:t>
            </a:r>
            <a:r>
              <a:rPr lang="pt-PT" sz="1400" dirty="0" smtClean="0"/>
              <a:t>(</a:t>
            </a:r>
            <a:r>
              <a:rPr lang="pt-PT" sz="1400" dirty="0"/>
              <a:t>TANNER; 2006).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37951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232247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A complexidade do </a:t>
            </a:r>
            <a:r>
              <a:rPr lang="pt-PT" dirty="0"/>
              <a:t>raciocínio clínico no processo de decisão</a:t>
            </a:r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992888" cy="2880320"/>
          </a:xfrm>
          <a:noFill/>
        </p:spPr>
        <p:txBody>
          <a:bodyPr>
            <a:normAutofit/>
          </a:bodyPr>
          <a:lstStyle/>
          <a:p>
            <a:pPr algn="l"/>
            <a:endParaRPr lang="pt-PT" sz="3280" dirty="0" smtClean="0"/>
          </a:p>
          <a:p>
            <a:pPr algn="l"/>
            <a:endParaRPr lang="pt-PT" sz="3280" dirty="0"/>
          </a:p>
          <a:p>
            <a:pPr algn="l"/>
            <a:r>
              <a:rPr lang="pt-PT" sz="3280" dirty="0" smtClean="0"/>
              <a:t>Maria Dulce Magalhães</a:t>
            </a:r>
          </a:p>
          <a:p>
            <a:pPr algn="l"/>
            <a:r>
              <a:rPr lang="pt-PT" sz="1400" dirty="0" smtClean="0"/>
              <a:t>   Escola Superior de Enfermagem S. João de Deus</a:t>
            </a:r>
          </a:p>
          <a:p>
            <a:pPr algn="l"/>
            <a:r>
              <a:rPr lang="pt-PT" sz="1400" dirty="0" smtClean="0"/>
              <a:t>                    Universidade de Évora</a:t>
            </a:r>
            <a:endParaRPr lang="pt-PT" sz="1400" dirty="0"/>
          </a:p>
        </p:txBody>
      </p:sp>
      <p:pic>
        <p:nvPicPr>
          <p:cNvPr id="1026" name="Picture 2" descr="H:\Dulce Cabral 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924944"/>
            <a:ext cx="2026920" cy="262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90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endParaRPr lang="pt-PT" sz="2000" dirty="0" smtClean="0"/>
          </a:p>
          <a:p>
            <a:r>
              <a:rPr lang="pt-PT" sz="2000" dirty="0" smtClean="0"/>
              <a:t>Na </a:t>
            </a:r>
            <a:r>
              <a:rPr lang="pt-PT" sz="2000" dirty="0"/>
              <a:t>gestão da medicação elas avaliam previamente os efeitos físicos da medicação ponderando se </a:t>
            </a:r>
            <a:r>
              <a:rPr lang="pt-PT" sz="2000" dirty="0" smtClean="0"/>
              <a:t>o medicamento deve </a:t>
            </a:r>
            <a:r>
              <a:rPr lang="pt-PT" sz="2000" dirty="0"/>
              <a:t>ou não </a:t>
            </a:r>
            <a:r>
              <a:rPr lang="pt-PT" sz="2000" dirty="0" smtClean="0"/>
              <a:t>ser administrado</a:t>
            </a:r>
          </a:p>
          <a:p>
            <a:endParaRPr lang="pt-PT" sz="2000" dirty="0" smtClean="0"/>
          </a:p>
          <a:p>
            <a:endParaRPr lang="pt-PT" sz="2000" dirty="0"/>
          </a:p>
          <a:p>
            <a:r>
              <a:rPr lang="pt-PT" sz="2000" dirty="0"/>
              <a:t>A observação dos sinais vitais ajuda as enfermeiras a estruturar a situação do doente, mesmo quando se trata de medicação que não lhes é familiar. </a:t>
            </a:r>
            <a:endParaRPr lang="pt-PT" sz="2000" dirty="0" smtClean="0"/>
          </a:p>
          <a:p>
            <a:endParaRPr lang="pt-PT" sz="2000" dirty="0" smtClean="0"/>
          </a:p>
          <a:p>
            <a:endParaRPr lang="pt-PT" sz="2000" dirty="0" smtClean="0"/>
          </a:p>
          <a:p>
            <a:r>
              <a:rPr lang="pt-PT" sz="2000" dirty="0" smtClean="0"/>
              <a:t>Monitorizam </a:t>
            </a:r>
            <a:r>
              <a:rPr lang="pt-PT" sz="2000" dirty="0"/>
              <a:t>a linguagem do corpo </a:t>
            </a:r>
            <a:r>
              <a:rPr lang="pt-PT" sz="2000" dirty="0" smtClean="0"/>
              <a:t>ou </a:t>
            </a:r>
            <a:r>
              <a:rPr lang="pt-PT" sz="2000" dirty="0"/>
              <a:t>questionam o doente acerca da sua situação doente. </a:t>
            </a:r>
            <a:endParaRPr lang="pt-PT" sz="2000" dirty="0" smtClean="0"/>
          </a:p>
          <a:p>
            <a:endParaRPr lang="pt-PT" sz="2000" dirty="0" smtClean="0"/>
          </a:p>
          <a:p>
            <a:r>
              <a:rPr lang="pt-PT" sz="2000" dirty="0" smtClean="0"/>
              <a:t>Quando </a:t>
            </a:r>
            <a:r>
              <a:rPr lang="pt-PT" sz="2000" dirty="0"/>
              <a:t>negoceiam opções de tratamentos também consultam os colegas mais experientes ou os </a:t>
            </a:r>
            <a:r>
              <a:rPr lang="pt-PT" sz="2000" dirty="0" smtClean="0"/>
              <a:t>médicos                            </a:t>
            </a:r>
          </a:p>
          <a:p>
            <a:pPr marL="0" indent="0">
              <a:buNone/>
            </a:pPr>
            <a:r>
              <a:rPr lang="pt-PT" sz="2000" dirty="0"/>
              <a:t>	</a:t>
            </a:r>
            <a:r>
              <a:rPr lang="pt-PT" sz="2000" dirty="0" smtClean="0"/>
              <a:t>						  </a:t>
            </a:r>
            <a:r>
              <a:rPr lang="pt-PT" sz="1200" dirty="0" smtClean="0"/>
              <a:t> </a:t>
            </a:r>
            <a:r>
              <a:rPr lang="pt-PT" sz="1200" dirty="0"/>
              <a:t>(</a:t>
            </a:r>
            <a:r>
              <a:rPr lang="pt-PT" sz="1200" dirty="0" smtClean="0"/>
              <a:t>MANIAS  </a:t>
            </a:r>
            <a:r>
              <a:rPr lang="pt-PT" sz="1200" dirty="0" err="1" smtClean="0"/>
              <a:t>et</a:t>
            </a:r>
            <a:r>
              <a:rPr lang="pt-PT" sz="1200" dirty="0" smtClean="0"/>
              <a:t>   </a:t>
            </a:r>
            <a:r>
              <a:rPr lang="pt-PT" sz="1200" dirty="0" err="1" smtClean="0"/>
              <a:t>al</a:t>
            </a:r>
            <a:r>
              <a:rPr lang="pt-PT" sz="1200" dirty="0"/>
              <a:t>, 2004).</a:t>
            </a:r>
          </a:p>
          <a:p>
            <a:pPr algn="r"/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10885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pt-PT" sz="2400" dirty="0" smtClean="0"/>
              <a:t>A </a:t>
            </a:r>
            <a:r>
              <a:rPr lang="pt-PT" sz="2400" dirty="0"/>
              <a:t>tomada de decisão é um processo hierarquizado e é desenvolvida a partir de uma abordagem analítico-racionalista e </a:t>
            </a:r>
            <a:r>
              <a:rPr lang="pt-PT" sz="2400" dirty="0" smtClean="0"/>
              <a:t>indutivo-naturalista                    </a:t>
            </a:r>
            <a:r>
              <a:rPr lang="pt-PT" dirty="0" smtClean="0"/>
              <a:t> </a:t>
            </a:r>
            <a:r>
              <a:rPr lang="pt-PT" sz="1400" dirty="0"/>
              <a:t>(SALANTERA, 2001; </a:t>
            </a:r>
            <a:r>
              <a:rPr lang="pt-PT" sz="1400" dirty="0" smtClean="0"/>
              <a:t>HEDBERG </a:t>
            </a:r>
            <a:r>
              <a:rPr lang="pt-PT" sz="1400" dirty="0"/>
              <a:t>&amp; LARSOON, 2003</a:t>
            </a:r>
            <a:r>
              <a:rPr lang="pt-PT" sz="1400" dirty="0" smtClean="0"/>
              <a:t>)</a:t>
            </a:r>
          </a:p>
          <a:p>
            <a:pPr marL="0" indent="0">
              <a:buNone/>
            </a:pPr>
            <a:r>
              <a:rPr lang="pt-PT" sz="1400" dirty="0" smtClean="0"/>
              <a:t> </a:t>
            </a:r>
          </a:p>
          <a:p>
            <a:endParaRPr lang="pt-PT" sz="1400" dirty="0"/>
          </a:p>
          <a:p>
            <a:r>
              <a:rPr lang="pt-PT" sz="2400" dirty="0">
                <a:ea typeface="Times New Roman"/>
              </a:rPr>
              <a:t>O tipo de decisões a desenvolver está dependente da natureza dos problemas do doente, da rapidez exigida e da sua complexidade</a:t>
            </a:r>
            <a:r>
              <a:rPr lang="pt-PT" sz="2400" dirty="0" smtClean="0">
                <a:ea typeface="Times New Roman"/>
              </a:rPr>
              <a:t>. E são </a:t>
            </a:r>
            <a:r>
              <a:rPr lang="pt-PT" sz="2400" dirty="0">
                <a:ea typeface="Times New Roman"/>
              </a:rPr>
              <a:t>mediadas por sentimentos de incerteza face à situação clínica, pelos recursos disponíveis, </a:t>
            </a:r>
            <a:r>
              <a:rPr lang="pt-PT" sz="2400" i="1" dirty="0">
                <a:ea typeface="Times New Roman"/>
              </a:rPr>
              <a:t>stress</a:t>
            </a:r>
            <a:r>
              <a:rPr lang="pt-PT" sz="2400" dirty="0">
                <a:ea typeface="Times New Roman"/>
              </a:rPr>
              <a:t>, relacionamento interpessoal na equipa, tempo e nível de risco </a:t>
            </a:r>
            <a:r>
              <a:rPr lang="pt-PT" sz="1800" dirty="0" smtClean="0">
                <a:ea typeface="Times New Roman"/>
              </a:rPr>
              <a:t>                                                </a:t>
            </a:r>
            <a:r>
              <a:rPr lang="pt-PT" sz="1300" dirty="0" smtClean="0">
                <a:ea typeface="Times New Roman"/>
              </a:rPr>
              <a:t>(</a:t>
            </a:r>
            <a:r>
              <a:rPr lang="pt-PT" sz="1300" dirty="0">
                <a:ea typeface="Times New Roman"/>
              </a:rPr>
              <a:t>HEDBERG &amp; LARSSON, 2003; BUCKNALL, 2003; BOND, 2006</a:t>
            </a:r>
            <a:r>
              <a:rPr lang="pt-PT" sz="1300" dirty="0" smtClean="0">
                <a:ea typeface="Times New Roman"/>
              </a:rPr>
              <a:t>).</a:t>
            </a:r>
          </a:p>
          <a:p>
            <a:pPr marL="0" indent="0">
              <a:buNone/>
            </a:pPr>
            <a:endParaRPr lang="pt-PT" sz="1300" dirty="0" smtClean="0">
              <a:ea typeface="Times New Roman"/>
            </a:endParaRPr>
          </a:p>
          <a:p>
            <a:pPr marL="0" indent="0">
              <a:buNone/>
            </a:pPr>
            <a:endParaRPr lang="pt-PT" sz="1300" dirty="0">
              <a:ea typeface="Times New Roman"/>
            </a:endParaRPr>
          </a:p>
          <a:p>
            <a:pPr marL="0" indent="0">
              <a:buNone/>
            </a:pPr>
            <a:endParaRPr lang="pt-PT" sz="1300" dirty="0" smtClean="0">
              <a:ea typeface="Times New Roman"/>
            </a:endParaRPr>
          </a:p>
          <a:p>
            <a:r>
              <a:rPr lang="pt-PT" sz="2200" dirty="0"/>
              <a:t>Mas também pelas inferências que decorrem do cruzamento de informação entre pares </a:t>
            </a:r>
            <a:r>
              <a:rPr lang="pt-PT" sz="2200" dirty="0" smtClean="0"/>
              <a:t>                                           </a:t>
            </a:r>
            <a:r>
              <a:rPr lang="pt-PT" sz="1400" dirty="0" smtClean="0"/>
              <a:t>(</a:t>
            </a:r>
            <a:r>
              <a:rPr lang="pt-PT" sz="1400" dirty="0"/>
              <a:t>HEDBERG &amp; LARSON, 2003)</a:t>
            </a:r>
          </a:p>
          <a:p>
            <a:pPr marL="0" indent="0">
              <a:buNone/>
            </a:pPr>
            <a:endParaRPr lang="pt-PT" sz="1300" dirty="0" smtClean="0"/>
          </a:p>
          <a:p>
            <a:endParaRPr lang="pt-PT" sz="1300" dirty="0"/>
          </a:p>
        </p:txBody>
      </p:sp>
    </p:spTree>
    <p:extLst>
      <p:ext uri="{BB962C8B-B14F-4D97-AF65-F5344CB8AC3E}">
        <p14:creationId xmlns:p14="http://schemas.microsoft.com/office/powerpoint/2010/main" val="24182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301827"/>
          </a:xfrm>
        </p:spPr>
        <p:txBody>
          <a:bodyPr/>
          <a:lstStyle/>
          <a:p>
            <a:endParaRPr lang="pt-PT" dirty="0" smtClean="0"/>
          </a:p>
          <a:p>
            <a:r>
              <a:rPr lang="pt-PT" dirty="0" smtClean="0"/>
              <a:t>Os </a:t>
            </a:r>
            <a:r>
              <a:rPr lang="pt-PT" dirty="0"/>
              <a:t>envolvimentos dos doentes nos processos de tomadas de decisão aumentam a qualidade dos </a:t>
            </a:r>
            <a:r>
              <a:rPr lang="pt-PT" dirty="0" smtClean="0"/>
              <a:t>cuidados                                   </a:t>
            </a:r>
          </a:p>
          <a:p>
            <a:pPr marL="0" indent="0">
              <a:buNone/>
            </a:pPr>
            <a:r>
              <a:rPr lang="pt-PT" dirty="0"/>
              <a:t> </a:t>
            </a:r>
            <a:r>
              <a:rPr lang="pt-PT" dirty="0" smtClean="0"/>
              <a:t>                                                                </a:t>
            </a:r>
            <a:r>
              <a:rPr lang="pt-PT" sz="1400" dirty="0"/>
              <a:t>(</a:t>
            </a:r>
            <a:r>
              <a:rPr lang="pt-PT" sz="1400" dirty="0" err="1"/>
              <a:t>McCAUGHAN</a:t>
            </a:r>
            <a:r>
              <a:rPr lang="pt-PT" sz="1400" dirty="0"/>
              <a:t>, 2007). </a:t>
            </a:r>
          </a:p>
          <a:p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55838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053" y="188640"/>
            <a:ext cx="8219256" cy="202036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5616625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611560" y="476672"/>
            <a:ext cx="8082258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sz="1200" dirty="0" smtClean="0"/>
          </a:p>
          <a:p>
            <a:r>
              <a:rPr lang="pt-PT" sz="1200" dirty="0" smtClean="0"/>
              <a:t>BENNER  </a:t>
            </a:r>
            <a:r>
              <a:rPr lang="pt-PT" sz="1200" dirty="0"/>
              <a:t>P., TANNER C., CHELSEA C. – </a:t>
            </a:r>
            <a:r>
              <a:rPr lang="pt-PT" sz="1200" b="1" dirty="0" err="1"/>
              <a:t>Expertise</a:t>
            </a:r>
            <a:r>
              <a:rPr lang="pt-PT" sz="1200" b="1" dirty="0"/>
              <a:t> </a:t>
            </a:r>
            <a:r>
              <a:rPr lang="pt-PT" sz="1200" b="1" dirty="0" err="1"/>
              <a:t>in</a:t>
            </a:r>
            <a:r>
              <a:rPr lang="pt-PT" sz="1200" b="1" dirty="0"/>
              <a:t> </a:t>
            </a:r>
            <a:r>
              <a:rPr lang="pt-PT" sz="1200" b="1" dirty="0" err="1"/>
              <a:t>nursing</a:t>
            </a:r>
            <a:r>
              <a:rPr lang="pt-PT" sz="1200" b="1" dirty="0"/>
              <a:t> </a:t>
            </a:r>
            <a:r>
              <a:rPr lang="pt-PT" sz="1200" b="1" dirty="0" err="1"/>
              <a:t>practice</a:t>
            </a:r>
            <a:r>
              <a:rPr lang="pt-PT" sz="1200" b="1" dirty="0"/>
              <a:t>. </a:t>
            </a:r>
            <a:r>
              <a:rPr lang="en-GB" sz="1200" b="1" dirty="0"/>
              <a:t>Caring, clinical judgment and ethics</a:t>
            </a:r>
            <a:r>
              <a:rPr lang="en-GB" sz="1200" dirty="0"/>
              <a:t> 5ª Ed. Springer Publishing Company, </a:t>
            </a:r>
            <a:r>
              <a:rPr lang="en-GB" sz="1200" dirty="0" smtClean="0"/>
              <a:t>1996</a:t>
            </a:r>
          </a:p>
          <a:p>
            <a:pPr algn="ctr"/>
            <a:r>
              <a:rPr lang="en-GB" sz="1200" dirty="0"/>
              <a:t> </a:t>
            </a:r>
            <a:endParaRPr lang="pt-PT" sz="1200" dirty="0"/>
          </a:p>
          <a:p>
            <a:r>
              <a:rPr lang="en-GB" sz="1200" dirty="0"/>
              <a:t>BOND S., COOPER S. – </a:t>
            </a:r>
            <a:r>
              <a:rPr lang="en-GB" sz="1200" b="1" dirty="0"/>
              <a:t>Modelling emergency decisions: recognition-primed decision making. The literature in relation to an ophthalmic critical incident</a:t>
            </a:r>
            <a:r>
              <a:rPr lang="en-GB" sz="1200" dirty="0"/>
              <a:t>: In Journal Clinical Nursing (2006) Aug 15 (8) p. </a:t>
            </a:r>
            <a:r>
              <a:rPr lang="en-GB" sz="1200" dirty="0" smtClean="0"/>
              <a:t>1023-1032</a:t>
            </a:r>
          </a:p>
          <a:p>
            <a:endParaRPr lang="en-GB" sz="1200" dirty="0" smtClean="0"/>
          </a:p>
          <a:p>
            <a:r>
              <a:rPr lang="en-GB" sz="1200" dirty="0"/>
              <a:t>BUCKNALL T, - </a:t>
            </a:r>
            <a:r>
              <a:rPr lang="en-GB" sz="1200" b="1" dirty="0"/>
              <a:t>The clinical landscape of critical care: nurses’ decision-making</a:t>
            </a:r>
            <a:r>
              <a:rPr lang="en-GB" sz="1200" dirty="0"/>
              <a:t>: In Journal of Advanced Nursing (2003) 43 (3) p. 310-319</a:t>
            </a:r>
          </a:p>
          <a:p>
            <a:r>
              <a:rPr lang="en-GB" sz="1200" dirty="0"/>
              <a:t>CARNILVALI D., THOMAS M. D. – </a:t>
            </a:r>
            <a:r>
              <a:rPr lang="en-GB" sz="1200" b="1" dirty="0"/>
              <a:t>Diagnostic reasoning and treatment decision making in nursing.</a:t>
            </a:r>
            <a:r>
              <a:rPr lang="en-GB" sz="1200" dirty="0"/>
              <a:t> </a:t>
            </a:r>
            <a:r>
              <a:rPr lang="pt-PT" sz="1200" dirty="0"/>
              <a:t>J B </a:t>
            </a:r>
            <a:r>
              <a:rPr lang="pt-PT" sz="1200" dirty="0" err="1"/>
              <a:t>Lippincott</a:t>
            </a:r>
            <a:r>
              <a:rPr lang="pt-PT" sz="1200" dirty="0"/>
              <a:t> </a:t>
            </a:r>
            <a:r>
              <a:rPr lang="pt-PT" sz="1200" dirty="0" err="1"/>
              <a:t>Company</a:t>
            </a:r>
            <a:r>
              <a:rPr lang="pt-PT" sz="1200" dirty="0"/>
              <a:t>, Philadelphia, 1993</a:t>
            </a:r>
          </a:p>
          <a:p>
            <a:endParaRPr lang="en-GB" sz="1200" dirty="0" smtClean="0"/>
          </a:p>
          <a:p>
            <a:r>
              <a:rPr lang="en-GB" sz="1200" dirty="0" smtClean="0"/>
              <a:t>CURREY </a:t>
            </a:r>
            <a:r>
              <a:rPr lang="en-GB" sz="1200" dirty="0"/>
              <a:t>J., BOTTI M. – </a:t>
            </a:r>
            <a:r>
              <a:rPr lang="en-GB" sz="1200" b="1" dirty="0"/>
              <a:t>The influence of patient complexity and nurses’ experience on haemodynamic decision-making following cardiac surgery</a:t>
            </a:r>
            <a:r>
              <a:rPr lang="en-GB" sz="1200" dirty="0"/>
              <a:t>: In Intensive &amp; Critical Care Nursing (2006) Aug 22 (4) p. 194-205</a:t>
            </a:r>
            <a:endParaRPr lang="pt-PT" sz="1200" dirty="0"/>
          </a:p>
          <a:p>
            <a:r>
              <a:rPr lang="en-GB" sz="1200" dirty="0"/>
              <a:t> </a:t>
            </a:r>
            <a:endParaRPr lang="pt-PT" sz="1200" dirty="0"/>
          </a:p>
          <a:p>
            <a:r>
              <a:rPr lang="en-GB" sz="1200" dirty="0" smtClean="0"/>
              <a:t>ELSTEIN </a:t>
            </a:r>
            <a:r>
              <a:rPr lang="en-GB" sz="1200" dirty="0"/>
              <a:t>A., DOWIE J. – </a:t>
            </a:r>
            <a:r>
              <a:rPr lang="en-GB" sz="1200" b="1" dirty="0"/>
              <a:t>Professional judgment. A reader in clinical decision making</a:t>
            </a:r>
            <a:r>
              <a:rPr lang="en-GB" sz="1200" dirty="0"/>
              <a:t>: 6º Ed. Edited by ELSTEIN A., DOWIE J. Cambridge University Press, </a:t>
            </a:r>
            <a:r>
              <a:rPr lang="en-GB" sz="1200" dirty="0" smtClean="0"/>
              <a:t>1999</a:t>
            </a:r>
          </a:p>
          <a:p>
            <a:endParaRPr lang="pt-PT" sz="1200" dirty="0"/>
          </a:p>
          <a:p>
            <a:r>
              <a:rPr lang="en-GB" sz="1200" dirty="0"/>
              <a:t> GILOVICH T.,GRIFFIN D.,KAHNEMAN D. – </a:t>
            </a:r>
            <a:r>
              <a:rPr lang="en-GB" sz="1200" b="1" dirty="0"/>
              <a:t>Heuristic and biases. The psychology of intuitive judgment</a:t>
            </a:r>
            <a:r>
              <a:rPr lang="en-GB" sz="1200" dirty="0"/>
              <a:t>: Edited by </a:t>
            </a:r>
            <a:r>
              <a:rPr lang="en-GB" sz="1200" dirty="0" err="1"/>
              <a:t>Gilovich</a:t>
            </a:r>
            <a:r>
              <a:rPr lang="en-GB" sz="1200" dirty="0"/>
              <a:t> T., Griffin D., </a:t>
            </a:r>
            <a:r>
              <a:rPr lang="en-GB" sz="1200" dirty="0" err="1"/>
              <a:t>Kahneman</a:t>
            </a:r>
            <a:r>
              <a:rPr lang="en-GB" sz="1200" dirty="0"/>
              <a:t> D. Cambridge University Press, 2003</a:t>
            </a:r>
            <a:endParaRPr lang="pt-PT" sz="1200" dirty="0"/>
          </a:p>
          <a:p>
            <a:endParaRPr lang="pt-PT" sz="1200" dirty="0"/>
          </a:p>
          <a:p>
            <a:r>
              <a:rPr lang="en-GB" sz="1200" dirty="0"/>
              <a:t>HEDBERG B., LARSSON U – </a:t>
            </a:r>
            <a:r>
              <a:rPr lang="en-GB" sz="1200" b="1" dirty="0"/>
              <a:t>Observations, confirmations and strategies-useful toll decision-making process for nurses in practice?</a:t>
            </a:r>
            <a:r>
              <a:rPr lang="en-GB" sz="1200" dirty="0"/>
              <a:t>: In Journal Clinical Nursing (2003) 12 (2) p. 215-222. </a:t>
            </a:r>
            <a:endParaRPr lang="pt-PT" sz="1200" dirty="0"/>
          </a:p>
          <a:p>
            <a:r>
              <a:rPr lang="en-GB" sz="1200" dirty="0"/>
              <a:t> </a:t>
            </a:r>
            <a:endParaRPr lang="pt-PT" sz="1200" dirty="0"/>
          </a:p>
          <a:p>
            <a:r>
              <a:rPr lang="en-GB" sz="1200" dirty="0"/>
              <a:t>HEDBERG B., LARSSON U – </a:t>
            </a:r>
            <a:r>
              <a:rPr lang="en-GB" sz="1200" b="1" dirty="0"/>
              <a:t>Environmental elements affecting the decision-making process in nursing practice</a:t>
            </a:r>
            <a:r>
              <a:rPr lang="en-GB" sz="1200" dirty="0"/>
              <a:t>: In Journal Clinical Nursing (2004) </a:t>
            </a:r>
            <a:r>
              <a:rPr lang="en-GB" sz="1200" dirty="0" smtClean="0"/>
              <a:t>March </a:t>
            </a:r>
            <a:r>
              <a:rPr lang="en-GB" sz="1200" dirty="0"/>
              <a:t>13 (3) p. </a:t>
            </a:r>
            <a:r>
              <a:rPr lang="en-GB" sz="1200" dirty="0" smtClean="0"/>
              <a:t>316-324</a:t>
            </a:r>
          </a:p>
          <a:p>
            <a:endParaRPr lang="pt-PT" sz="1200" dirty="0" smtClean="0"/>
          </a:p>
          <a:p>
            <a:r>
              <a:rPr lang="pt-PT" sz="1200" dirty="0" smtClean="0"/>
              <a:t>HELVERSEN B.,GENDOLLA G.H.E.,WINKIELMAN P.,SCMIDT R. E.-  </a:t>
            </a:r>
            <a:r>
              <a:rPr lang="pt-PT" sz="1200" b="1" dirty="0" err="1" smtClean="0"/>
              <a:t>Exploring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the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hardship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of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ease</a:t>
            </a:r>
            <a:r>
              <a:rPr lang="pt-PT" sz="1200" b="1" dirty="0" smtClean="0"/>
              <a:t>: subjective </a:t>
            </a:r>
            <a:r>
              <a:rPr lang="pt-PT" sz="1200" b="1" dirty="0" err="1" smtClean="0"/>
              <a:t>and</a:t>
            </a:r>
            <a:r>
              <a:rPr lang="pt-PT" sz="1200" b="1" dirty="0" smtClean="0"/>
              <a:t> objective </a:t>
            </a:r>
            <a:r>
              <a:rPr lang="pt-PT" sz="1200" b="1" dirty="0" err="1" smtClean="0"/>
              <a:t>effort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in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the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ease.of.processing</a:t>
            </a:r>
            <a:r>
              <a:rPr lang="pt-PT" sz="1200" b="1" dirty="0" smtClean="0"/>
              <a:t> </a:t>
            </a:r>
            <a:r>
              <a:rPr lang="pt-PT" sz="1200" b="1" dirty="0" err="1" smtClean="0"/>
              <a:t>paradigm</a:t>
            </a:r>
            <a:r>
              <a:rPr lang="pt-PT" sz="1200" dirty="0" smtClean="0"/>
              <a:t>: </a:t>
            </a:r>
            <a:r>
              <a:rPr lang="pt-PT" sz="1200" dirty="0" err="1" smtClean="0"/>
              <a:t>In</a:t>
            </a:r>
            <a:r>
              <a:rPr lang="pt-PT" sz="1200" dirty="0" smtClean="0"/>
              <a:t> </a:t>
            </a:r>
            <a:r>
              <a:rPr lang="pt-PT" sz="1200" dirty="0" err="1" smtClean="0"/>
              <a:t>Motivation</a:t>
            </a:r>
            <a:r>
              <a:rPr lang="pt-PT" sz="1200" dirty="0" smtClean="0"/>
              <a:t> </a:t>
            </a:r>
            <a:r>
              <a:rPr lang="pt-PT" sz="1200" dirty="0" err="1" smtClean="0"/>
              <a:t>Emotional</a:t>
            </a:r>
            <a:r>
              <a:rPr lang="pt-PT" sz="1200" dirty="0" smtClean="0"/>
              <a:t> (2008) </a:t>
            </a:r>
            <a:r>
              <a:rPr lang="pt-PT" sz="1200" dirty="0" err="1" smtClean="0"/>
              <a:t>March</a:t>
            </a:r>
            <a:r>
              <a:rPr lang="pt-PT" sz="1200" dirty="0" smtClean="0"/>
              <a:t> (32) p. 1-10</a:t>
            </a:r>
            <a:endParaRPr lang="pt-PT" sz="1200" dirty="0"/>
          </a:p>
          <a:p>
            <a:endParaRPr lang="pt-PT" sz="1200" dirty="0"/>
          </a:p>
          <a:p>
            <a:r>
              <a:rPr lang="en-GB" sz="1200" dirty="0"/>
              <a:t>JUNNOLA T., ERIKSSON E., SALANTERA S. LAURI S. – </a:t>
            </a:r>
            <a:r>
              <a:rPr lang="en-GB" sz="1200" b="1" dirty="0"/>
              <a:t>Nurses’ decision –making in collecting for the assessment of patients’ nursing problems:</a:t>
            </a:r>
            <a:r>
              <a:rPr lang="en-GB" sz="1200" dirty="0"/>
              <a:t>  In Journal Clinical Nursing (2002) </a:t>
            </a:r>
            <a:r>
              <a:rPr lang="en-GB" sz="1200" dirty="0" smtClean="0"/>
              <a:t>March. </a:t>
            </a:r>
            <a:r>
              <a:rPr lang="en-GB" sz="1200" dirty="0"/>
              <a:t>11 (2) p. 186-196</a:t>
            </a:r>
            <a:endParaRPr lang="pt-PT" sz="1200" dirty="0"/>
          </a:p>
          <a:p>
            <a:endParaRPr lang="en-GB" sz="1200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pt-PT" dirty="0"/>
          </a:p>
          <a:p>
            <a:r>
              <a:rPr lang="en-GB" dirty="0"/>
              <a:t> 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2013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endParaRPr lang="en-GB" sz="1300" dirty="0" smtClean="0"/>
          </a:p>
          <a:p>
            <a:r>
              <a:rPr lang="en-GB" sz="1400" dirty="0" smtClean="0"/>
              <a:t>MANIAS </a:t>
            </a:r>
            <a:r>
              <a:rPr lang="en-GB" sz="1400" dirty="0"/>
              <a:t>E., AITTKEN R., DUNNING T. – </a:t>
            </a:r>
            <a:r>
              <a:rPr lang="en-GB" sz="1400" b="1" dirty="0"/>
              <a:t>Decision-making models used by “graduate nurses” managing patients’ medications</a:t>
            </a:r>
            <a:r>
              <a:rPr lang="en-GB" sz="1400" dirty="0"/>
              <a:t>: In Journal of Advanced Nursing (2004) Aug. 47 (3) p. 270-278</a:t>
            </a:r>
            <a:endParaRPr lang="pt-PT" sz="1400" dirty="0"/>
          </a:p>
          <a:p>
            <a:endParaRPr lang="en-GB" sz="1400" dirty="0" smtClean="0"/>
          </a:p>
          <a:p>
            <a:r>
              <a:rPr lang="en-GB" sz="1400" dirty="0" err="1" smtClean="0"/>
              <a:t>McCAUGHAN</a:t>
            </a:r>
            <a:r>
              <a:rPr lang="en-GB" sz="1400" dirty="0" smtClean="0"/>
              <a:t> </a:t>
            </a:r>
            <a:r>
              <a:rPr lang="en-GB" sz="1400" dirty="0"/>
              <a:t>D. – </a:t>
            </a:r>
            <a:r>
              <a:rPr lang="en-GB" sz="1400" b="1" dirty="0"/>
              <a:t>Community nurse behaviours related to patient involvement in decision making varied on a continuum of non-involving to involving</a:t>
            </a:r>
            <a:r>
              <a:rPr lang="en-GB" sz="1400" dirty="0"/>
              <a:t>: In Evidence-based Nursing (2007) 10</a:t>
            </a:r>
            <a:endParaRPr lang="pt-PT" sz="1400" dirty="0"/>
          </a:p>
          <a:p>
            <a:endParaRPr lang="en-GB" sz="1400" dirty="0" smtClean="0"/>
          </a:p>
          <a:p>
            <a:r>
              <a:rPr lang="en-GB" sz="1400" dirty="0"/>
              <a:t> </a:t>
            </a:r>
            <a:r>
              <a:rPr lang="en-GB" sz="1400" dirty="0" smtClean="0"/>
              <a:t>ORSILINI</a:t>
            </a:r>
            <a:r>
              <a:rPr lang="en-GB" sz="1400" dirty="0" smtClean="0"/>
              <a:t>-HAIN </a:t>
            </a:r>
            <a:r>
              <a:rPr lang="en-GB" sz="1400" dirty="0" err="1" smtClean="0"/>
              <a:t>l.,MALONE</a:t>
            </a:r>
            <a:r>
              <a:rPr lang="en-GB" sz="1400" dirty="0" smtClean="0"/>
              <a:t> R. – </a:t>
            </a:r>
            <a:r>
              <a:rPr lang="en-GB" sz="1400" b="1" dirty="0" smtClean="0"/>
              <a:t>Examining gap in clinical nursing expertise</a:t>
            </a:r>
            <a:r>
              <a:rPr lang="en-GB" sz="1400" dirty="0" smtClean="0"/>
              <a:t>: In Policy, Politics &amp; Nursing Practice (2007) August vol. 8 (3) p. 158-169</a:t>
            </a:r>
          </a:p>
          <a:p>
            <a:endParaRPr lang="en-GB" sz="1400" dirty="0" smtClean="0"/>
          </a:p>
          <a:p>
            <a:r>
              <a:rPr lang="en-GB" sz="1400" dirty="0" smtClean="0"/>
              <a:t>PONTE </a:t>
            </a:r>
            <a:r>
              <a:rPr lang="en-GB" sz="1400" dirty="0"/>
              <a:t>P.R.,GLAZER G., DANN E., </a:t>
            </a:r>
            <a:r>
              <a:rPr lang="en-GB" sz="1400" dirty="0" err="1"/>
              <a:t>McCOLLUM</a:t>
            </a:r>
            <a:r>
              <a:rPr lang="en-GB" sz="1400" dirty="0"/>
              <a:t> K., GROSS A., TYRRELL R., BRANOWICKI P., WINFREY M., COOLEY M., SANT-ELOY S., HAYES C., NICOLAS P. K., WASHINGTON D.  </a:t>
            </a:r>
            <a:r>
              <a:rPr lang="en-GB" sz="1400" b="1" dirty="0"/>
              <a:t>The power of professional nursing – An essential element of patient and family </a:t>
            </a:r>
            <a:r>
              <a:rPr lang="en-GB" sz="1400" b="1" dirty="0" err="1"/>
              <a:t>centered</a:t>
            </a:r>
            <a:r>
              <a:rPr lang="en-GB" sz="1400" b="1" dirty="0"/>
              <a:t> care</a:t>
            </a:r>
            <a:r>
              <a:rPr lang="en-GB" sz="1400" dirty="0"/>
              <a:t>: In The Online Journal of Issues in Nursing (2007) January 31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r>
              <a:rPr lang="en-GB" sz="1400" dirty="0"/>
              <a:t>POTTER P., WOLF L.,BOXERMAN S., GRAYSON D., SIEDGE J., DUNAGAN C., EVANOFF B. – </a:t>
            </a:r>
            <a:r>
              <a:rPr lang="en-GB" sz="1400" b="1" dirty="0"/>
              <a:t>Understanding the cognitive work of nursing in the acute care environment</a:t>
            </a:r>
            <a:r>
              <a:rPr lang="en-GB" sz="1400" dirty="0"/>
              <a:t>: In Journal Nursing Administration (2005) Jul-Aug 35 (7-8) p. 327-335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r>
              <a:rPr lang="en-GB" sz="1400" dirty="0" smtClean="0"/>
              <a:t>SALANTERA </a:t>
            </a:r>
            <a:r>
              <a:rPr lang="en-GB" sz="1400" dirty="0"/>
              <a:t>S., ERIKSSON E., JUNNOLA T., SALMINEN EK., LAURI S. – </a:t>
            </a:r>
            <a:r>
              <a:rPr lang="en-GB" sz="1400" b="1" dirty="0"/>
              <a:t>Clinical judgment and information seeking by nurses and physicians working with cancer patients</a:t>
            </a:r>
            <a:r>
              <a:rPr lang="en-GB" sz="1400" dirty="0"/>
              <a:t>: In </a:t>
            </a:r>
            <a:r>
              <a:rPr lang="en-GB" sz="1400" dirty="0" err="1"/>
              <a:t>Psychooncology</a:t>
            </a:r>
            <a:r>
              <a:rPr lang="en-GB" sz="1400" dirty="0"/>
              <a:t> (2003) Apr-may 12 (3) p. </a:t>
            </a:r>
            <a:r>
              <a:rPr lang="en-GB" sz="1400" dirty="0" smtClean="0"/>
              <a:t>280-290</a:t>
            </a:r>
          </a:p>
          <a:p>
            <a:endParaRPr lang="pt-PT" sz="1400" dirty="0"/>
          </a:p>
          <a:p>
            <a:r>
              <a:rPr lang="en-GB" sz="1400" dirty="0"/>
              <a:t>TANNER C. A. – </a:t>
            </a:r>
            <a:r>
              <a:rPr lang="en-GB" sz="1400" b="1" dirty="0"/>
              <a:t>Thinking like a nurse: a research-based model of clinical judgment in nursing</a:t>
            </a:r>
            <a:r>
              <a:rPr lang="en-GB" sz="1400" dirty="0"/>
              <a:t>: In Journal Nursing Education (2006) 45 (6) p. </a:t>
            </a:r>
            <a:r>
              <a:rPr lang="en-GB" sz="1400" dirty="0" smtClean="0"/>
              <a:t>204-211</a:t>
            </a:r>
          </a:p>
          <a:p>
            <a:endParaRPr lang="pt-PT" sz="1400" dirty="0"/>
          </a:p>
          <a:p>
            <a:r>
              <a:rPr lang="en-GB" sz="1400" dirty="0"/>
              <a:t>TWYCROSS A., POWIS L. – </a:t>
            </a:r>
            <a:r>
              <a:rPr lang="en-GB" sz="1400" b="1" dirty="0"/>
              <a:t>How do children’s nurses make clinical decisions? Two preliminary studies</a:t>
            </a:r>
            <a:r>
              <a:rPr lang="en-GB" sz="1400" dirty="0"/>
              <a:t>: In Journal Clinical Nursing (2006) Oct. 15 (10) p. 1324-1335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r>
              <a:rPr lang="en-GB" sz="1400" dirty="0"/>
              <a:t>WOLF L. D., POTTER P., SIEDGE J. A., BOXXERMAN S. B., GRAYSON D., EVANOFF B. – </a:t>
            </a:r>
            <a:r>
              <a:rPr lang="en-GB" sz="1400" b="1" dirty="0"/>
              <a:t>Describing nurses’ work: combining quantitative and qualitative analysis</a:t>
            </a:r>
            <a:r>
              <a:rPr lang="en-GB" sz="1400" dirty="0"/>
              <a:t>: In The Journal of Human Factors and Ergonomics Society (2006) 48 (1) p. 5-14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r>
              <a:rPr lang="en-GB" sz="1400" dirty="0"/>
              <a:t> </a:t>
            </a:r>
            <a:endParaRPr lang="pt-PT" sz="1400" dirty="0"/>
          </a:p>
          <a:p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28976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-171400"/>
            <a:ext cx="7772400" cy="936104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1340768"/>
            <a:ext cx="7560840" cy="446449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pt-PT" sz="2800" kern="0" dirty="0" smtClean="0">
                <a:solidFill>
                  <a:srgbClr val="000000"/>
                </a:solidFill>
              </a:rPr>
              <a:t>As enfermeiras </a:t>
            </a:r>
            <a:r>
              <a:rPr lang="pt-PT" sz="2800" kern="0" dirty="0">
                <a:solidFill>
                  <a:srgbClr val="000000"/>
                </a:solidFill>
              </a:rPr>
              <a:t>tornaram-se responsáveis pela monitorização e gestão diária da qualidade dos cuidados de saúde prestados aos </a:t>
            </a:r>
            <a:r>
              <a:rPr lang="pt-PT" sz="2800" kern="0" dirty="0" smtClean="0">
                <a:solidFill>
                  <a:srgbClr val="000000"/>
                </a:solidFill>
              </a:rPr>
              <a:t>doentes; 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endParaRPr lang="pt-PT" sz="2800" kern="0" dirty="0" smtClean="0">
              <a:solidFill>
                <a:srgbClr val="000000"/>
              </a:solidFill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endParaRPr lang="pt-PT" sz="2800" kern="0" dirty="0" smtClean="0">
              <a:solidFill>
                <a:srgbClr val="000000"/>
              </a:solidFill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pt-PT" sz="2800" kern="0" dirty="0" smtClean="0">
                <a:solidFill>
                  <a:srgbClr val="000000"/>
                </a:solidFill>
              </a:rPr>
              <a:t>diagnosticam</a:t>
            </a:r>
            <a:r>
              <a:rPr lang="pt-PT" sz="2800" kern="0" dirty="0">
                <a:solidFill>
                  <a:srgbClr val="000000"/>
                </a:solidFill>
              </a:rPr>
              <a:t>, sem que o nomeiem como tal, e intervém de forma imediata quando as condições clínicas dos doentes se </a:t>
            </a:r>
            <a:r>
              <a:rPr lang="pt-PT" sz="2800" kern="0" dirty="0" smtClean="0">
                <a:solidFill>
                  <a:srgbClr val="000000"/>
                </a:solidFill>
              </a:rPr>
              <a:t>alteram;</a:t>
            </a:r>
            <a:endParaRPr lang="pt-PT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9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288032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908720"/>
            <a:ext cx="6400800" cy="5616624"/>
          </a:xfrm>
          <a:noFill/>
        </p:spPr>
        <p:txBody>
          <a:bodyPr>
            <a:normAutofit lnSpcReduction="10000"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PT" sz="2800" kern="0" dirty="0">
                <a:solidFill>
                  <a:srgbClr val="000000"/>
                </a:solidFill>
              </a:rPr>
              <a:t>a</a:t>
            </a:r>
            <a:r>
              <a:rPr lang="pt-PT" sz="2800" kern="0" dirty="0" smtClean="0">
                <a:solidFill>
                  <a:srgbClr val="000000"/>
                </a:solidFill>
              </a:rPr>
              <a:t>gilizam </a:t>
            </a:r>
            <a:r>
              <a:rPr lang="pt-PT" sz="2800" kern="0" dirty="0">
                <a:solidFill>
                  <a:srgbClr val="000000"/>
                </a:solidFill>
              </a:rPr>
              <a:t>a prevenção de complicações e </a:t>
            </a:r>
            <a:r>
              <a:rPr lang="pt-PT" sz="2800" kern="0" dirty="0" smtClean="0">
                <a:solidFill>
                  <a:srgbClr val="000000"/>
                </a:solidFill>
              </a:rPr>
              <a:t>problemas;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t-PT" sz="2800" kern="0" dirty="0" smtClean="0">
              <a:solidFill>
                <a:srgbClr val="000000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800" kern="0" dirty="0">
                <a:solidFill>
                  <a:srgbClr val="000000"/>
                </a:solidFill>
              </a:rPr>
              <a:t>é</a:t>
            </a:r>
            <a:r>
              <a:rPr lang="pt-PT" sz="2800" kern="0" dirty="0" smtClean="0">
                <a:solidFill>
                  <a:srgbClr val="000000"/>
                </a:solidFill>
              </a:rPr>
              <a:t> o grupo profissional que reúne </a:t>
            </a:r>
            <a:r>
              <a:rPr lang="pt-PT" sz="2800" kern="0" dirty="0">
                <a:solidFill>
                  <a:srgbClr val="000000"/>
                </a:solidFill>
              </a:rPr>
              <a:t>mais condições para intervir no imediato minimizando efeitos </a:t>
            </a:r>
            <a:r>
              <a:rPr lang="pt-PT" sz="2800" kern="0" dirty="0" smtClean="0">
                <a:solidFill>
                  <a:srgbClr val="000000"/>
                </a:solidFill>
              </a:rPr>
              <a:t>negativos;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t-PT" sz="2800" kern="0" dirty="0" smtClean="0">
              <a:solidFill>
                <a:srgbClr val="000000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PT" sz="2800" kern="0" dirty="0" smtClean="0">
                <a:solidFill>
                  <a:srgbClr val="000000"/>
                </a:solidFill>
              </a:rPr>
              <a:t> </a:t>
            </a:r>
            <a:r>
              <a:rPr lang="pt-PT" sz="2800" kern="0" dirty="0">
                <a:solidFill>
                  <a:srgbClr val="000000"/>
                </a:solidFill>
              </a:rPr>
              <a:t>organizam e reorganizam constantemente as prioridades e as intervenções de cuidar para responder às necessidades flutuantes dos </a:t>
            </a:r>
            <a:r>
              <a:rPr lang="pt-PT" sz="2800" kern="0" dirty="0" smtClean="0">
                <a:solidFill>
                  <a:srgbClr val="000000"/>
                </a:solidFill>
              </a:rPr>
              <a:t>doentes.                    </a:t>
            </a:r>
          </a:p>
          <a:p>
            <a:pPr algn="just"/>
            <a:r>
              <a:rPr lang="pt-PT" sz="2800" kern="0" dirty="0">
                <a:solidFill>
                  <a:srgbClr val="000000"/>
                </a:solidFill>
              </a:rPr>
              <a:t> </a:t>
            </a:r>
            <a:r>
              <a:rPr lang="pt-PT" sz="2800" kern="0" dirty="0" smtClean="0">
                <a:solidFill>
                  <a:srgbClr val="000000"/>
                </a:solidFill>
              </a:rPr>
              <a:t>                                                  </a:t>
            </a:r>
            <a:r>
              <a:rPr lang="pt-PT" sz="1600" kern="0" dirty="0" smtClean="0">
                <a:solidFill>
                  <a:srgbClr val="000000"/>
                </a:solidFill>
                <a:latin typeface="Arial"/>
              </a:rPr>
              <a:t>(</a:t>
            </a:r>
            <a:r>
              <a:rPr lang="pt-PT" sz="1600" kern="0" dirty="0">
                <a:solidFill>
                  <a:srgbClr val="000000"/>
                </a:solidFill>
                <a:latin typeface="Arial"/>
              </a:rPr>
              <a:t>POTTER, </a:t>
            </a:r>
            <a:r>
              <a:rPr lang="pt-PT" sz="1600" kern="0" dirty="0" err="1">
                <a:solidFill>
                  <a:srgbClr val="000000"/>
                </a:solidFill>
                <a:latin typeface="Arial"/>
              </a:rPr>
              <a:t>et</a:t>
            </a:r>
            <a:r>
              <a:rPr lang="pt-PT" sz="16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pt-PT" sz="1600" kern="0" dirty="0" err="1">
                <a:solidFill>
                  <a:srgbClr val="000000"/>
                </a:solidFill>
                <a:latin typeface="Arial"/>
              </a:rPr>
              <a:t>al</a:t>
            </a:r>
            <a:r>
              <a:rPr lang="pt-PT" sz="16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PT" sz="1600" kern="0" dirty="0" smtClean="0">
                <a:solidFill>
                  <a:srgbClr val="000000"/>
                </a:solidFill>
                <a:latin typeface="Arial"/>
              </a:rPr>
              <a:t>2005)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42885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-571500"/>
            <a:ext cx="8229600" cy="1143000"/>
          </a:xfrm>
        </p:spPr>
        <p:txBody>
          <a:bodyPr/>
          <a:lstStyle/>
          <a:p>
            <a:endParaRPr lang="pt-PT" sz="3000" dirty="0">
              <a:latin typeface="Book Antiqua" pitchFamily="18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692696"/>
            <a:ext cx="8229600" cy="554461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pt-PT" sz="2400" dirty="0" smtClean="0"/>
              <a:t>Pressupostos do exercício clínico</a:t>
            </a:r>
          </a:p>
          <a:p>
            <a:pPr marL="0" indent="0">
              <a:lnSpc>
                <a:spcPct val="80000"/>
              </a:lnSpc>
              <a:buNone/>
            </a:pPr>
            <a:endParaRPr lang="pt-PT" sz="2400" dirty="0" smtClean="0"/>
          </a:p>
          <a:p>
            <a:pPr>
              <a:lnSpc>
                <a:spcPct val="80000"/>
              </a:lnSpc>
            </a:pPr>
            <a:r>
              <a:rPr lang="pt-PT" sz="2400" dirty="0" smtClean="0"/>
              <a:t>A gestão </a:t>
            </a:r>
            <a:r>
              <a:rPr lang="pt-PT" sz="2400" dirty="0"/>
              <a:t>diária das situações clínicas é baseada, de uma forma significativa embora não exclusiva, na expressão ou nos assuntos que se referem ao </a:t>
            </a:r>
            <a:r>
              <a:rPr lang="pt-PT" sz="2400" dirty="0" smtClean="0"/>
              <a:t>individual</a:t>
            </a:r>
            <a:r>
              <a:rPr lang="pt-PT" sz="1800" dirty="0"/>
              <a:t>.</a:t>
            </a:r>
            <a:r>
              <a:rPr lang="pt-PT" sz="1800" dirty="0" smtClean="0"/>
              <a:t>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pt-PT" sz="1800" dirty="0" smtClean="0"/>
              <a:t>                                                                              </a:t>
            </a:r>
            <a:r>
              <a:rPr lang="pt-PT" sz="1600" dirty="0" smtClean="0"/>
              <a:t>(</a:t>
            </a:r>
            <a:r>
              <a:rPr lang="pt-PT" sz="1600" dirty="0"/>
              <a:t>POTTER, </a:t>
            </a:r>
            <a:r>
              <a:rPr lang="pt-PT" sz="1600" dirty="0" err="1"/>
              <a:t>et</a:t>
            </a:r>
            <a:r>
              <a:rPr lang="pt-PT" sz="1600" dirty="0"/>
              <a:t> </a:t>
            </a:r>
            <a:r>
              <a:rPr lang="pt-PT" sz="1600" dirty="0" err="1"/>
              <a:t>al</a:t>
            </a:r>
            <a:r>
              <a:rPr lang="pt-PT" sz="1600" dirty="0"/>
              <a:t>, </a:t>
            </a:r>
            <a:r>
              <a:rPr lang="pt-PT" sz="1600" dirty="0" smtClean="0"/>
              <a:t>2005; </a:t>
            </a:r>
            <a:r>
              <a:rPr lang="pt-PT" sz="1600" dirty="0"/>
              <a:t>PONTE </a:t>
            </a:r>
            <a:r>
              <a:rPr lang="pt-PT" sz="1600" dirty="0" err="1"/>
              <a:t>et</a:t>
            </a:r>
            <a:r>
              <a:rPr lang="pt-PT" sz="1600" dirty="0"/>
              <a:t> </a:t>
            </a:r>
            <a:r>
              <a:rPr lang="pt-PT" sz="1600" dirty="0" err="1"/>
              <a:t>al</a:t>
            </a:r>
            <a:r>
              <a:rPr lang="pt-PT" sz="1600" dirty="0"/>
              <a:t>, 2007) </a:t>
            </a:r>
          </a:p>
          <a:p>
            <a:pPr>
              <a:lnSpc>
                <a:spcPct val="80000"/>
              </a:lnSpc>
            </a:pPr>
            <a:endParaRPr lang="pt-PT" sz="1600" dirty="0" smtClean="0"/>
          </a:p>
          <a:p>
            <a:pPr>
              <a:lnSpc>
                <a:spcPct val="80000"/>
              </a:lnSpc>
            </a:pPr>
            <a:endParaRPr lang="pt-PT" sz="1600" dirty="0"/>
          </a:p>
          <a:p>
            <a:pPr>
              <a:lnSpc>
                <a:spcPct val="80000"/>
              </a:lnSpc>
            </a:pPr>
            <a:r>
              <a:rPr lang="pt-PT" sz="2000" dirty="0"/>
              <a:t>Os elementos de risco e de incerteza são inevitáveis, impostos pela natureza dos problemas, associados </a:t>
            </a:r>
            <a:r>
              <a:rPr lang="pt-PT" sz="2000" dirty="0" smtClean="0"/>
              <a:t>a </a:t>
            </a:r>
            <a:r>
              <a:rPr lang="pt-PT" sz="2000" dirty="0"/>
              <a:t>um carácter imperfeito do conhecimento e da informação para os avaliar. </a:t>
            </a:r>
            <a:endParaRPr lang="pt-PT" sz="2000" dirty="0" smtClean="0"/>
          </a:p>
          <a:p>
            <a:pPr>
              <a:lnSpc>
                <a:spcPct val="80000"/>
              </a:lnSpc>
            </a:pPr>
            <a:endParaRPr lang="pt-PT" sz="2000" dirty="0"/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pt-PT" sz="1600" dirty="0"/>
              <a:t>(BENNER </a:t>
            </a:r>
            <a:r>
              <a:rPr lang="pt-PT" sz="1600" dirty="0" err="1"/>
              <a:t>et</a:t>
            </a:r>
            <a:r>
              <a:rPr lang="pt-PT" sz="1600" dirty="0"/>
              <a:t> </a:t>
            </a:r>
            <a:r>
              <a:rPr lang="pt-PT" sz="1600" dirty="0" err="1"/>
              <a:t>al</a:t>
            </a:r>
            <a:r>
              <a:rPr lang="pt-PT" sz="1600" dirty="0"/>
              <a:t>, </a:t>
            </a:r>
            <a:r>
              <a:rPr lang="pt-PT" sz="1600" dirty="0" smtClean="0"/>
              <a:t>1996</a:t>
            </a:r>
            <a:r>
              <a:rPr lang="pt-PT" sz="1600" dirty="0"/>
              <a:t>; ELSTEIN &amp; DOWIE, 1999; RITTER, 2003</a:t>
            </a:r>
            <a:r>
              <a:rPr lang="pt-PT" sz="1400" dirty="0" smtClean="0"/>
              <a:t>)</a:t>
            </a:r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endParaRPr lang="pt-PT" sz="1400" dirty="0"/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pt-PT" sz="1400" dirty="0" smtClean="0"/>
              <a:t> </a:t>
            </a:r>
            <a:endParaRPr lang="pt-PT" sz="1400" dirty="0"/>
          </a:p>
          <a:p>
            <a:pPr algn="r">
              <a:lnSpc>
                <a:spcPct val="80000"/>
              </a:lnSpc>
            </a:pPr>
            <a:endParaRPr lang="pt-PT" sz="1400" dirty="0"/>
          </a:p>
          <a:p>
            <a:pPr>
              <a:lnSpc>
                <a:spcPct val="80000"/>
              </a:lnSpc>
            </a:pPr>
            <a:r>
              <a:rPr lang="pt-PT" sz="2000" dirty="0"/>
              <a:t>Os ambientes clínicos são dinâmicos, complexos e intrinsecamente </a:t>
            </a:r>
            <a:r>
              <a:rPr lang="pt-PT" sz="2000" i="1" dirty="0"/>
              <a:t>stressantes </a:t>
            </a:r>
            <a:r>
              <a:rPr lang="pt-PT" sz="2000" i="1" dirty="0" smtClean="0"/>
              <a:t>.                                                                      </a:t>
            </a:r>
            <a:r>
              <a:rPr lang="pt-PT" sz="2600" dirty="0" smtClean="0"/>
              <a:t> </a:t>
            </a:r>
            <a:r>
              <a:rPr lang="pt-PT" sz="1400" dirty="0"/>
              <a:t>(BUCKNALL, 2003) </a:t>
            </a:r>
          </a:p>
        </p:txBody>
      </p:sp>
    </p:spTree>
    <p:extLst>
      <p:ext uri="{BB962C8B-B14F-4D97-AF65-F5344CB8AC3E}">
        <p14:creationId xmlns:p14="http://schemas.microsoft.com/office/powerpoint/2010/main" val="18427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387424"/>
            <a:ext cx="8229600" cy="792088"/>
          </a:xfrm>
        </p:spPr>
        <p:txBody>
          <a:bodyPr/>
          <a:lstStyle/>
          <a:p>
            <a:endParaRPr lang="pt-PT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229600" cy="5721499"/>
          </a:xfrm>
          <a:noFill/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pt-PT" sz="2600" dirty="0" smtClean="0"/>
              <a:t>Pressupostos do exercício clínico</a:t>
            </a:r>
            <a:endParaRPr lang="pt-PT" sz="2600" dirty="0"/>
          </a:p>
          <a:p>
            <a:pPr>
              <a:lnSpc>
                <a:spcPct val="80000"/>
              </a:lnSpc>
            </a:pPr>
            <a:endParaRPr lang="pt-PT" sz="1800" dirty="0" smtClean="0"/>
          </a:p>
          <a:p>
            <a:pPr>
              <a:lnSpc>
                <a:spcPct val="80000"/>
              </a:lnSpc>
            </a:pPr>
            <a:r>
              <a:rPr lang="pt-PT" sz="2600" dirty="0" smtClean="0"/>
              <a:t>A </a:t>
            </a:r>
            <a:r>
              <a:rPr lang="pt-PT" sz="2600" dirty="0"/>
              <a:t>capacidade cognitiva tem limites para apreender a </a:t>
            </a:r>
            <a:r>
              <a:rPr lang="pt-PT" sz="2600" dirty="0" smtClean="0"/>
              <a:t>realidade.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pt-PT" sz="1900" dirty="0" smtClean="0"/>
              <a:t>                                                                                                ( </a:t>
            </a:r>
            <a:r>
              <a:rPr lang="pt-PT" sz="1900" dirty="0"/>
              <a:t>KAHNEMAN </a:t>
            </a:r>
            <a:r>
              <a:rPr lang="pt-PT" sz="1900" dirty="0" err="1"/>
              <a:t>et</a:t>
            </a:r>
            <a:r>
              <a:rPr lang="pt-PT" sz="1900" dirty="0"/>
              <a:t> </a:t>
            </a:r>
            <a:r>
              <a:rPr lang="pt-PT" sz="1900" dirty="0" err="1"/>
              <a:t>al</a:t>
            </a:r>
            <a:r>
              <a:rPr lang="pt-PT" sz="1900" dirty="0"/>
              <a:t>, 2005</a:t>
            </a:r>
            <a:r>
              <a:rPr lang="pt-PT" sz="1900" dirty="0" smtClean="0"/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pt-PT" sz="1900" dirty="0" smtClean="0"/>
          </a:p>
          <a:p>
            <a:pPr marL="0" indent="0">
              <a:lnSpc>
                <a:spcPct val="80000"/>
              </a:lnSpc>
              <a:buNone/>
            </a:pPr>
            <a:endParaRPr lang="pt-PT" sz="1900" dirty="0"/>
          </a:p>
          <a:p>
            <a:pPr>
              <a:lnSpc>
                <a:spcPct val="80000"/>
              </a:lnSpc>
            </a:pPr>
            <a:r>
              <a:rPr lang="pt-PT" sz="2600" dirty="0" smtClean="0"/>
              <a:t> Ler </a:t>
            </a:r>
            <a:r>
              <a:rPr lang="pt-PT" sz="2600" dirty="0"/>
              <a:t>um fenómeno e julgá-lo exige esforço </a:t>
            </a:r>
            <a:r>
              <a:rPr lang="pt-PT" sz="2600" dirty="0" smtClean="0"/>
              <a:t>intelectual. </a:t>
            </a:r>
            <a:endParaRPr lang="pt-PT" sz="2600" dirty="0"/>
          </a:p>
          <a:p>
            <a:pPr marL="0" indent="0">
              <a:lnSpc>
                <a:spcPct val="80000"/>
              </a:lnSpc>
              <a:buNone/>
            </a:pPr>
            <a:r>
              <a:rPr lang="pt-PT" sz="1900" dirty="0" smtClean="0"/>
              <a:t>						(</a:t>
            </a:r>
            <a:r>
              <a:rPr lang="pt-PT" sz="1900" dirty="0"/>
              <a:t>HELVERSEN </a:t>
            </a:r>
            <a:r>
              <a:rPr lang="pt-PT" sz="1900" dirty="0" err="1"/>
              <a:t>et</a:t>
            </a:r>
            <a:r>
              <a:rPr lang="pt-PT" sz="1900" dirty="0"/>
              <a:t> </a:t>
            </a:r>
            <a:r>
              <a:rPr lang="pt-PT" sz="1900" dirty="0" err="1"/>
              <a:t>al</a:t>
            </a:r>
            <a:r>
              <a:rPr lang="pt-PT" sz="1900" dirty="0"/>
              <a:t>, 2008</a:t>
            </a:r>
            <a:r>
              <a:rPr lang="pt-PT" sz="1900" dirty="0" smtClean="0"/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pt-PT" sz="1900" dirty="0" smtClean="0"/>
          </a:p>
          <a:p>
            <a:pPr marL="0" indent="0">
              <a:lnSpc>
                <a:spcPct val="80000"/>
              </a:lnSpc>
              <a:buNone/>
            </a:pPr>
            <a:endParaRPr lang="pt-PT" sz="1900" dirty="0"/>
          </a:p>
          <a:p>
            <a:pPr>
              <a:lnSpc>
                <a:spcPct val="80000"/>
              </a:lnSpc>
            </a:pPr>
            <a:r>
              <a:rPr lang="pt-PT" sz="2600" dirty="0" smtClean="0"/>
              <a:t>Os </a:t>
            </a:r>
            <a:r>
              <a:rPr lang="pt-PT" sz="2600" dirty="0"/>
              <a:t>julgamentos, as decisões e as acções desenvolvidas não se confinam às leis da </a:t>
            </a:r>
            <a:r>
              <a:rPr lang="pt-PT" sz="2600" dirty="0" smtClean="0"/>
              <a:t>probabilidade.                                                              						</a:t>
            </a:r>
            <a:r>
              <a:rPr lang="pt-PT" sz="1900" dirty="0" smtClean="0"/>
              <a:t>(</a:t>
            </a:r>
            <a:r>
              <a:rPr lang="pt-PT" sz="1900" dirty="0"/>
              <a:t>GILOVICH </a:t>
            </a:r>
            <a:r>
              <a:rPr lang="pt-PT" sz="1900" dirty="0" err="1"/>
              <a:t>et</a:t>
            </a:r>
            <a:r>
              <a:rPr lang="pt-PT" sz="1900" dirty="0"/>
              <a:t> </a:t>
            </a:r>
            <a:r>
              <a:rPr lang="pt-PT" sz="1900" dirty="0" err="1"/>
              <a:t>al</a:t>
            </a:r>
            <a:r>
              <a:rPr lang="pt-PT" sz="1900" dirty="0"/>
              <a:t>, 2003</a:t>
            </a:r>
            <a:r>
              <a:rPr lang="pt-PT" sz="1900" dirty="0" smtClean="0"/>
              <a:t>) </a:t>
            </a:r>
          </a:p>
          <a:p>
            <a:pPr algn="r">
              <a:lnSpc>
                <a:spcPct val="80000"/>
              </a:lnSpc>
            </a:pPr>
            <a:endParaRPr lang="pt-PT" sz="1900" dirty="0" smtClean="0"/>
          </a:p>
          <a:p>
            <a:pPr>
              <a:lnSpc>
                <a:spcPct val="80000"/>
              </a:lnSpc>
            </a:pPr>
            <a:r>
              <a:rPr lang="pt-PT" sz="2600" dirty="0" smtClean="0"/>
              <a:t>Os </a:t>
            </a:r>
            <a:r>
              <a:rPr lang="pt-PT" sz="2600" dirty="0"/>
              <a:t>encontros iniciais com os utentes são influenciados por preconcepções e </a:t>
            </a:r>
            <a:r>
              <a:rPr lang="pt-PT" sz="2600" dirty="0" smtClean="0"/>
              <a:t>expectativas. </a:t>
            </a:r>
            <a:r>
              <a:rPr lang="pt-PT" sz="2600" dirty="0"/>
              <a:t>	</a:t>
            </a:r>
            <a:r>
              <a:rPr lang="pt-PT" sz="2600" dirty="0" smtClean="0"/>
              <a:t>			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pt-PT" sz="1900" dirty="0" smtClean="0"/>
              <a:t>(TANNER</a:t>
            </a:r>
            <a:r>
              <a:rPr lang="pt-PT" sz="1900" dirty="0"/>
              <a:t>, 2006</a:t>
            </a:r>
            <a:r>
              <a:rPr lang="pt-PT" sz="1500" dirty="0" smtClean="0"/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pt-PT" sz="1700" dirty="0"/>
          </a:p>
        </p:txBody>
      </p:sp>
    </p:spTree>
    <p:extLst>
      <p:ext uri="{BB962C8B-B14F-4D97-AF65-F5344CB8AC3E}">
        <p14:creationId xmlns:p14="http://schemas.microsoft.com/office/powerpoint/2010/main" val="615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pt-PT" sz="2400" dirty="0" smtClean="0"/>
              <a:t>Pressupostos </a:t>
            </a:r>
            <a:r>
              <a:rPr lang="pt-PT" sz="2400" dirty="0"/>
              <a:t>do exercício </a:t>
            </a:r>
            <a:r>
              <a:rPr lang="pt-PT" sz="2400" dirty="0" smtClean="0"/>
              <a:t>clínico:</a:t>
            </a:r>
          </a:p>
          <a:p>
            <a:pPr marL="0" lvl="0" indent="0">
              <a:lnSpc>
                <a:spcPct val="80000"/>
              </a:lnSpc>
              <a:buNone/>
            </a:pPr>
            <a:endParaRPr lang="pt-PT" sz="2400" dirty="0"/>
          </a:p>
          <a:p>
            <a:pPr marL="0" lvl="0" indent="0">
              <a:lnSpc>
                <a:spcPct val="200000"/>
              </a:lnSpc>
              <a:buNone/>
            </a:pPr>
            <a:r>
              <a:rPr lang="pt-PT" sz="2000" dirty="0" smtClean="0">
                <a:ea typeface="Times New Roman"/>
              </a:rPr>
              <a:t>Um </a:t>
            </a:r>
            <a:r>
              <a:rPr lang="pt-PT" sz="2000" dirty="0">
                <a:ea typeface="Times New Roman"/>
              </a:rPr>
              <a:t>elevado número de alterações cognitivas</a:t>
            </a:r>
            <a:r>
              <a:rPr lang="pt-PT" sz="2000" u="sng" dirty="0">
                <a:ea typeface="Times New Roman"/>
              </a:rPr>
              <a:t>,</a:t>
            </a:r>
            <a:r>
              <a:rPr lang="pt-PT" sz="2000" dirty="0">
                <a:ea typeface="Times New Roman"/>
              </a:rPr>
              <a:t> fruto de sistemáticas interrupções, de procedimentos de trabalho e das exigências constantes de atenção de doente para doente </a:t>
            </a:r>
            <a:r>
              <a:rPr lang="pt-PT" sz="2000" dirty="0" smtClean="0">
                <a:ea typeface="Times New Roman"/>
              </a:rPr>
              <a:t>.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pt-PT" sz="2000" dirty="0">
                <a:ea typeface="Times New Roman"/>
              </a:rPr>
              <a:t>	</a:t>
            </a:r>
            <a:r>
              <a:rPr lang="pt-PT" sz="2000" dirty="0" smtClean="0">
                <a:ea typeface="Times New Roman"/>
              </a:rPr>
              <a:t>	</a:t>
            </a:r>
            <a:r>
              <a:rPr lang="pt-PT" sz="1400" dirty="0" smtClean="0">
                <a:latin typeface="Arial"/>
                <a:ea typeface="Times New Roman"/>
              </a:rPr>
              <a:t>(</a:t>
            </a:r>
            <a:r>
              <a:rPr lang="pt-PT" sz="1400" dirty="0">
                <a:latin typeface="Arial"/>
                <a:ea typeface="Times New Roman"/>
              </a:rPr>
              <a:t>HEDBERG &amp; LARSSON, 2004; POTTER </a:t>
            </a:r>
            <a:r>
              <a:rPr lang="pt-PT" sz="1400" dirty="0" err="1">
                <a:latin typeface="Arial"/>
                <a:ea typeface="Times New Roman"/>
              </a:rPr>
              <a:t>et</a:t>
            </a:r>
            <a:r>
              <a:rPr lang="pt-PT" sz="1400" dirty="0">
                <a:latin typeface="Arial"/>
                <a:ea typeface="Times New Roman"/>
              </a:rPr>
              <a:t> </a:t>
            </a:r>
            <a:r>
              <a:rPr lang="pt-PT" sz="1400" dirty="0" err="1">
                <a:latin typeface="Arial"/>
                <a:ea typeface="Times New Roman"/>
              </a:rPr>
              <a:t>al</a:t>
            </a:r>
            <a:r>
              <a:rPr lang="pt-PT" sz="1400" dirty="0">
                <a:latin typeface="Arial"/>
                <a:ea typeface="Times New Roman"/>
              </a:rPr>
              <a:t>, 2005; WOLF </a:t>
            </a:r>
            <a:r>
              <a:rPr lang="pt-PT" sz="1400" dirty="0" err="1">
                <a:latin typeface="Arial"/>
                <a:ea typeface="Times New Roman"/>
              </a:rPr>
              <a:t>et</a:t>
            </a:r>
            <a:r>
              <a:rPr lang="pt-PT" sz="1400" dirty="0">
                <a:latin typeface="Arial"/>
                <a:ea typeface="Times New Roman"/>
              </a:rPr>
              <a:t> </a:t>
            </a:r>
            <a:r>
              <a:rPr lang="pt-PT" sz="1400" dirty="0" err="1">
                <a:latin typeface="Arial"/>
                <a:ea typeface="Times New Roman"/>
              </a:rPr>
              <a:t>al</a:t>
            </a:r>
            <a:r>
              <a:rPr lang="pt-PT" sz="1400" dirty="0">
                <a:latin typeface="Arial"/>
                <a:ea typeface="Times New Roman"/>
              </a:rPr>
              <a:t>, 2006).</a:t>
            </a:r>
            <a:endParaRPr lang="pt-PT" sz="1400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47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360039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2286000" y="3161235"/>
            <a:ext cx="4572000" cy="3194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pt-PT" dirty="0"/>
              <a:t>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352928" cy="4248472"/>
          </a:xfrm>
          <a:noFill/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¡"/>
            </a:pPr>
            <a:endParaRPr lang="pt-PT" b="1" dirty="0" smtClean="0"/>
          </a:p>
          <a:p>
            <a:pPr algn="just">
              <a:lnSpc>
                <a:spcPct val="80000"/>
              </a:lnSpc>
            </a:pPr>
            <a:r>
              <a:rPr lang="pt-PT" dirty="0" smtClean="0">
                <a:solidFill>
                  <a:schemeClr val="tx1"/>
                </a:solidFill>
              </a:rPr>
              <a:t>Problema: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¡"/>
            </a:pPr>
            <a:endParaRPr lang="pt-PT" dirty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¡"/>
            </a:pPr>
            <a:endParaRPr lang="pt-PT" dirty="0" smtClean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PT" dirty="0" smtClean="0">
                <a:solidFill>
                  <a:schemeClr val="tx1"/>
                </a:solidFill>
              </a:rPr>
              <a:t>Apesar </a:t>
            </a:r>
            <a:r>
              <a:rPr lang="pt-PT" dirty="0">
                <a:solidFill>
                  <a:schemeClr val="tx1"/>
                </a:solidFill>
              </a:rPr>
              <a:t>dos enfermeiros terem uma prática clínica sustentada, o seu</a:t>
            </a:r>
            <a:r>
              <a:rPr lang="pt-PT" sz="3600" dirty="0">
                <a:solidFill>
                  <a:schemeClr val="tx1"/>
                </a:solidFill>
              </a:rPr>
              <a:t> pensamento clínico é não só invisível para os outros como para eles próprios</a:t>
            </a:r>
            <a:r>
              <a:rPr lang="pt-PT" sz="36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pt-PT" sz="1100" dirty="0" smtClean="0"/>
              <a:t> </a:t>
            </a:r>
            <a:r>
              <a:rPr lang="pt-PT" sz="3600" b="1" dirty="0"/>
              <a:t/>
            </a:r>
            <a:br>
              <a:rPr lang="pt-PT" sz="3600" b="1" dirty="0"/>
            </a:br>
            <a:endParaRPr lang="pt-PT" sz="3600" b="1" dirty="0"/>
          </a:p>
          <a:p>
            <a:pPr algn="r">
              <a:lnSpc>
                <a:spcPct val="80000"/>
              </a:lnSpc>
            </a:pPr>
            <a:r>
              <a:rPr lang="pt-PT" sz="1800" b="1" dirty="0"/>
              <a:t>(CARNEVALI &amp; THOMAS, 1993; POTTER </a:t>
            </a:r>
            <a:r>
              <a:rPr lang="pt-PT" sz="1800" b="1" dirty="0" err="1"/>
              <a:t>et</a:t>
            </a:r>
            <a:r>
              <a:rPr lang="pt-PT" sz="1800" b="1" dirty="0"/>
              <a:t> </a:t>
            </a:r>
            <a:r>
              <a:rPr lang="pt-PT" sz="1800" b="1" dirty="0" err="1"/>
              <a:t>al</a:t>
            </a:r>
            <a:r>
              <a:rPr lang="pt-PT" sz="1800" b="1" dirty="0"/>
              <a:t>, </a:t>
            </a:r>
            <a:r>
              <a:rPr lang="pt-PT" sz="1800" b="1" dirty="0" smtClean="0"/>
              <a:t>2005).</a:t>
            </a:r>
            <a:endParaRPr lang="pt-PT" sz="1800" b="1" dirty="0"/>
          </a:p>
          <a:p>
            <a:pPr algn="r">
              <a:lnSpc>
                <a:spcPct val="80000"/>
              </a:lnSpc>
            </a:pPr>
            <a:endParaRPr lang="pt-P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P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72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dirty="0" smtClean="0"/>
              <a:t>Problema</a:t>
            </a:r>
          </a:p>
          <a:p>
            <a:r>
              <a:rPr lang="pt-PT" dirty="0" smtClean="0"/>
              <a:t>Tem existido uma preocupação com uma escassez numérica de enfermeiros</a:t>
            </a:r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Mas tem sido dada pouca atenção a um problema que pode exacerbar indefinidamente e estender os efeitos dessa escassez numérica: </a:t>
            </a:r>
            <a:endParaRPr lang="pt-PT" dirty="0" smtClean="0"/>
          </a:p>
          <a:p>
            <a:pPr marL="0" indent="0">
              <a:buNone/>
            </a:pPr>
            <a:r>
              <a:rPr lang="pt-PT" dirty="0"/>
              <a:t>	</a:t>
            </a:r>
            <a:r>
              <a:rPr lang="pt-PT" dirty="0" smtClean="0"/>
              <a:t>um reduzido sentido  crítico sobre o </a:t>
            </a:r>
            <a:r>
              <a:rPr lang="pt-PT" dirty="0" smtClean="0"/>
              <a:t>nível </a:t>
            </a:r>
            <a:r>
              <a:rPr lang="pt-PT" dirty="0" smtClean="0"/>
              <a:t>	de competência clínica </a:t>
            </a:r>
            <a:r>
              <a:rPr lang="pt-PT" dirty="0" smtClean="0"/>
              <a:t>e </a:t>
            </a:r>
            <a:r>
              <a:rPr lang="pt-PT" dirty="0" smtClean="0"/>
              <a:t>de </a:t>
            </a:r>
            <a:r>
              <a:rPr lang="pt-PT" dirty="0" smtClean="0"/>
              <a:t>perícia </a:t>
            </a:r>
            <a:r>
              <a:rPr lang="pt-PT" dirty="0" smtClean="0"/>
              <a:t>na 	enfermagem</a:t>
            </a:r>
            <a:endParaRPr lang="pt-PT" dirty="0" smtClean="0"/>
          </a:p>
          <a:p>
            <a:pPr marL="3200400" lvl="7" indent="0">
              <a:buNone/>
            </a:pPr>
            <a:r>
              <a:rPr lang="pt-PT" dirty="0" smtClean="0"/>
              <a:t>                     </a:t>
            </a:r>
            <a:r>
              <a:rPr lang="pt-PT" dirty="0" smtClean="0"/>
              <a:t>           </a:t>
            </a:r>
            <a:r>
              <a:rPr lang="pt-PT" dirty="0" smtClean="0"/>
              <a:t>(</a:t>
            </a:r>
            <a:r>
              <a:rPr lang="pt-PT" dirty="0" err="1" smtClean="0"/>
              <a:t>Orsolini-Hain</a:t>
            </a:r>
            <a:r>
              <a:rPr lang="pt-PT" dirty="0" smtClean="0"/>
              <a:t> &amp; </a:t>
            </a:r>
            <a:r>
              <a:rPr lang="pt-PT" dirty="0" err="1" smtClean="0"/>
              <a:t>Malone</a:t>
            </a:r>
            <a:r>
              <a:rPr lang="pt-PT" dirty="0" smtClean="0"/>
              <a:t>, 2007)</a:t>
            </a:r>
          </a:p>
        </p:txBody>
      </p:sp>
    </p:spTree>
    <p:extLst>
      <p:ext uri="{BB962C8B-B14F-4D97-AF65-F5344CB8AC3E}">
        <p14:creationId xmlns:p14="http://schemas.microsoft.com/office/powerpoint/2010/main" val="66315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o Office">
  <a:themeElements>
    <a:clrScheme name="Colm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1183</Words>
  <Application>Microsoft Office PowerPoint</Application>
  <PresentationFormat>Apresentação no Ecrã (4:3)</PresentationFormat>
  <Paragraphs>197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24</vt:i4>
      </vt:variant>
    </vt:vector>
  </HeadingPairs>
  <TitlesOfParts>
    <vt:vector size="25" baseType="lpstr">
      <vt:lpstr>Tema do Office</vt:lpstr>
      <vt:lpstr>Apresentação do PowerPoint</vt:lpstr>
      <vt:lpstr> A complexidade do raciocínio clínico no processo de decisão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dulce</dc:creator>
  <cp:lastModifiedBy>prof dulce</cp:lastModifiedBy>
  <cp:revision>43</cp:revision>
  <dcterms:created xsi:type="dcterms:W3CDTF">2011-05-29T19:44:19Z</dcterms:created>
  <dcterms:modified xsi:type="dcterms:W3CDTF">2011-05-31T21:10:57Z</dcterms:modified>
</cp:coreProperties>
</file>