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 id="2147483720" r:id="rId2"/>
  </p:sldMasterIdLst>
  <p:notesMasterIdLst>
    <p:notesMasterId r:id="rId21"/>
  </p:notesMasterIdLst>
  <p:sldIdLst>
    <p:sldId id="256" r:id="rId3"/>
    <p:sldId id="257" r:id="rId4"/>
    <p:sldId id="260" r:id="rId5"/>
    <p:sldId id="259" r:id="rId6"/>
    <p:sldId id="258"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5309"/>
    <a:srgbClr val="EC6B14"/>
    <a:srgbClr val="DD842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52" y="1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B1341-8C53-4219-B8B6-9684CE7767CB}" type="datetimeFigureOut">
              <a:rPr lang="pt-PT" smtClean="0"/>
              <a:t>07-10-2013</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F5D705-410F-451C-8CCC-5104BBB48184}" type="slidenum">
              <a:rPr lang="pt-PT" smtClean="0"/>
              <a:t>‹nº›</a:t>
            </a:fld>
            <a:endParaRPr lang="pt-PT"/>
          </a:p>
        </p:txBody>
      </p:sp>
    </p:spTree>
    <p:extLst>
      <p:ext uri="{BB962C8B-B14F-4D97-AF65-F5344CB8AC3E}">
        <p14:creationId xmlns:p14="http://schemas.microsoft.com/office/powerpoint/2010/main" val="2833715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56FE8A-B0A9-4966-9E75-DD8B5F0B305A}" type="slidenum">
              <a:rPr lang="pt-PT">
                <a:solidFill>
                  <a:prstClr val="black"/>
                </a:solidFill>
              </a:rPr>
              <a:pPr eaLnBrk="1" hangingPunct="1"/>
              <a:t>2</a:t>
            </a:fld>
            <a:endParaRPr lang="pt-PT">
              <a:solidFill>
                <a:prstClr val="black"/>
              </a:solidFill>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1F964D9-605F-442C-9F54-9A54C0A0E438}" type="slidenum">
              <a:rPr lang="pt-PT" smtClean="0"/>
              <a:pPr eaLnBrk="1" hangingPunct="1"/>
              <a:t>3</a:t>
            </a:fld>
            <a:endParaRPr lang="pt-PT"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84F47B-8BC9-4C77-856B-2A808FE5BCA4}" type="slidenum">
              <a:rPr lang="pt-PT" smtClean="0"/>
              <a:pPr eaLnBrk="1" hangingPunct="1"/>
              <a:t>4</a:t>
            </a:fld>
            <a:endParaRPr lang="pt-PT"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89F31B5-5125-4F8D-BAA8-4E5FC35A4E50}" type="slidenum">
              <a:rPr lang="pt-PT" smtClean="0"/>
              <a:pPr eaLnBrk="1" hangingPunct="1"/>
              <a:t>5</a:t>
            </a:fld>
            <a:endParaRPr lang="pt-PT"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17F5D705-410F-451C-8CCC-5104BBB48184}" type="slidenum">
              <a:rPr lang="pt-PT" smtClean="0"/>
              <a:t>14</a:t>
            </a:fld>
            <a:endParaRPr lang="pt-PT"/>
          </a:p>
        </p:txBody>
      </p:sp>
    </p:spTree>
    <p:extLst>
      <p:ext uri="{BB962C8B-B14F-4D97-AF65-F5344CB8AC3E}">
        <p14:creationId xmlns:p14="http://schemas.microsoft.com/office/powerpoint/2010/main" val="4121069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pt-PT" smtClean="0"/>
              <a:t>Clique para editar o estilo</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5937AED8-39A1-44E8-BB82-4BEC3F7E9D08}" type="datetime1">
              <a:rPr lang="pt-PT" smtClean="0"/>
              <a:t>07-10-2013</a:t>
            </a:fld>
            <a:endParaRPr lang="pt-PT"/>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pt-PT"/>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DDC8BBCD-0BF2-43CE-B844-9B87991FC88A}" type="slidenum">
              <a:rPr lang="pt-PT" smtClean="0"/>
              <a:t>‹nº›</a:t>
            </a:fld>
            <a:endParaRPr lang="pt-PT"/>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Vertical Text Placeholder 2"/>
          <p:cNvSpPr>
            <a:spLocks noGrp="1"/>
          </p:cNvSpPr>
          <p:nvPr>
            <p:ph type="body" orient="vert" idx="1"/>
          </p:nvPr>
        </p:nvSpPr>
        <p:spPr/>
        <p:txBody>
          <a:bodyPr vert="eaVert" anchor="ct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p>
            <a:fld id="{6561B8FA-02D4-4EC1-BAA5-C1971E51FA19}" type="datetime1">
              <a:rPr lang="pt-PT" smtClean="0"/>
              <a:t>07-10-2013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DDC8BBCD-0BF2-43CE-B844-9B87991FC88A}" type="slidenum">
              <a:rPr lang="pt-PT" smtClean="0"/>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pt-PT" smtClean="0"/>
              <a:t>Clique para editar o estilo</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p>
            <a:fld id="{0A029277-DB47-4DB7-A491-FBA7306DABD1}" type="datetime1">
              <a:rPr lang="pt-PT" smtClean="0"/>
              <a:t>07-10-2013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DDC8BBCD-0BF2-43CE-B844-9B87991FC88A}" type="slidenum">
              <a:rPr lang="pt-PT" smtClean="0"/>
              <a:t>‹nº›</a:t>
            </a:fld>
            <a:endParaRPr lang="pt-P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pt-PT" smtClean="0"/>
              <a:t>Clique para editar o estilo</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pPr>
              <a:defRPr/>
            </a:pPr>
            <a:fld id="{FABE82C7-045E-423B-9694-DA6E3FA26FFA}" type="datetime1">
              <a:rPr lang="pt-PT" smtClean="0">
                <a:solidFill>
                  <a:srgbClr val="FFFFFF"/>
                </a:solidFill>
              </a:rPr>
              <a:t>07-10-2013</a:t>
            </a:fld>
            <a:endParaRPr lang="pt-PT">
              <a:solidFill>
                <a:srgbClr val="FFFFFF"/>
              </a:solidFill>
            </a:endParaRPr>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pPr>
              <a:defRPr/>
            </a:pPr>
            <a:endParaRPr lang="pt-PT">
              <a:solidFill>
                <a:srgbClr val="FFFFFF"/>
              </a:solidFill>
            </a:endParaRPr>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pPr>
              <a:defRPr/>
            </a:pPr>
            <a:fld id="{AAFB2646-B978-48D0-AE20-B9A3CDDFEADC}" type="slidenum">
              <a:rPr lang="pt-PT" smtClean="0">
                <a:solidFill>
                  <a:srgbClr val="FFFFFF"/>
                </a:solidFill>
              </a:rPr>
              <a:pPr>
                <a:defRPr/>
              </a:pPr>
              <a:t>‹nº›</a:t>
            </a:fld>
            <a:endParaRPr lang="pt-PT">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3894" y="2921988"/>
            <a:ext cx="5064953" cy="1695631"/>
          </a:xfrm>
        </p:spPr>
        <p:txBody>
          <a:bodyPr/>
          <a:lstStyle/>
          <a:p>
            <a:r>
              <a:rPr lang="pt-PT" smtClean="0"/>
              <a:t>Clique para editar o estilo</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pPr>
              <a:defRPr/>
            </a:pPr>
            <a:fld id="{2FB4A278-153D-4F34-8006-BF47952EF698}" type="datetime1">
              <a:rPr lang="pt-PT" smtClean="0">
                <a:solidFill>
                  <a:srgbClr val="FFFFFF"/>
                </a:solidFill>
              </a:rPr>
              <a:t>07-10-2013</a:t>
            </a:fld>
            <a:endParaRPr lang="pt-PT">
              <a:solidFill>
                <a:srgbClr val="FFFFFF"/>
              </a:solidFill>
            </a:endParaRPr>
          </a:p>
        </p:txBody>
      </p:sp>
      <p:sp>
        <p:nvSpPr>
          <p:cNvPr id="5" name="Footer Placeholder 4"/>
          <p:cNvSpPr>
            <a:spLocks noGrp="1"/>
          </p:cNvSpPr>
          <p:nvPr>
            <p:ph type="ftr" sz="quarter" idx="11"/>
          </p:nvPr>
        </p:nvSpPr>
        <p:spPr>
          <a:xfrm rot="900000">
            <a:off x="3103620" y="6177546"/>
            <a:ext cx="2392237" cy="365125"/>
          </a:xfrm>
        </p:spPr>
        <p:txBody>
          <a:bodyPr/>
          <a:lstStyle/>
          <a:p>
            <a:pPr>
              <a:defRPr/>
            </a:pPr>
            <a:endParaRPr lang="pt-PT">
              <a:solidFill>
                <a:srgbClr val="FFFFFF"/>
              </a:solidFill>
            </a:endParaRPr>
          </a:p>
        </p:txBody>
      </p:sp>
      <p:sp>
        <p:nvSpPr>
          <p:cNvPr id="6" name="Slide Number Placeholder 5"/>
          <p:cNvSpPr>
            <a:spLocks noGrp="1"/>
          </p:cNvSpPr>
          <p:nvPr>
            <p:ph type="sldNum" sz="quarter" idx="12"/>
          </p:nvPr>
        </p:nvSpPr>
        <p:spPr>
          <a:xfrm rot="900000">
            <a:off x="1265370" y="300797"/>
            <a:ext cx="2287319" cy="365125"/>
          </a:xfrm>
        </p:spPr>
        <p:txBody>
          <a:bodyPr/>
          <a:lstStyle/>
          <a:p>
            <a:pPr>
              <a:defRPr/>
            </a:pPr>
            <a:fld id="{6247D451-0A86-4F98-A4FB-ACBC078DEA90}" type="slidenum">
              <a:rPr lang="pt-PT" smtClean="0">
                <a:solidFill>
                  <a:srgbClr val="FFFFFF"/>
                </a:solidFill>
              </a:rPr>
              <a:pPr>
                <a:defRPr/>
              </a:pPr>
              <a:t>‹nº›</a:t>
            </a:fld>
            <a:endParaRPr lang="pt-PT">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pt-PT" smtClean="0"/>
              <a:t>Clique para editar o estilo</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pPr>
              <a:defRPr/>
            </a:pPr>
            <a:fld id="{98DCED42-9B5F-4C76-B29C-04FAB7B8939C}" type="datetime1">
              <a:rPr lang="pt-PT" smtClean="0">
                <a:solidFill>
                  <a:srgbClr val="FFFFFF"/>
                </a:solidFill>
              </a:rPr>
              <a:t>07-10-2013</a:t>
            </a:fld>
            <a:endParaRPr lang="pt-PT">
              <a:solidFill>
                <a:srgbClr val="FFFFFF"/>
              </a:solidFill>
            </a:endParaRPr>
          </a:p>
        </p:txBody>
      </p:sp>
      <p:sp>
        <p:nvSpPr>
          <p:cNvPr id="5" name="Footer Placeholder 4"/>
          <p:cNvSpPr>
            <a:spLocks noGrp="1"/>
          </p:cNvSpPr>
          <p:nvPr>
            <p:ph type="ftr" sz="quarter" idx="11"/>
          </p:nvPr>
        </p:nvSpPr>
        <p:spPr>
          <a:xfrm rot="900000">
            <a:off x="7056965" y="3170795"/>
            <a:ext cx="1926305" cy="365125"/>
          </a:xfrm>
        </p:spPr>
        <p:txBody>
          <a:bodyPr/>
          <a:lstStyle/>
          <a:p>
            <a:pPr>
              <a:defRPr/>
            </a:pPr>
            <a:endParaRPr lang="pt-PT">
              <a:solidFill>
                <a:srgbClr val="FFFFFF"/>
              </a:solidFill>
            </a:endParaRPr>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pPr>
              <a:defRPr/>
            </a:pPr>
            <a:fld id="{B37225E4-E724-4918-A9F7-4704424A6272}" type="slidenum">
              <a:rPr lang="pt-PT" smtClean="0">
                <a:solidFill>
                  <a:srgbClr val="FFFFFF"/>
                </a:solidFill>
              </a:rPr>
              <a:pPr>
                <a:defRPr/>
              </a:pPr>
              <a:t>‹nº›</a:t>
            </a:fld>
            <a:endParaRPr lang="pt-PT">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1893" y="2231024"/>
            <a:ext cx="4820301" cy="1436159"/>
          </a:xfrm>
        </p:spPr>
        <p:txBody>
          <a:bodyPr/>
          <a:lstStyle/>
          <a:p>
            <a:r>
              <a:rPr lang="pt-PT" smtClean="0"/>
              <a:t>Clique para editar o estilo</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pPr>
              <a:defRPr/>
            </a:pPr>
            <a:fld id="{F15F5F70-AEE7-4C41-ABF7-E27A1161CD1C}" type="datetime1">
              <a:rPr lang="pt-PT" smtClean="0">
                <a:solidFill>
                  <a:srgbClr val="FFFFFF"/>
                </a:solidFill>
              </a:rPr>
              <a:t>07-10-2013</a:t>
            </a:fld>
            <a:endParaRPr lang="pt-PT">
              <a:solidFill>
                <a:srgbClr val="FFFFFF"/>
              </a:solidFill>
            </a:endParaRPr>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pPr>
              <a:defRPr/>
            </a:pPr>
            <a:endParaRPr lang="pt-PT">
              <a:solidFill>
                <a:srgbClr val="FFFFFF"/>
              </a:solidFill>
            </a:endParaRPr>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pPr>
              <a:defRPr/>
            </a:pPr>
            <a:fld id="{6548576D-8430-446D-A3F8-DC8778F69712}" type="slidenum">
              <a:rPr lang="pt-PT" smtClean="0">
                <a:solidFill>
                  <a:srgbClr val="FFFFFF"/>
                </a:solidFill>
              </a:rPr>
              <a:pPr>
                <a:defRPr/>
              </a:pPr>
              <a:t>‹nº›</a:t>
            </a:fld>
            <a:endParaRPr lang="pt-PT">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lstStyle>
            <a:lvl1pPr>
              <a:defRPr/>
            </a:lvl1pPr>
          </a:lstStyle>
          <a:p>
            <a:r>
              <a:rPr lang="pt-PT" smtClean="0"/>
              <a:t>Clique para editar o estilo</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pPr>
              <a:defRPr/>
            </a:pPr>
            <a:fld id="{96DAD67D-C35A-4489-B98C-3EFF936C39EF}" type="datetime1">
              <a:rPr lang="pt-PT" smtClean="0">
                <a:solidFill>
                  <a:srgbClr val="FFFFFF"/>
                </a:solidFill>
              </a:rPr>
              <a:t>07-10-2013</a:t>
            </a:fld>
            <a:endParaRPr lang="pt-PT">
              <a:solidFill>
                <a:srgbClr val="FFFFFF"/>
              </a:solidFill>
            </a:endParaRPr>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pPr>
              <a:defRPr/>
            </a:pPr>
            <a:endParaRPr lang="pt-PT">
              <a:solidFill>
                <a:srgbClr val="FFFFFF"/>
              </a:solidFill>
            </a:endParaRPr>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pPr>
              <a:defRPr/>
            </a:pPr>
            <a:fld id="{C644EF44-710B-495D-AF8F-8D5DCD027163}" type="slidenum">
              <a:rPr lang="pt-PT" smtClean="0">
                <a:solidFill>
                  <a:srgbClr val="FFFFFF"/>
                </a:solidFill>
              </a:rPr>
              <a:pPr>
                <a:defRPr/>
              </a:pPr>
              <a:t>‹nº›</a:t>
            </a:fld>
            <a:endParaRPr lang="pt-PT">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0936" y="2926080"/>
            <a:ext cx="5065776" cy="1691640"/>
          </a:xfrm>
        </p:spPr>
        <p:txBody>
          <a:bodyPr/>
          <a:lstStyle/>
          <a:p>
            <a:r>
              <a:rPr lang="pt-PT" smtClean="0"/>
              <a:t>Clique para editar o estilo</a:t>
            </a:r>
            <a:endParaRPr lang="en-US"/>
          </a:p>
        </p:txBody>
      </p:sp>
      <p:sp>
        <p:nvSpPr>
          <p:cNvPr id="3" name="Date Placeholder 2"/>
          <p:cNvSpPr>
            <a:spLocks noGrp="1"/>
          </p:cNvSpPr>
          <p:nvPr>
            <p:ph type="dt" sz="half" idx="10"/>
          </p:nvPr>
        </p:nvSpPr>
        <p:spPr>
          <a:xfrm rot="900000">
            <a:off x="1691640" y="612648"/>
            <a:ext cx="1792224" cy="365125"/>
          </a:xfrm>
        </p:spPr>
        <p:txBody>
          <a:bodyPr/>
          <a:lstStyle/>
          <a:p>
            <a:pPr>
              <a:defRPr/>
            </a:pPr>
            <a:fld id="{7A5662C0-D44D-41A0-A218-5434291B0606}" type="datetime1">
              <a:rPr lang="pt-PT" smtClean="0">
                <a:solidFill>
                  <a:srgbClr val="FFFFFF"/>
                </a:solidFill>
              </a:rPr>
              <a:t>07-10-2013</a:t>
            </a:fld>
            <a:endParaRPr lang="pt-PT">
              <a:solidFill>
                <a:srgbClr val="FFFFFF"/>
              </a:solidFill>
            </a:endParaRPr>
          </a:p>
        </p:txBody>
      </p:sp>
      <p:sp>
        <p:nvSpPr>
          <p:cNvPr id="4" name="Footer Placeholder 3"/>
          <p:cNvSpPr>
            <a:spLocks noGrp="1"/>
          </p:cNvSpPr>
          <p:nvPr>
            <p:ph type="ftr" sz="quarter" idx="11"/>
          </p:nvPr>
        </p:nvSpPr>
        <p:spPr>
          <a:xfrm rot="900000">
            <a:off x="2493721" y="6101033"/>
            <a:ext cx="3052113" cy="365125"/>
          </a:xfrm>
        </p:spPr>
        <p:txBody>
          <a:bodyPr/>
          <a:lstStyle/>
          <a:p>
            <a:pPr>
              <a:defRPr/>
            </a:pPr>
            <a:endParaRPr lang="pt-PT">
              <a:solidFill>
                <a:srgbClr val="FFFFFF"/>
              </a:solidFill>
            </a:endParaRPr>
          </a:p>
        </p:txBody>
      </p:sp>
      <p:sp>
        <p:nvSpPr>
          <p:cNvPr id="5" name="Slide Number Placeholder 4"/>
          <p:cNvSpPr>
            <a:spLocks noGrp="1"/>
          </p:cNvSpPr>
          <p:nvPr>
            <p:ph type="sldNum" sz="quarter" idx="12"/>
          </p:nvPr>
        </p:nvSpPr>
        <p:spPr>
          <a:xfrm rot="900000">
            <a:off x="1261872" y="301752"/>
            <a:ext cx="2286000" cy="365125"/>
          </a:xfrm>
        </p:spPr>
        <p:txBody>
          <a:bodyPr/>
          <a:lstStyle/>
          <a:p>
            <a:pPr>
              <a:defRPr/>
            </a:pPr>
            <a:fld id="{84DA1918-CED4-4809-BD29-38A6FBDFADB3}" type="slidenum">
              <a:rPr lang="pt-PT" smtClean="0">
                <a:solidFill>
                  <a:srgbClr val="FFFFFF"/>
                </a:solidFill>
              </a:rPr>
              <a:pPr>
                <a:defRPr/>
              </a:pPr>
              <a:t>‹nº›</a:t>
            </a:fld>
            <a:endParaRPr lang="pt-PT">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pPr>
              <a:defRPr/>
            </a:pPr>
            <a:fld id="{681AE8F4-C92D-48E7-82F5-5270AE453EF9}" type="datetime1">
              <a:rPr lang="pt-PT" smtClean="0">
                <a:solidFill>
                  <a:srgbClr val="FFFFFF"/>
                </a:solidFill>
              </a:rPr>
              <a:t>07-10-2013</a:t>
            </a:fld>
            <a:endParaRPr lang="pt-PT">
              <a:solidFill>
                <a:srgbClr val="FFFFFF"/>
              </a:solidFill>
            </a:endParaRPr>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pPr>
              <a:defRPr/>
            </a:pPr>
            <a:endParaRPr lang="pt-PT">
              <a:solidFill>
                <a:srgbClr val="FFFFFF"/>
              </a:solidFill>
            </a:endParaRPr>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pPr>
              <a:defRPr/>
            </a:pPr>
            <a:fld id="{DE241163-A411-400B-84B6-4A8D1C5948C3}" type="slidenum">
              <a:rPr lang="pt-PT" smtClean="0">
                <a:solidFill>
                  <a:srgbClr val="FFFFFF"/>
                </a:solidFill>
              </a:rPr>
              <a:pPr>
                <a:defRPr/>
              </a:pPr>
              <a:t>‹nº›</a:t>
            </a:fld>
            <a:endParaRPr lang="pt-PT">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pt-PT" smtClean="0"/>
              <a:t>Clique para editar o estilo</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pPr>
              <a:defRPr/>
            </a:pPr>
            <a:fld id="{216E3DCF-B48F-4CE2-9A97-E7E8B315E682}" type="datetime1">
              <a:rPr lang="pt-PT" smtClean="0">
                <a:solidFill>
                  <a:srgbClr val="FFFFFF"/>
                </a:solidFill>
              </a:rPr>
              <a:t>07-10-2013</a:t>
            </a:fld>
            <a:endParaRPr lang="pt-PT">
              <a:solidFill>
                <a:srgbClr val="FFFFFF"/>
              </a:solidFill>
            </a:endParaRPr>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pPr>
              <a:defRPr/>
            </a:pPr>
            <a:endParaRPr lang="pt-PT">
              <a:solidFill>
                <a:srgbClr val="FFFFFF"/>
              </a:solidFill>
            </a:endParaRPr>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pPr>
              <a:defRPr/>
            </a:pPr>
            <a:fld id="{BE83C9E2-AE00-499C-8E3A-4C899917F3D6}" type="slidenum">
              <a:rPr lang="pt-PT" smtClean="0">
                <a:solidFill>
                  <a:srgbClr val="FFFFFF"/>
                </a:solidFill>
              </a:rPr>
              <a:pPr>
                <a:defRPr/>
              </a:pPr>
              <a:t>‹nº›</a:t>
            </a:fld>
            <a:endParaRPr lang="pt-PT">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Content Placeholder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p>
            <a:fld id="{EF5AE0E0-D2AB-4E37-B29C-9BB0707E6E53}" type="datetime1">
              <a:rPr lang="pt-PT" smtClean="0"/>
              <a:t>07-10-2013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DDC8BBCD-0BF2-43CE-B844-9B87991FC88A}" type="slidenum">
              <a:rPr lang="pt-PT" smtClean="0"/>
              <a:t>‹nº›</a:t>
            </a:fld>
            <a:endParaRPr lang="pt-P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pt-PT" smtClean="0"/>
              <a:t>Clique para editar o estilo</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smtClean="0"/>
              <a:t>Clique no ícone para adicionar uma imagem</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pPr>
              <a:defRPr/>
            </a:pPr>
            <a:fld id="{F0B44892-C6E6-4EC4-8596-0E74B048BE45}" type="datetime1">
              <a:rPr lang="pt-PT" smtClean="0">
                <a:solidFill>
                  <a:srgbClr val="FFFFFF"/>
                </a:solidFill>
              </a:rPr>
              <a:t>07-10-2013</a:t>
            </a:fld>
            <a:endParaRPr lang="pt-PT">
              <a:solidFill>
                <a:srgbClr val="FFFFFF"/>
              </a:solidFill>
            </a:endParaRPr>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pPr>
              <a:defRPr/>
            </a:pPr>
            <a:endParaRPr lang="pt-PT">
              <a:solidFill>
                <a:srgbClr val="FFFFFF"/>
              </a:solidFill>
            </a:endParaRPr>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pPr>
              <a:defRPr/>
            </a:pPr>
            <a:fld id="{E64C6F57-E3C3-4AB9-A816-6183BB821599}" type="slidenum">
              <a:rPr lang="pt-PT" smtClean="0">
                <a:solidFill>
                  <a:srgbClr val="FFFFFF"/>
                </a:solidFill>
              </a:rPr>
              <a:pPr>
                <a:defRPr/>
              </a:pPr>
              <a:t>‹nº›</a:t>
            </a:fld>
            <a:endParaRPr lang="pt-PT">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3183882" y="4760430"/>
            <a:ext cx="5004753" cy="1299542"/>
          </a:xfrm>
        </p:spPr>
        <p:txBody>
          <a:bodyPr anchor="t"/>
          <a:lstStyle/>
          <a:p>
            <a:r>
              <a:rPr lang="pt-PT" smtClean="0"/>
              <a:t>Clique para editar o estilo</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a:xfrm rot="-900000">
            <a:off x="6996405" y="6238502"/>
            <a:ext cx="1524000" cy="365125"/>
          </a:xfrm>
        </p:spPr>
        <p:txBody>
          <a:bodyPr/>
          <a:lstStyle/>
          <a:p>
            <a:pPr>
              <a:defRPr/>
            </a:pPr>
            <a:fld id="{F2715CB0-E3B1-4230-AC55-18E0223528A3}" type="datetime1">
              <a:rPr lang="pt-PT" smtClean="0">
                <a:solidFill>
                  <a:srgbClr val="FFFFFF"/>
                </a:solidFill>
              </a:rPr>
              <a:t>07-10-2013</a:t>
            </a:fld>
            <a:endParaRPr lang="pt-PT">
              <a:solidFill>
                <a:srgbClr val="FFFFFF"/>
              </a:solidFill>
            </a:endParaRPr>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pPr>
              <a:defRPr/>
            </a:pPr>
            <a:endParaRPr lang="pt-PT">
              <a:solidFill>
                <a:srgbClr val="FFFFFF"/>
              </a:solidFill>
            </a:endParaRPr>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pPr>
              <a:defRPr/>
            </a:pPr>
            <a:fld id="{3C829888-28EC-4D5E-8924-C05F34FDC9F5}" type="slidenum">
              <a:rPr lang="pt-PT" smtClean="0">
                <a:solidFill>
                  <a:srgbClr val="FFFFFF"/>
                </a:solidFill>
              </a:rPr>
              <a:pPr>
                <a:defRPr/>
              </a:pPr>
              <a:t>‹nº›</a:t>
            </a:fld>
            <a:endParaRPr lang="pt-PT">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rot="-900000">
            <a:off x="6793335" y="511413"/>
            <a:ext cx="1435608" cy="4818888"/>
          </a:xfrm>
        </p:spPr>
        <p:txBody>
          <a:bodyPr vert="eaVert"/>
          <a:lstStyle/>
          <a:p>
            <a:r>
              <a:rPr lang="pt-PT" smtClean="0"/>
              <a:t>Clique para editar o estilo</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pPr>
              <a:defRPr/>
            </a:pPr>
            <a:fld id="{0AA54017-4CB1-4492-8CA4-33E7AFC78BF1}" type="datetime1">
              <a:rPr lang="pt-PT" smtClean="0">
                <a:solidFill>
                  <a:srgbClr val="FFFFFF"/>
                </a:solidFill>
              </a:rPr>
              <a:t>07-10-2013</a:t>
            </a:fld>
            <a:endParaRPr lang="pt-PT">
              <a:solidFill>
                <a:srgbClr val="FFFFFF"/>
              </a:solidFill>
            </a:endParaRPr>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pPr>
              <a:defRPr/>
            </a:pPr>
            <a:endParaRPr lang="pt-PT">
              <a:solidFill>
                <a:srgbClr val="FFFFFF"/>
              </a:solidFill>
            </a:endParaRPr>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pPr>
              <a:defRPr/>
            </a:pPr>
            <a:fld id="{8DA87B39-CACB-4655-84A5-87349C0B3BB4}" type="slidenum">
              <a:rPr lang="pt-PT" smtClean="0">
                <a:solidFill>
                  <a:srgbClr val="FFFFFF"/>
                </a:solidFill>
              </a:rPr>
              <a:pPr>
                <a:defRPr/>
              </a:pPr>
              <a:t>‹nº›</a:t>
            </a:fld>
            <a:endParaRPr lang="pt-PT">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pt-PT" smtClean="0"/>
              <a:t>Clique para editar o estilo</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p:txBody>
          <a:bodyPr/>
          <a:lstStyle/>
          <a:p>
            <a:fld id="{DF6503AB-5CB0-4BA4-A21D-29EF1C8D894B}" type="datetime1">
              <a:rPr lang="pt-PT" smtClean="0"/>
              <a:t>07-10-2013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DDC8BBCD-0BF2-43CE-B844-9B87991FC88A}" type="slidenum">
              <a:rPr lang="pt-PT" smtClean="0"/>
              <a:t>‹nº›</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5" name="Date Placeholder 4"/>
          <p:cNvSpPr>
            <a:spLocks noGrp="1"/>
          </p:cNvSpPr>
          <p:nvPr>
            <p:ph type="dt" sz="half" idx="10"/>
          </p:nvPr>
        </p:nvSpPr>
        <p:spPr/>
        <p:txBody>
          <a:bodyPr/>
          <a:lstStyle/>
          <a:p>
            <a:fld id="{CADF51F2-3CF2-476C-83E5-558209B775F3}" type="datetime1">
              <a:rPr lang="pt-PT" smtClean="0"/>
              <a:t>07-10-2013</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DDC8BBCD-0BF2-43CE-B844-9B87991FC88A}" type="slidenum">
              <a:rPr lang="pt-PT" smtClean="0"/>
              <a:t>‹nº›</a:t>
            </a:fld>
            <a:endParaRPr lang="pt-PT"/>
          </a:p>
        </p:txBody>
      </p:sp>
      <p:sp>
        <p:nvSpPr>
          <p:cNvPr id="9" name="Content Placeholder 8"/>
          <p:cNvSpPr>
            <a:spLocks noGrp="1"/>
          </p:cNvSpPr>
          <p:nvPr>
            <p:ph sz="quarter" idx="13"/>
          </p:nvPr>
        </p:nvSpPr>
        <p:spPr>
          <a:xfrm>
            <a:off x="841248" y="2039112"/>
            <a:ext cx="3657600" cy="395020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smtClean="0"/>
              <a:t>Clique para editar o estilo</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7" name="Date Placeholder 6"/>
          <p:cNvSpPr>
            <a:spLocks noGrp="1"/>
          </p:cNvSpPr>
          <p:nvPr>
            <p:ph type="dt" sz="half" idx="10"/>
          </p:nvPr>
        </p:nvSpPr>
        <p:spPr/>
        <p:txBody>
          <a:bodyPr/>
          <a:lstStyle/>
          <a:p>
            <a:fld id="{AE819BD9-A723-4E45-83DD-B4BA78CAA24B}" type="datetime1">
              <a:rPr lang="pt-PT" smtClean="0"/>
              <a:t>07-10-2013</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DDC8BBCD-0BF2-43CE-B844-9B87991FC88A}" type="slidenum">
              <a:rPr lang="pt-PT" smtClean="0"/>
              <a:t>‹nº›</a:t>
            </a:fld>
            <a:endParaRPr lang="pt-PT"/>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Date Placeholder 2"/>
          <p:cNvSpPr>
            <a:spLocks noGrp="1"/>
          </p:cNvSpPr>
          <p:nvPr>
            <p:ph type="dt" sz="half" idx="10"/>
          </p:nvPr>
        </p:nvSpPr>
        <p:spPr/>
        <p:txBody>
          <a:bodyPr/>
          <a:lstStyle/>
          <a:p>
            <a:fld id="{C7F1A823-D0FA-4CB0-AC15-4FFD929ABDC4}" type="datetime1">
              <a:rPr lang="pt-PT" smtClean="0"/>
              <a:t>07-10-2013</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DDC8BBCD-0BF2-43CE-B844-9B87991FC88A}" type="slidenum">
              <a:rPr lang="pt-PT" smtClean="0"/>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F25EB5-535F-4714-BFA0-44AAB2AE69BC}" type="datetime1">
              <a:rPr lang="pt-PT" smtClean="0"/>
              <a:t>07-10-2013</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DDC8BBCD-0BF2-43CE-B844-9B87991FC88A}" type="slidenum">
              <a:rPr lang="pt-PT" smtClean="0"/>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pt-PT" smtClean="0"/>
              <a:t>Clique para editar o estilo</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CF291632-86B6-40FD-A2B2-7E24B5AC4A84}" type="datetime1">
              <a:rPr lang="pt-PT" smtClean="0"/>
              <a:t>07-10-2013</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DDC8BBCD-0BF2-43CE-B844-9B87991FC88A}" type="slidenum">
              <a:rPr lang="pt-PT" smtClean="0"/>
              <a:t>‹nº›</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pt-PT" smtClean="0"/>
              <a:t>Clique para editar o estilo</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smtClean="0"/>
              <a:t>Clique no ícone para adicionar uma imagem</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044C3F9F-DF1A-472F-BAD7-F9808BE72A2F}" type="datetime1">
              <a:rPr lang="pt-PT" smtClean="0"/>
              <a:t>07-10-2013</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DDC8BBCD-0BF2-43CE-B844-9B87991FC88A}" type="slidenum">
              <a:rPr lang="pt-PT" smtClean="0"/>
              <a:t>‹nº›</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9.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pt-PT" smtClean="0"/>
              <a:t>Clique para editar o estilo</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3769E896-6F67-426E-9E8E-4A24A93BF10B}" type="datetime1">
              <a:rPr lang="pt-PT" smtClean="0"/>
              <a:t>07-10-2013</a:t>
            </a:fld>
            <a:endParaRPr lang="pt-PT"/>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pt-PT"/>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DDC8BBCD-0BF2-43CE-B844-9B87991FC88A}" type="slidenum">
              <a:rPr lang="pt-PT" smtClean="0"/>
              <a:t>‹nº›</a:t>
            </a:fld>
            <a:endParaRPr lang="pt-PT"/>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pt-PT" smtClean="0"/>
              <a:t>Clique para editar o estilo</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BB6346BC-660E-4C8C-93EA-9794AFCEF56A}" type="datetime1">
              <a:rPr lang="pt-PT" smtClean="0"/>
              <a:t>07-10-2013</a:t>
            </a:fld>
            <a:endParaRPr lang="pt-PT"/>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DDC8BBCD-0BF2-43CE-B844-9B87991FC88A}" type="slidenum">
              <a:rPr lang="pt-PT" smtClean="0"/>
              <a:t>‹nº›</a:t>
            </a:fld>
            <a:endParaRPr lang="pt-PT"/>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wedge/>
  </p:transition>
  <p:timing>
    <p:tnLst>
      <p:par>
        <p:cTn id="1" dur="indefinite" restart="never" nodeType="tmRoot"/>
      </p:par>
    </p:tnLst>
  </p:timing>
  <p:hf hdr="0" ftr="0" dt="0"/>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rot="360000">
            <a:off x="3346189" y="2885857"/>
            <a:ext cx="4847038" cy="1599722"/>
          </a:xfrm>
        </p:spPr>
        <p:style>
          <a:lnRef idx="1">
            <a:schemeClr val="accent3"/>
          </a:lnRef>
          <a:fillRef idx="2">
            <a:schemeClr val="accent3"/>
          </a:fillRef>
          <a:effectRef idx="1">
            <a:schemeClr val="accent3"/>
          </a:effectRef>
          <a:fontRef idx="minor">
            <a:schemeClr val="dk1"/>
          </a:fontRef>
        </p:style>
        <p:txBody>
          <a:bodyPr/>
          <a:lstStyle/>
          <a:p>
            <a:r>
              <a:rPr lang="pt-PT" sz="2000" dirty="0" smtClean="0">
                <a:latin typeface="Times New Roman" pitchFamily="18" charset="0"/>
                <a:cs typeface="Times New Roman" pitchFamily="18" charset="0"/>
              </a:rPr>
              <a:t>Congresso Internacional: Políticas Educativas Eficácia e Melhoria das Escolas </a:t>
            </a:r>
            <a:r>
              <a:rPr lang="pt-PT" sz="2000" dirty="0" smtClean="0">
                <a:latin typeface="Times New Roman" pitchFamily="18" charset="0"/>
                <a:cs typeface="Times New Roman" pitchFamily="18" charset="0"/>
              </a:rPr>
              <a:t>– </a:t>
            </a:r>
            <a:r>
              <a:rPr lang="pt-PT" sz="2000" dirty="0" smtClean="0">
                <a:latin typeface="Times New Roman" pitchFamily="18" charset="0"/>
                <a:cs typeface="Times New Roman" pitchFamily="18" charset="0"/>
              </a:rPr>
              <a:t>V Seminário Nacional do Projecto </a:t>
            </a:r>
            <a:r>
              <a:rPr lang="pt-PT" sz="2000" dirty="0" err="1" smtClean="0">
                <a:latin typeface="Times New Roman" pitchFamily="18" charset="0"/>
                <a:cs typeface="Times New Roman" pitchFamily="18" charset="0"/>
              </a:rPr>
              <a:t>TurmaMais</a:t>
            </a:r>
            <a:r>
              <a:rPr lang="pt-PT" sz="2000" dirty="0" smtClean="0">
                <a:latin typeface="Times New Roman" pitchFamily="18" charset="0"/>
                <a:cs typeface="Times New Roman" pitchFamily="18" charset="0"/>
              </a:rPr>
              <a:t> </a:t>
            </a:r>
            <a:r>
              <a:rPr lang="pt-PT" sz="2000" dirty="0" smtClean="0">
                <a:latin typeface="Times New Roman" pitchFamily="18" charset="0"/>
                <a:cs typeface="Times New Roman" pitchFamily="18" charset="0"/>
              </a:rPr>
              <a:t/>
            </a:r>
            <a:br>
              <a:rPr lang="pt-PT" sz="2000" dirty="0" smtClean="0">
                <a:latin typeface="Times New Roman" pitchFamily="18" charset="0"/>
                <a:cs typeface="Times New Roman" pitchFamily="18" charset="0"/>
              </a:rPr>
            </a:br>
            <a:r>
              <a:rPr lang="pt-PT" sz="2000" dirty="0" smtClean="0">
                <a:latin typeface="Times New Roman" pitchFamily="18" charset="0"/>
                <a:cs typeface="Times New Roman" pitchFamily="18" charset="0"/>
              </a:rPr>
              <a:t>Universidade de Évora</a:t>
            </a:r>
            <a:r>
              <a:rPr lang="pt-PT" sz="2000" dirty="0" smtClean="0">
                <a:latin typeface="Times New Roman" pitchFamily="18" charset="0"/>
                <a:cs typeface="Times New Roman" pitchFamily="18" charset="0"/>
              </a:rPr>
              <a:t/>
            </a:r>
            <a:br>
              <a:rPr lang="pt-PT" sz="2000" dirty="0" smtClean="0">
                <a:latin typeface="Times New Roman" pitchFamily="18" charset="0"/>
                <a:cs typeface="Times New Roman" pitchFamily="18" charset="0"/>
              </a:rPr>
            </a:br>
            <a:r>
              <a:rPr lang="pt-PT" sz="2000" dirty="0" smtClean="0">
                <a:latin typeface="Times New Roman" pitchFamily="18" charset="0"/>
                <a:cs typeface="Times New Roman" pitchFamily="18" charset="0"/>
              </a:rPr>
              <a:t>21-23 </a:t>
            </a:r>
            <a:r>
              <a:rPr lang="pt-PT" sz="2000" dirty="0" smtClean="0">
                <a:latin typeface="Times New Roman" pitchFamily="18" charset="0"/>
                <a:cs typeface="Times New Roman" pitchFamily="18" charset="0"/>
              </a:rPr>
              <a:t>de </a:t>
            </a:r>
            <a:r>
              <a:rPr lang="pt-PT" sz="2000" dirty="0" err="1" smtClean="0">
                <a:latin typeface="Times New Roman" pitchFamily="18" charset="0"/>
                <a:cs typeface="Times New Roman" pitchFamily="18" charset="0"/>
              </a:rPr>
              <a:t>novembro</a:t>
            </a:r>
            <a:r>
              <a:rPr lang="pt-PT" sz="2000" dirty="0" smtClean="0">
                <a:latin typeface="Times New Roman" pitchFamily="18" charset="0"/>
                <a:cs typeface="Times New Roman" pitchFamily="18" charset="0"/>
              </a:rPr>
              <a:t> </a:t>
            </a:r>
            <a:r>
              <a:rPr lang="pt-PT" sz="2000" dirty="0" smtClean="0">
                <a:latin typeface="Times New Roman" pitchFamily="18" charset="0"/>
                <a:cs typeface="Times New Roman" pitchFamily="18" charset="0"/>
              </a:rPr>
              <a:t>de 2013</a:t>
            </a:r>
            <a:endParaRPr lang="pt-PT" sz="2000" dirty="0">
              <a:latin typeface="Times New Roman" pitchFamily="18" charset="0"/>
              <a:cs typeface="Times New Roman" pitchFamily="18" charset="0"/>
            </a:endParaRPr>
          </a:p>
        </p:txBody>
      </p:sp>
      <p:sp>
        <p:nvSpPr>
          <p:cNvPr id="3" name="Subtítulo 2"/>
          <p:cNvSpPr>
            <a:spLocks noGrp="1"/>
          </p:cNvSpPr>
          <p:nvPr>
            <p:ph type="subTitle" idx="1"/>
          </p:nvPr>
        </p:nvSpPr>
        <p:spPr>
          <a:xfrm rot="360000">
            <a:off x="3245000" y="4543019"/>
            <a:ext cx="4836456" cy="1040845"/>
          </a:xfrm>
        </p:spPr>
        <p:txBody>
          <a:bodyPr/>
          <a:lstStyle/>
          <a:p>
            <a:r>
              <a:rPr lang="pt-PT" b="1" dirty="0"/>
              <a:t>Desafios ao desenvolvimento do professor no contexto do seu trabalho: vivências e aprendizagens pela voz de “Ana” </a:t>
            </a:r>
            <a:endParaRPr lang="pt-PT" dirty="0"/>
          </a:p>
          <a:p>
            <a:endParaRPr lang="pt-PT" dirty="0"/>
          </a:p>
        </p:txBody>
      </p:sp>
    </p:spTree>
    <p:extLst>
      <p:ext uri="{BB962C8B-B14F-4D97-AF65-F5344CB8AC3E}">
        <p14:creationId xmlns:p14="http://schemas.microsoft.com/office/powerpoint/2010/main" val="966395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l"/>
            <a:r>
              <a:rPr lang="pt-PT" sz="3600" dirty="0" smtClean="0"/>
              <a:t>Formação e Aprendizagem:  Valor do Formal e do Informal</a:t>
            </a:r>
            <a:endParaRPr lang="pt-PT" sz="3600" dirty="0"/>
          </a:p>
        </p:txBody>
      </p:sp>
      <p:sp>
        <p:nvSpPr>
          <p:cNvPr id="3" name="Marcador de Posição de Conteúdo 2"/>
          <p:cNvSpPr>
            <a:spLocks noGrp="1"/>
          </p:cNvSpPr>
          <p:nvPr>
            <p:ph idx="1"/>
          </p:nvPr>
        </p:nvSpPr>
        <p:spPr/>
        <p:txBody>
          <a:bodyPr>
            <a:normAutofit fontScale="85000" lnSpcReduction="20000"/>
          </a:bodyPr>
          <a:lstStyle/>
          <a:p>
            <a:r>
              <a:rPr lang="pt-PT" dirty="0">
                <a:solidFill>
                  <a:srgbClr val="FFC000"/>
                </a:solidFill>
                <a:effectLst/>
              </a:rPr>
              <a:t>Muitas têm sido as Acções de Formação que frequentei ao longo da minha carreira profissional e em todas elas aprendi algo que pude aplicar no meu quotidiano. Muitos livros e revistas comprei pelo prazer de me instruir sobre este ou aquele assunto; muitas horas dediquei à pesquisa e à elaboração de material didáctico que considerei interessante a explorar na sala de aula com os meus alunos e nunca me arrependi de aprender. (</a:t>
            </a:r>
            <a:r>
              <a:rPr lang="pt-PT" i="1" dirty="0">
                <a:solidFill>
                  <a:srgbClr val="FFC000"/>
                </a:solidFill>
                <a:effectLst/>
              </a:rPr>
              <a:t>Ana</a:t>
            </a:r>
            <a:r>
              <a:rPr lang="pt-PT" dirty="0">
                <a:solidFill>
                  <a:srgbClr val="FFC000"/>
                </a:solidFill>
                <a:effectLst/>
              </a:rPr>
              <a:t>)</a:t>
            </a:r>
          </a:p>
        </p:txBody>
      </p:sp>
      <p:sp>
        <p:nvSpPr>
          <p:cNvPr id="5" name="Marcador de Posição do Número do Diapositivo 4"/>
          <p:cNvSpPr>
            <a:spLocks noGrp="1"/>
          </p:cNvSpPr>
          <p:nvPr>
            <p:ph type="sldNum" sz="quarter" idx="12"/>
          </p:nvPr>
        </p:nvSpPr>
        <p:spPr/>
        <p:txBody>
          <a:bodyPr/>
          <a:lstStyle/>
          <a:p>
            <a:pPr>
              <a:defRPr/>
            </a:pPr>
            <a:fld id="{6247D451-0A86-4F98-A4FB-ACBC078DEA90}" type="slidenum">
              <a:rPr lang="pt-PT" smtClean="0">
                <a:solidFill>
                  <a:srgbClr val="FFFFFF"/>
                </a:solidFill>
              </a:rPr>
              <a:pPr>
                <a:defRPr/>
              </a:pPr>
              <a:t>10</a:t>
            </a:fld>
            <a:endParaRPr lang="pt-PT">
              <a:solidFill>
                <a:srgbClr val="FFFFFF"/>
              </a:solidFill>
            </a:endParaRPr>
          </a:p>
        </p:txBody>
      </p:sp>
    </p:spTree>
    <p:extLst>
      <p:ext uri="{BB962C8B-B14F-4D97-AF65-F5344CB8AC3E}">
        <p14:creationId xmlns:p14="http://schemas.microsoft.com/office/powerpoint/2010/main" val="810849225"/>
      </p:ext>
    </p:extLst>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fontScale="90000"/>
          </a:bodyPr>
          <a:lstStyle/>
          <a:p>
            <a:r>
              <a:rPr lang="pt-PT" dirty="0" smtClean="0"/>
              <a:t>A Escola que descreve como sua:</a:t>
            </a:r>
            <a:endParaRPr lang="pt-PT" dirty="0"/>
          </a:p>
        </p:txBody>
      </p:sp>
      <p:sp>
        <p:nvSpPr>
          <p:cNvPr id="6" name="Marcador de Posição de Conteúdo 5"/>
          <p:cNvSpPr>
            <a:spLocks noGrp="1"/>
          </p:cNvSpPr>
          <p:nvPr>
            <p:ph idx="1"/>
          </p:nvPr>
        </p:nvSpPr>
        <p:spPr>
          <a:xfrm rot="-900000">
            <a:off x="735669" y="1389908"/>
            <a:ext cx="5343100" cy="3888220"/>
          </a:xfrm>
        </p:spPr>
        <p:txBody>
          <a:bodyPr>
            <a:normAutofit/>
          </a:bodyPr>
          <a:lstStyle/>
          <a:p>
            <a:r>
              <a:rPr lang="pt-PT" sz="2800" dirty="0">
                <a:effectLst/>
              </a:rPr>
              <a:t>“</a:t>
            </a:r>
            <a:r>
              <a:rPr lang="pt-PT" sz="2000" dirty="0">
                <a:solidFill>
                  <a:srgbClr val="FFC000"/>
                </a:solidFill>
                <a:effectLst/>
              </a:rPr>
              <a:t>Foi uma das escolas pioneiras das mudanças curriculares e até dos </a:t>
            </a:r>
            <a:r>
              <a:rPr lang="pt-PT" sz="2000" dirty="0" err="1">
                <a:solidFill>
                  <a:srgbClr val="FFC000"/>
                </a:solidFill>
                <a:effectLst/>
              </a:rPr>
              <a:t>TEIPs</a:t>
            </a:r>
            <a:r>
              <a:rPr lang="pt-PT" sz="2000" dirty="0">
                <a:solidFill>
                  <a:srgbClr val="FFC000"/>
                </a:solidFill>
                <a:effectLst/>
              </a:rPr>
              <a:t>… com Projecto Educativo bem definido, de acordo com o disposto na lei, tentando fazer com que o seu corpo docente esteja em permanente colaboração e troca de saberes entre si” (</a:t>
            </a:r>
            <a:r>
              <a:rPr lang="pt-PT" sz="2000" i="1" dirty="0">
                <a:solidFill>
                  <a:srgbClr val="FFC000"/>
                </a:solidFill>
                <a:effectLst/>
              </a:rPr>
              <a:t>Ana</a:t>
            </a:r>
            <a:r>
              <a:rPr lang="pt-PT" sz="2000" dirty="0">
                <a:solidFill>
                  <a:srgbClr val="FFC000"/>
                </a:solidFill>
                <a:effectLst/>
              </a:rPr>
              <a:t>).</a:t>
            </a:r>
          </a:p>
          <a:p>
            <a:endParaRPr lang="pt-PT" dirty="0"/>
          </a:p>
        </p:txBody>
      </p:sp>
      <p:sp>
        <p:nvSpPr>
          <p:cNvPr id="7" name="Marcador de Posição do Texto 6"/>
          <p:cNvSpPr>
            <a:spLocks noGrp="1"/>
          </p:cNvSpPr>
          <p:nvPr>
            <p:ph type="body" sz="half" idx="2"/>
          </p:nvPr>
        </p:nvSpPr>
        <p:spPr/>
        <p:txBody>
          <a:bodyPr>
            <a:normAutofit fontScale="92500" lnSpcReduction="20000"/>
          </a:bodyPr>
          <a:lstStyle/>
          <a:p>
            <a:pPr algn="ctr"/>
            <a:r>
              <a:rPr lang="pt-PT" dirty="0" smtClean="0"/>
              <a:t>Valorização da Colaboração e da Construção de Saberes Através das </a:t>
            </a:r>
            <a:r>
              <a:rPr lang="pt-PT" dirty="0" err="1" smtClean="0"/>
              <a:t>interações</a:t>
            </a:r>
            <a:r>
              <a:rPr lang="pt-PT" dirty="0" smtClean="0"/>
              <a:t> e Comunicação entre Pares</a:t>
            </a:r>
            <a:endParaRPr lang="pt-PT" dirty="0"/>
          </a:p>
        </p:txBody>
      </p:sp>
      <p:sp>
        <p:nvSpPr>
          <p:cNvPr id="3" name="Marcador de Posição do Número do Diapositivo 2"/>
          <p:cNvSpPr>
            <a:spLocks noGrp="1"/>
          </p:cNvSpPr>
          <p:nvPr>
            <p:ph type="sldNum" sz="quarter" idx="12"/>
          </p:nvPr>
        </p:nvSpPr>
        <p:spPr/>
        <p:txBody>
          <a:bodyPr/>
          <a:lstStyle/>
          <a:p>
            <a:pPr>
              <a:defRPr/>
            </a:pPr>
            <a:fld id="{BE83C9E2-AE00-499C-8E3A-4C899917F3D6}" type="slidenum">
              <a:rPr lang="pt-PT" smtClean="0">
                <a:solidFill>
                  <a:srgbClr val="FFFFFF"/>
                </a:solidFill>
              </a:rPr>
              <a:pPr>
                <a:defRPr/>
              </a:pPr>
              <a:t>11</a:t>
            </a:fld>
            <a:endParaRPr lang="pt-PT">
              <a:solidFill>
                <a:srgbClr val="FFFFFF"/>
              </a:solidFill>
            </a:endParaRPr>
          </a:p>
        </p:txBody>
      </p:sp>
    </p:spTree>
    <p:extLst>
      <p:ext uri="{BB962C8B-B14F-4D97-AF65-F5344CB8AC3E}">
        <p14:creationId xmlns:p14="http://schemas.microsoft.com/office/powerpoint/2010/main" val="2204710213"/>
      </p:ext>
    </p:extLst>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ctr"/>
            <a:r>
              <a:rPr lang="pt-PT" sz="2800" dirty="0" smtClean="0"/>
              <a:t>Valorização da Dimensão Social da Aprendizagem Conjugada com a Formação Pessoal ao Longo da Vida </a:t>
            </a:r>
            <a:endParaRPr lang="pt-PT" sz="2800" dirty="0"/>
          </a:p>
        </p:txBody>
      </p:sp>
      <p:sp>
        <p:nvSpPr>
          <p:cNvPr id="5" name="Marcador de Posição de Conteúdo 4"/>
          <p:cNvSpPr>
            <a:spLocks noGrp="1"/>
          </p:cNvSpPr>
          <p:nvPr>
            <p:ph idx="1"/>
          </p:nvPr>
        </p:nvSpPr>
        <p:spPr/>
        <p:txBody>
          <a:bodyPr/>
          <a:lstStyle/>
          <a:p>
            <a:r>
              <a:rPr lang="pt-PT" dirty="0">
                <a:solidFill>
                  <a:srgbClr val="FFC000"/>
                </a:solidFill>
                <a:effectLst/>
              </a:rPr>
              <a:t>“ Foram bons os momentos pedagógicos a ler ou a trabalhar mas, sobretudo, a conviver com os colegas numa salutar troca de experiências” </a:t>
            </a:r>
            <a:r>
              <a:rPr lang="pt-PT" i="1" dirty="0">
                <a:solidFill>
                  <a:srgbClr val="FFC000"/>
                </a:solidFill>
                <a:effectLst/>
              </a:rPr>
              <a:t>(Ana)</a:t>
            </a:r>
            <a:endParaRPr lang="pt-PT" dirty="0">
              <a:solidFill>
                <a:srgbClr val="FFC000"/>
              </a:solidFill>
              <a:effectLst/>
            </a:endParaRPr>
          </a:p>
          <a:p>
            <a:endParaRPr lang="pt-PT" dirty="0"/>
          </a:p>
        </p:txBody>
      </p:sp>
      <p:sp>
        <p:nvSpPr>
          <p:cNvPr id="3" name="Marcador de Posição do Número do Diapositivo 2"/>
          <p:cNvSpPr>
            <a:spLocks noGrp="1"/>
          </p:cNvSpPr>
          <p:nvPr>
            <p:ph type="sldNum" sz="quarter" idx="12"/>
          </p:nvPr>
        </p:nvSpPr>
        <p:spPr/>
        <p:txBody>
          <a:bodyPr/>
          <a:lstStyle/>
          <a:p>
            <a:pPr>
              <a:defRPr/>
            </a:pPr>
            <a:fld id="{6247D451-0A86-4F98-A4FB-ACBC078DEA90}" type="slidenum">
              <a:rPr lang="pt-PT" smtClean="0">
                <a:solidFill>
                  <a:srgbClr val="FFFFFF"/>
                </a:solidFill>
              </a:rPr>
              <a:pPr>
                <a:defRPr/>
              </a:pPr>
              <a:t>12</a:t>
            </a:fld>
            <a:endParaRPr lang="pt-PT">
              <a:solidFill>
                <a:srgbClr val="FFFFFF"/>
              </a:solidFill>
            </a:endParaRPr>
          </a:p>
        </p:txBody>
      </p:sp>
    </p:spTree>
    <p:extLst>
      <p:ext uri="{BB962C8B-B14F-4D97-AF65-F5344CB8AC3E}">
        <p14:creationId xmlns:p14="http://schemas.microsoft.com/office/powerpoint/2010/main" val="503649579"/>
      </p:ext>
    </p:extLst>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l"/>
            <a:r>
              <a:rPr lang="pt-PT" sz="2000" dirty="0" smtClean="0"/>
              <a:t>Valorização da Liderança da Escola na Implementação da Mudança:  Partilha de Ideias e de Poder,  Resolução de Problemas  e Tomada de Decisões</a:t>
            </a:r>
            <a:endParaRPr lang="pt-PT" sz="2000" dirty="0"/>
          </a:p>
        </p:txBody>
      </p:sp>
      <p:sp>
        <p:nvSpPr>
          <p:cNvPr id="3" name="Marcador de Posição de Conteúdo 2"/>
          <p:cNvSpPr>
            <a:spLocks noGrp="1"/>
          </p:cNvSpPr>
          <p:nvPr>
            <p:ph idx="1"/>
          </p:nvPr>
        </p:nvSpPr>
        <p:spPr/>
        <p:txBody>
          <a:bodyPr/>
          <a:lstStyle/>
          <a:p>
            <a:r>
              <a:rPr lang="pt-PT" dirty="0">
                <a:solidFill>
                  <a:srgbClr val="FFC000"/>
                </a:solidFill>
                <a:effectLst/>
              </a:rPr>
              <a:t>“Os elementos da gestão eram professores trabalhadores, que valorizando a experimentação de novas metodologias pedagógicas, preferiram correr riscos, analisando e solucionando os problemas daí resultantes.” (</a:t>
            </a:r>
            <a:r>
              <a:rPr lang="pt-PT" i="1" dirty="0">
                <a:solidFill>
                  <a:srgbClr val="FFC000"/>
                </a:solidFill>
                <a:effectLst/>
              </a:rPr>
              <a:t>Ana</a:t>
            </a:r>
            <a:r>
              <a:rPr lang="pt-PT" dirty="0">
                <a:solidFill>
                  <a:srgbClr val="FFC000"/>
                </a:solidFill>
                <a:effectLst/>
              </a:rPr>
              <a:t>)</a:t>
            </a:r>
            <a:endParaRPr lang="pt-PT" dirty="0">
              <a:solidFill>
                <a:srgbClr val="FFC000"/>
              </a:solidFill>
            </a:endParaRPr>
          </a:p>
        </p:txBody>
      </p:sp>
      <p:sp>
        <p:nvSpPr>
          <p:cNvPr id="5" name="Marcador de Posição do Número do Diapositivo 4"/>
          <p:cNvSpPr>
            <a:spLocks noGrp="1"/>
          </p:cNvSpPr>
          <p:nvPr>
            <p:ph type="sldNum" sz="quarter" idx="12"/>
          </p:nvPr>
        </p:nvSpPr>
        <p:spPr/>
        <p:txBody>
          <a:bodyPr/>
          <a:lstStyle/>
          <a:p>
            <a:pPr>
              <a:defRPr/>
            </a:pPr>
            <a:fld id="{6247D451-0A86-4F98-A4FB-ACBC078DEA90}" type="slidenum">
              <a:rPr lang="pt-PT" smtClean="0">
                <a:solidFill>
                  <a:srgbClr val="FFFFFF"/>
                </a:solidFill>
              </a:rPr>
              <a:pPr>
                <a:defRPr/>
              </a:pPr>
              <a:t>13</a:t>
            </a:fld>
            <a:endParaRPr lang="pt-PT">
              <a:solidFill>
                <a:srgbClr val="FFFFFF"/>
              </a:solidFill>
            </a:endParaRPr>
          </a:p>
        </p:txBody>
      </p:sp>
    </p:spTree>
    <p:extLst>
      <p:ext uri="{BB962C8B-B14F-4D97-AF65-F5344CB8AC3E}">
        <p14:creationId xmlns:p14="http://schemas.microsoft.com/office/powerpoint/2010/main" val="1433698635"/>
      </p:ext>
    </p:extLst>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PT" sz="2200" dirty="0" smtClean="0"/>
              <a:t>As </a:t>
            </a:r>
            <a:r>
              <a:rPr lang="pt-PT" sz="2200" dirty="0" err="1" smtClean="0"/>
              <a:t>estruras</a:t>
            </a:r>
            <a:r>
              <a:rPr lang="pt-PT" sz="2200" dirty="0" smtClean="0"/>
              <a:t> normativas não rompem com ideias e práticas instaladas: </a:t>
            </a:r>
            <a:r>
              <a:rPr lang="pt-PT" sz="3100" dirty="0"/>
              <a:t>N</a:t>
            </a:r>
            <a:r>
              <a:rPr lang="pt-PT" sz="3100" dirty="0" smtClean="0"/>
              <a:t>ão se Muda por Decreto</a:t>
            </a:r>
            <a:endParaRPr lang="pt-PT" sz="3100" dirty="0"/>
          </a:p>
        </p:txBody>
      </p:sp>
      <p:sp>
        <p:nvSpPr>
          <p:cNvPr id="3" name="Marcador de Posição de Conteúdo 2"/>
          <p:cNvSpPr>
            <a:spLocks noGrp="1"/>
          </p:cNvSpPr>
          <p:nvPr>
            <p:ph idx="1"/>
          </p:nvPr>
        </p:nvSpPr>
        <p:spPr/>
        <p:txBody>
          <a:bodyPr>
            <a:normAutofit fontScale="40000" lnSpcReduction="20000"/>
          </a:bodyPr>
          <a:lstStyle/>
          <a:p>
            <a:r>
              <a:rPr lang="pt-PT" sz="4000" dirty="0">
                <a:solidFill>
                  <a:srgbClr val="FFC000"/>
                </a:solidFill>
                <a:effectLst/>
              </a:rPr>
              <a:t>Outra indescritível «</a:t>
            </a:r>
            <a:r>
              <a:rPr lang="pt-PT" sz="4000" dirty="0" err="1">
                <a:solidFill>
                  <a:srgbClr val="FFC000"/>
                </a:solidFill>
                <a:effectLst/>
              </a:rPr>
              <a:t>nouvelle</a:t>
            </a:r>
            <a:r>
              <a:rPr lang="pt-PT" sz="4000" dirty="0">
                <a:solidFill>
                  <a:srgbClr val="FFC000"/>
                </a:solidFill>
                <a:effectLst/>
              </a:rPr>
              <a:t>»: a escola tipo T. EI.P. (Integração de várias escolas do 1ºCiclo e um Jardim de Infância… num «território educativo…com uma escola sede ou escola mãe) (…) Uma verdadeira bomba, esta modernice! Estilo 9 (escolas) em 1…«t´</a:t>
            </a:r>
            <a:r>
              <a:rPr lang="pt-PT" sz="4000" dirty="0" err="1">
                <a:solidFill>
                  <a:srgbClr val="FFC000"/>
                </a:solidFill>
                <a:effectLst/>
              </a:rPr>
              <a:t>sás</a:t>
            </a:r>
            <a:r>
              <a:rPr lang="pt-PT" sz="4000" dirty="0">
                <a:solidFill>
                  <a:srgbClr val="FFC000"/>
                </a:solidFill>
                <a:effectLst/>
              </a:rPr>
              <a:t> a ver»? Este «bijou» foi o «máximo» em desatino: discutiu-se a possibilidade das professoras do 1º ciclo poderem vir acompanhar os alunos com maiores dificuldades de aprendizagem…DENTRO DAS SALAS DE AULA DOS PROFS. DO 2ºCICLO! Houve um chinfrim infernal com parte do povo escolar com um espírito tal como em 1640, mas com «os Filipinos em território nacional»! Nunca nenhuma mudança pedagógica tinha provocado tamanha e acesa discussão! (</a:t>
            </a:r>
            <a:r>
              <a:rPr lang="pt-PT" sz="4000" i="1" dirty="0">
                <a:solidFill>
                  <a:srgbClr val="FFC000"/>
                </a:solidFill>
                <a:effectLst/>
              </a:rPr>
              <a:t>Ana</a:t>
            </a:r>
            <a:r>
              <a:rPr lang="pt-PT" dirty="0">
                <a:effectLst/>
              </a:rPr>
              <a:t>)</a:t>
            </a:r>
          </a:p>
          <a:p>
            <a:endParaRPr lang="pt-PT" dirty="0"/>
          </a:p>
        </p:txBody>
      </p:sp>
      <p:sp>
        <p:nvSpPr>
          <p:cNvPr id="4" name="Marcador de Posição do Texto 3"/>
          <p:cNvSpPr>
            <a:spLocks noGrp="1"/>
          </p:cNvSpPr>
          <p:nvPr>
            <p:ph type="body" sz="half" idx="2"/>
          </p:nvPr>
        </p:nvSpPr>
        <p:spPr/>
        <p:txBody>
          <a:bodyPr>
            <a:normAutofit fontScale="92500" lnSpcReduction="20000"/>
          </a:bodyPr>
          <a:lstStyle/>
          <a:p>
            <a:pPr algn="ctr"/>
            <a:r>
              <a:rPr lang="pt-PT" dirty="0" smtClean="0"/>
              <a:t>Só são formativas as experiências que são permanentemente aprendidas e reaprendidas através do seu exercício</a:t>
            </a:r>
            <a:endParaRPr lang="pt-PT" dirty="0"/>
          </a:p>
        </p:txBody>
      </p:sp>
      <p:sp>
        <p:nvSpPr>
          <p:cNvPr id="6" name="Marcador de Posição do Número do Diapositivo 5"/>
          <p:cNvSpPr>
            <a:spLocks noGrp="1"/>
          </p:cNvSpPr>
          <p:nvPr>
            <p:ph type="sldNum" sz="quarter" idx="12"/>
          </p:nvPr>
        </p:nvSpPr>
        <p:spPr/>
        <p:txBody>
          <a:bodyPr/>
          <a:lstStyle/>
          <a:p>
            <a:pPr>
              <a:defRPr/>
            </a:pPr>
            <a:fld id="{BE83C9E2-AE00-499C-8E3A-4C899917F3D6}" type="slidenum">
              <a:rPr lang="pt-PT" smtClean="0">
                <a:solidFill>
                  <a:srgbClr val="FFFFFF"/>
                </a:solidFill>
              </a:rPr>
              <a:pPr>
                <a:defRPr/>
              </a:pPr>
              <a:t>14</a:t>
            </a:fld>
            <a:endParaRPr lang="pt-PT">
              <a:solidFill>
                <a:srgbClr val="FFFFFF"/>
              </a:solidFill>
            </a:endParaRPr>
          </a:p>
        </p:txBody>
      </p:sp>
    </p:spTree>
    <p:extLst>
      <p:ext uri="{BB962C8B-B14F-4D97-AF65-F5344CB8AC3E}">
        <p14:creationId xmlns:p14="http://schemas.microsoft.com/office/powerpoint/2010/main" val="1608420057"/>
      </p:ext>
    </p:extLst>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pt-PT" sz="2800" dirty="0" smtClean="0"/>
              <a:t>A Imposição Facilita Ambientes de Tensão, Conflitos e </a:t>
            </a:r>
            <a:r>
              <a:rPr lang="pt-PT" sz="2800" dirty="0" smtClean="0">
                <a:latin typeface="Algerian" pitchFamily="82" charset="0"/>
              </a:rPr>
              <a:t>a </a:t>
            </a:r>
            <a:r>
              <a:rPr lang="pt-PT" sz="2400" dirty="0" smtClean="0">
                <a:latin typeface="Algerian" pitchFamily="82" charset="0"/>
              </a:rPr>
              <a:t>Resistência à Mudança </a:t>
            </a:r>
            <a:endParaRPr lang="pt-PT" sz="2400" dirty="0">
              <a:latin typeface="Algerian" pitchFamily="82" charset="0"/>
            </a:endParaRPr>
          </a:p>
        </p:txBody>
      </p:sp>
      <p:sp>
        <p:nvSpPr>
          <p:cNvPr id="3" name="Marcador de Posição de Conteúdo 2"/>
          <p:cNvSpPr>
            <a:spLocks noGrp="1"/>
          </p:cNvSpPr>
          <p:nvPr>
            <p:ph idx="1"/>
          </p:nvPr>
        </p:nvSpPr>
        <p:spPr/>
        <p:txBody>
          <a:bodyPr>
            <a:normAutofit fontScale="70000" lnSpcReduction="20000"/>
          </a:bodyPr>
          <a:lstStyle/>
          <a:p>
            <a:r>
              <a:rPr lang="pt-PT" dirty="0">
                <a:solidFill>
                  <a:srgbClr val="FFC000"/>
                </a:solidFill>
                <a:effectLst/>
              </a:rPr>
              <a:t>“Não me recordo dos objectivos desta nova reforma, mas um dos factores que contribuíram para o seu insucesso foi também o facto de não haver um manual escolar específico para cada disciplina: cada docente era responsável pela elaboração de material pedagógico de apoio, o que colocava os alunos em diferentes circunstâncias: se um professor decidisse não se empenhar na elaboração de tal material de apoio, os alunos ficariam em desvantagem em relação aos que tinham um professor dedicado e cumpridor, em duas palavras: </a:t>
            </a:r>
            <a:r>
              <a:rPr lang="pt-PT" b="1" dirty="0">
                <a:solidFill>
                  <a:srgbClr val="FFC000"/>
                </a:solidFill>
                <a:effectLst/>
              </a:rPr>
              <a:t>um profissional</a:t>
            </a:r>
            <a:r>
              <a:rPr lang="pt-PT" dirty="0">
                <a:solidFill>
                  <a:srgbClr val="FFC000"/>
                </a:solidFill>
                <a:effectLst/>
              </a:rPr>
              <a:t>. (</a:t>
            </a:r>
            <a:r>
              <a:rPr lang="pt-PT" i="1" dirty="0" smtClean="0">
                <a:solidFill>
                  <a:srgbClr val="FFC000"/>
                </a:solidFill>
                <a:effectLst/>
              </a:rPr>
              <a:t>Ana)</a:t>
            </a:r>
            <a:endParaRPr lang="pt-PT" dirty="0">
              <a:effectLst/>
            </a:endParaRPr>
          </a:p>
          <a:p>
            <a:endParaRPr lang="pt-PT" dirty="0"/>
          </a:p>
        </p:txBody>
      </p:sp>
      <p:sp>
        <p:nvSpPr>
          <p:cNvPr id="5" name="Marcador de Posição do Número do Diapositivo 4"/>
          <p:cNvSpPr>
            <a:spLocks noGrp="1"/>
          </p:cNvSpPr>
          <p:nvPr>
            <p:ph type="sldNum" sz="quarter" idx="12"/>
          </p:nvPr>
        </p:nvSpPr>
        <p:spPr/>
        <p:txBody>
          <a:bodyPr/>
          <a:lstStyle/>
          <a:p>
            <a:pPr>
              <a:defRPr/>
            </a:pPr>
            <a:fld id="{6247D451-0A86-4F98-A4FB-ACBC078DEA90}" type="slidenum">
              <a:rPr lang="pt-PT" smtClean="0">
                <a:solidFill>
                  <a:srgbClr val="FFFFFF"/>
                </a:solidFill>
              </a:rPr>
              <a:pPr>
                <a:defRPr/>
              </a:pPr>
              <a:t>15</a:t>
            </a:fld>
            <a:endParaRPr lang="pt-PT">
              <a:solidFill>
                <a:srgbClr val="FFFFFF"/>
              </a:solidFill>
            </a:endParaRPr>
          </a:p>
        </p:txBody>
      </p:sp>
    </p:spTree>
    <p:extLst>
      <p:ext uri="{BB962C8B-B14F-4D97-AF65-F5344CB8AC3E}">
        <p14:creationId xmlns:p14="http://schemas.microsoft.com/office/powerpoint/2010/main" val="2773832922"/>
      </p:ext>
    </p:extLst>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rot="900000">
            <a:off x="1077905" y="970340"/>
            <a:ext cx="5690855" cy="1570680"/>
          </a:xfrm>
        </p:spPr>
        <p:txBody>
          <a:bodyPr/>
          <a:lstStyle/>
          <a:p>
            <a:r>
              <a:rPr lang="pt-PT" sz="2400" dirty="0" smtClean="0"/>
              <a:t>Aprendizagem e Desenvolvimento Associadas à Mudança de Práticas</a:t>
            </a:r>
            <a:endParaRPr lang="pt-PT" sz="2400" dirty="0"/>
          </a:p>
        </p:txBody>
      </p:sp>
      <p:sp>
        <p:nvSpPr>
          <p:cNvPr id="9" name="Marcador de Posição do Texto 8"/>
          <p:cNvSpPr>
            <a:spLocks noGrp="1"/>
          </p:cNvSpPr>
          <p:nvPr>
            <p:ph type="body" idx="1"/>
          </p:nvPr>
        </p:nvSpPr>
        <p:spPr>
          <a:xfrm rot="900000">
            <a:off x="859903" y="2933500"/>
            <a:ext cx="5271544" cy="1500187"/>
          </a:xfrm>
        </p:spPr>
        <p:txBody>
          <a:bodyPr>
            <a:noAutofit/>
          </a:bodyPr>
          <a:lstStyle/>
          <a:p>
            <a:pPr algn="l"/>
            <a:r>
              <a:rPr lang="pt-PT" dirty="0">
                <a:solidFill>
                  <a:srgbClr val="FFC000"/>
                </a:solidFill>
                <a:effectLst/>
              </a:rPr>
              <a:t>“Sempre tenho tido uma postura um pouco retraída face às mudanças, talvez pelo facto de ter «sofrido na pele» os efémeros efeitos de algumas delas – como já tive ocasião de fazer referência – mas mesmo assim, tenho tentado tirar partido do lado positivo de cada uma delas e disfrutado dos mesmos” (</a:t>
            </a:r>
            <a:r>
              <a:rPr lang="pt-PT" i="1" dirty="0">
                <a:solidFill>
                  <a:srgbClr val="FFC000"/>
                </a:solidFill>
                <a:effectLst/>
              </a:rPr>
              <a:t>Ana</a:t>
            </a:r>
            <a:r>
              <a:rPr lang="pt-PT" dirty="0">
                <a:solidFill>
                  <a:srgbClr val="FFC000"/>
                </a:solidFill>
                <a:effectLst/>
              </a:rPr>
              <a:t>). </a:t>
            </a:r>
            <a:endParaRPr lang="pt-PT" dirty="0">
              <a:solidFill>
                <a:srgbClr val="FFC000"/>
              </a:solidFill>
            </a:endParaRPr>
          </a:p>
        </p:txBody>
      </p:sp>
      <p:sp>
        <p:nvSpPr>
          <p:cNvPr id="3" name="Marcador de Posição do Número do Diapositivo 2"/>
          <p:cNvSpPr>
            <a:spLocks noGrp="1"/>
          </p:cNvSpPr>
          <p:nvPr>
            <p:ph type="sldNum" sz="quarter" idx="12"/>
          </p:nvPr>
        </p:nvSpPr>
        <p:spPr/>
        <p:txBody>
          <a:bodyPr/>
          <a:lstStyle/>
          <a:p>
            <a:pPr>
              <a:defRPr/>
            </a:pPr>
            <a:fld id="{B37225E4-E724-4918-A9F7-4704424A6272}" type="slidenum">
              <a:rPr lang="pt-PT" smtClean="0">
                <a:solidFill>
                  <a:srgbClr val="FFFFFF"/>
                </a:solidFill>
              </a:rPr>
              <a:pPr>
                <a:defRPr/>
              </a:pPr>
              <a:t>16</a:t>
            </a:fld>
            <a:endParaRPr lang="pt-PT">
              <a:solidFill>
                <a:srgbClr val="FFFFFF"/>
              </a:solidFill>
            </a:endParaRPr>
          </a:p>
        </p:txBody>
      </p:sp>
    </p:spTree>
    <p:extLst>
      <p:ext uri="{BB962C8B-B14F-4D97-AF65-F5344CB8AC3E}">
        <p14:creationId xmlns:p14="http://schemas.microsoft.com/office/powerpoint/2010/main" val="3241155453"/>
      </p:ext>
    </p:extLst>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4500000">
            <a:off x="-518544" y="2942543"/>
            <a:ext cx="5064953" cy="1695631"/>
          </a:xfrm>
        </p:spPr>
        <p:txBody>
          <a:bodyPr>
            <a:normAutofit fontScale="90000"/>
          </a:bodyPr>
          <a:lstStyle/>
          <a:p>
            <a:pPr algn="l"/>
            <a:r>
              <a:rPr lang="pt-PT" sz="2800" dirty="0" smtClean="0"/>
              <a:t>Valorização da Dimensão Social da Formação; Comunidade como Conceito a Relacionar com os Contextos de Trabalho; Formação possível em Ambientes Informais.  </a:t>
            </a:r>
            <a:endParaRPr lang="pt-PT" sz="2800" dirty="0"/>
          </a:p>
        </p:txBody>
      </p:sp>
      <p:sp>
        <p:nvSpPr>
          <p:cNvPr id="3" name="Marcador de Posição de Conteúdo 2"/>
          <p:cNvSpPr>
            <a:spLocks noGrp="1"/>
          </p:cNvSpPr>
          <p:nvPr>
            <p:ph idx="1"/>
          </p:nvPr>
        </p:nvSpPr>
        <p:spPr>
          <a:xfrm rot="900000">
            <a:off x="3205506" y="1209073"/>
            <a:ext cx="4658735" cy="5077623"/>
          </a:xfrm>
        </p:spPr>
        <p:txBody>
          <a:bodyPr>
            <a:normAutofit fontScale="25000" lnSpcReduction="20000"/>
          </a:bodyPr>
          <a:lstStyle/>
          <a:p>
            <a:pPr>
              <a:lnSpc>
                <a:spcPct val="120000"/>
              </a:lnSpc>
            </a:pPr>
            <a:r>
              <a:rPr lang="pt-PT" sz="6400" dirty="0">
                <a:solidFill>
                  <a:srgbClr val="FFC000"/>
                </a:solidFill>
                <a:effectLst/>
              </a:rPr>
              <a:t>“Durante todas as mudanças curriculares, pelo menos, houve uma troca de saberes, uma partilha de experiências, quer no trabalho diário, quer em actividades da comunidade educativa: festas de Natal, festas de fim de ano lectivo… Acho que foram momentos bastante enriquecedores para ambas as partes: classe docente, classe discente e comunidade educativa. Por ocasião destas festividades, foram convidados a participar vários elementos da edilidade: artesãos, músicos, artistas de várias áreas, com os quais foi bastante interessante contactar. (…) Devemos trocar impressões com os colegas, depois de aplicadas certas metodologias pedagógicas e a partir dos resultados obtidos, procedermos à sua detalhada avaliação. Este tipo de atitude deverá ser uma constante na nossa vida profissional” (</a:t>
            </a:r>
            <a:r>
              <a:rPr lang="pt-PT" sz="6400" i="1" dirty="0">
                <a:solidFill>
                  <a:srgbClr val="FFC000"/>
                </a:solidFill>
                <a:effectLst/>
              </a:rPr>
              <a:t>Ana</a:t>
            </a:r>
            <a:r>
              <a:rPr lang="pt-PT" sz="6400" dirty="0">
                <a:solidFill>
                  <a:srgbClr val="FFC000"/>
                </a:solidFill>
                <a:effectLst/>
              </a:rPr>
              <a:t>).</a:t>
            </a:r>
          </a:p>
          <a:p>
            <a:pPr>
              <a:lnSpc>
                <a:spcPct val="170000"/>
              </a:lnSpc>
            </a:pPr>
            <a:endParaRPr lang="pt-PT" dirty="0"/>
          </a:p>
        </p:txBody>
      </p:sp>
      <p:sp>
        <p:nvSpPr>
          <p:cNvPr id="5" name="Marcador de Posição do Número do Diapositivo 4"/>
          <p:cNvSpPr>
            <a:spLocks noGrp="1"/>
          </p:cNvSpPr>
          <p:nvPr>
            <p:ph type="sldNum" sz="quarter" idx="12"/>
          </p:nvPr>
        </p:nvSpPr>
        <p:spPr/>
        <p:txBody>
          <a:bodyPr/>
          <a:lstStyle/>
          <a:p>
            <a:pPr>
              <a:defRPr/>
            </a:pPr>
            <a:fld id="{6247D451-0A86-4F98-A4FB-ACBC078DEA90}" type="slidenum">
              <a:rPr lang="pt-PT" smtClean="0">
                <a:solidFill>
                  <a:srgbClr val="FFFFFF"/>
                </a:solidFill>
              </a:rPr>
              <a:pPr>
                <a:defRPr/>
              </a:pPr>
              <a:t>17</a:t>
            </a:fld>
            <a:endParaRPr lang="pt-PT">
              <a:solidFill>
                <a:srgbClr val="FFFFFF"/>
              </a:solidFill>
            </a:endParaRPr>
          </a:p>
        </p:txBody>
      </p:sp>
    </p:spTree>
    <p:extLst>
      <p:ext uri="{BB962C8B-B14F-4D97-AF65-F5344CB8AC3E}">
        <p14:creationId xmlns:p14="http://schemas.microsoft.com/office/powerpoint/2010/main" val="1992247841"/>
      </p:ext>
    </p:extLst>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16632"/>
            <a:ext cx="8041440" cy="1442674"/>
          </a:xfrm>
        </p:spPr>
        <p:txBody>
          <a:bodyPr>
            <a:prstTxWarp prst="textWave4">
              <a:avLst/>
            </a:prstTxWarp>
          </a:bodyPr>
          <a:lstStyle/>
          <a:p>
            <a:r>
              <a:rPr lang="pt-PT" sz="2800" dirty="0" smtClean="0">
                <a:latin typeface="Rockwell" pitchFamily="18" charset="0"/>
              </a:rPr>
              <a:t>Conclusões…</a:t>
            </a:r>
            <a:endParaRPr lang="pt-PT" sz="2800" dirty="0">
              <a:latin typeface="Rockwell" pitchFamily="18" charset="0"/>
            </a:endParaRPr>
          </a:p>
        </p:txBody>
      </p:sp>
      <p:sp>
        <p:nvSpPr>
          <p:cNvPr id="3" name="Marcador de Posição de Conteúdo 2"/>
          <p:cNvSpPr>
            <a:spLocks noGrp="1"/>
          </p:cNvSpPr>
          <p:nvPr>
            <p:ph idx="1"/>
          </p:nvPr>
        </p:nvSpPr>
        <p:spPr>
          <a:xfrm>
            <a:off x="827584" y="1340768"/>
            <a:ext cx="7467600" cy="3951337"/>
          </a:xfrm>
        </p:spPr>
        <p:style>
          <a:lnRef idx="2">
            <a:schemeClr val="accent3">
              <a:shade val="50000"/>
            </a:schemeClr>
          </a:lnRef>
          <a:fillRef idx="1">
            <a:schemeClr val="accent3"/>
          </a:fillRef>
          <a:effectRef idx="0">
            <a:schemeClr val="accent3"/>
          </a:effectRef>
          <a:fontRef idx="minor">
            <a:schemeClr val="lt1"/>
          </a:fontRef>
        </p:style>
        <p:txBody>
          <a:bodyPr>
            <a:normAutofit fontScale="92500" lnSpcReduction="20000"/>
          </a:bodyPr>
          <a:lstStyle/>
          <a:p>
            <a:pPr>
              <a:buFont typeface="Wingdings" pitchFamily="2" charset="2"/>
              <a:buChar char="§"/>
            </a:pPr>
            <a:r>
              <a:rPr lang="pt-PT" dirty="0" smtClean="0"/>
              <a:t>Importância das </a:t>
            </a:r>
            <a:r>
              <a:rPr lang="pt-PT" b="1" dirty="0" smtClean="0">
                <a:solidFill>
                  <a:srgbClr val="FFC000"/>
                </a:solidFill>
              </a:rPr>
              <a:t>lideranças partilhadas;</a:t>
            </a:r>
            <a:endParaRPr lang="pt-PT" dirty="0" smtClean="0"/>
          </a:p>
          <a:p>
            <a:pPr>
              <a:buFont typeface="Wingdings" pitchFamily="2" charset="2"/>
              <a:buChar char="§"/>
            </a:pPr>
            <a:r>
              <a:rPr lang="pt-PT" dirty="0" smtClean="0"/>
              <a:t>Os Contextos de Trabalho remetem para professores responsáveis por </a:t>
            </a:r>
            <a:r>
              <a:rPr lang="pt-PT" b="1" dirty="0" smtClean="0">
                <a:solidFill>
                  <a:srgbClr val="FFC000"/>
                </a:solidFill>
              </a:rPr>
              <a:t>confrontarem ideias </a:t>
            </a:r>
            <a:r>
              <a:rPr lang="pt-PT" dirty="0" smtClean="0"/>
              <a:t>e </a:t>
            </a:r>
            <a:r>
              <a:rPr lang="pt-PT" b="1" dirty="0" smtClean="0">
                <a:solidFill>
                  <a:srgbClr val="FFC000"/>
                </a:solidFill>
              </a:rPr>
              <a:t>conversarem</a:t>
            </a:r>
            <a:r>
              <a:rPr lang="pt-PT" dirty="0" smtClean="0"/>
              <a:t> entre si: esses ambientes são formativos e os professores aprendem;</a:t>
            </a:r>
          </a:p>
          <a:p>
            <a:pPr>
              <a:buFont typeface="Wingdings" pitchFamily="2" charset="2"/>
              <a:buChar char="§"/>
            </a:pPr>
            <a:r>
              <a:rPr lang="pt-PT" dirty="0" smtClean="0"/>
              <a:t>Ambientes Informais e de Lazer como Formativos: valiosos porque permitem a </a:t>
            </a:r>
            <a:r>
              <a:rPr lang="pt-PT" b="1" dirty="0" smtClean="0">
                <a:solidFill>
                  <a:srgbClr val="FFC000"/>
                </a:solidFill>
              </a:rPr>
              <a:t>comunicação</a:t>
            </a:r>
            <a:r>
              <a:rPr lang="pt-PT" dirty="0" smtClean="0"/>
              <a:t> e a </a:t>
            </a:r>
            <a:r>
              <a:rPr lang="pt-PT" b="1" dirty="0" smtClean="0">
                <a:solidFill>
                  <a:srgbClr val="FFC000"/>
                </a:solidFill>
              </a:rPr>
              <a:t>diversidade de interacções;</a:t>
            </a:r>
            <a:endParaRPr lang="pt-PT" dirty="0" smtClean="0"/>
          </a:p>
          <a:p>
            <a:pPr>
              <a:buFont typeface="Wingdings" pitchFamily="2" charset="2"/>
              <a:buChar char="§"/>
            </a:pPr>
            <a:r>
              <a:rPr lang="pt-PT" dirty="0" smtClean="0"/>
              <a:t>Valor dos </a:t>
            </a:r>
            <a:r>
              <a:rPr lang="pt-PT" b="1" dirty="0" smtClean="0">
                <a:solidFill>
                  <a:srgbClr val="FFC000"/>
                </a:solidFill>
              </a:rPr>
              <a:t>contactos com a realidade </a:t>
            </a:r>
            <a:r>
              <a:rPr lang="pt-PT" dirty="0" smtClean="0"/>
              <a:t>e da proximidade com </a:t>
            </a:r>
            <a:r>
              <a:rPr lang="pt-PT" b="1" dirty="0" smtClean="0">
                <a:solidFill>
                  <a:srgbClr val="FFC000"/>
                </a:solidFill>
              </a:rPr>
              <a:t>metodologias reais de produção de conhecimento </a:t>
            </a:r>
            <a:endParaRPr lang="pt-PT" dirty="0" smtClean="0"/>
          </a:p>
          <a:p>
            <a:pPr>
              <a:buFont typeface="Wingdings" pitchFamily="2" charset="2"/>
              <a:buChar char="§"/>
            </a:pPr>
            <a:r>
              <a:rPr lang="pt-PT" dirty="0" smtClean="0"/>
              <a:t>Importância da </a:t>
            </a:r>
            <a:r>
              <a:rPr lang="pt-PT" b="1" dirty="0" smtClean="0">
                <a:solidFill>
                  <a:srgbClr val="FFC000"/>
                </a:solidFill>
              </a:rPr>
              <a:t>visibilidade  pública do trabalho </a:t>
            </a:r>
            <a:r>
              <a:rPr lang="pt-PT" b="1" smtClean="0">
                <a:solidFill>
                  <a:srgbClr val="FFC000"/>
                </a:solidFill>
              </a:rPr>
              <a:t>do professor.</a:t>
            </a:r>
            <a:endParaRPr lang="pt-PT" b="1" dirty="0" smtClean="0">
              <a:solidFill>
                <a:srgbClr val="FFC000"/>
              </a:solidFill>
            </a:endParaRPr>
          </a:p>
          <a:p>
            <a:pPr>
              <a:buFont typeface="Wingdings" pitchFamily="2" charset="2"/>
              <a:buChar char="§"/>
            </a:pPr>
            <a:endParaRPr lang="pt-PT" b="1" dirty="0" smtClean="0">
              <a:solidFill>
                <a:srgbClr val="FFC000"/>
              </a:solidFill>
            </a:endParaRPr>
          </a:p>
          <a:p>
            <a:pPr>
              <a:buFont typeface="Wingdings" pitchFamily="2" charset="2"/>
              <a:buChar char="§"/>
            </a:pPr>
            <a:endParaRPr lang="pt-PT" dirty="0"/>
          </a:p>
        </p:txBody>
      </p:sp>
      <p:sp>
        <p:nvSpPr>
          <p:cNvPr id="5" name="Marcador de Posição do Número do Diapositivo 4"/>
          <p:cNvSpPr>
            <a:spLocks noGrp="1"/>
          </p:cNvSpPr>
          <p:nvPr>
            <p:ph type="sldNum" sz="quarter" idx="12"/>
          </p:nvPr>
        </p:nvSpPr>
        <p:spPr/>
        <p:txBody>
          <a:bodyPr/>
          <a:lstStyle/>
          <a:p>
            <a:fld id="{DDC8BBCD-0BF2-43CE-B844-9B87991FC88A}" type="slidenum">
              <a:rPr lang="pt-PT" smtClean="0"/>
              <a:t>18</a:t>
            </a:fld>
            <a:endParaRPr lang="pt-PT" dirty="0"/>
          </a:p>
        </p:txBody>
      </p:sp>
    </p:spTree>
    <p:extLst>
      <p:ext uri="{BB962C8B-B14F-4D97-AF65-F5344CB8AC3E}">
        <p14:creationId xmlns:p14="http://schemas.microsoft.com/office/powerpoint/2010/main" val="2072336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ctrTitle"/>
          </p:nvPr>
        </p:nvSpPr>
        <p:spPr>
          <a:xfrm rot="-900000">
            <a:off x="213380" y="2447982"/>
            <a:ext cx="5985159" cy="1606102"/>
          </a:xfrm>
        </p:spPr>
        <p:txBody>
          <a:bodyPr>
            <a:normAutofit fontScale="90000"/>
          </a:bodyPr>
          <a:lstStyle/>
          <a:p>
            <a:pPr eaLnBrk="1" hangingPunct="1"/>
            <a:r>
              <a:rPr lang="pt-PT" dirty="0" smtClean="0"/>
              <a:t/>
            </a:r>
            <a:br>
              <a:rPr lang="pt-PT" dirty="0" smtClean="0"/>
            </a:br>
            <a:r>
              <a:rPr lang="pt-PT" sz="4000" dirty="0" smtClean="0"/>
              <a:t>O </a:t>
            </a:r>
            <a:r>
              <a:rPr lang="pt-PT" sz="4000" dirty="0" err="1" smtClean="0"/>
              <a:t>Príncipio</a:t>
            </a:r>
            <a:r>
              <a:rPr lang="pt-PT" sz="4000" dirty="0" smtClean="0"/>
              <a:t>…</a:t>
            </a:r>
            <a:endParaRPr lang="en-GB" sz="4000" dirty="0" smtClean="0"/>
          </a:p>
        </p:txBody>
      </p:sp>
      <p:sp>
        <p:nvSpPr>
          <p:cNvPr id="4099" name="Rectangle 6"/>
          <p:cNvSpPr>
            <a:spLocks noGrp="1" noChangeArrowheads="1"/>
          </p:cNvSpPr>
          <p:nvPr>
            <p:ph type="subTitle" idx="1"/>
          </p:nvPr>
        </p:nvSpPr>
        <p:spPr>
          <a:xfrm rot="-900000">
            <a:off x="1902421" y="3868197"/>
            <a:ext cx="4655297" cy="1128495"/>
          </a:xfrm>
        </p:spPr>
        <p:txBody>
          <a:bodyPr>
            <a:noAutofit/>
          </a:bodyPr>
          <a:lstStyle/>
          <a:p>
            <a:pPr algn="l" eaLnBrk="1" hangingPunct="1">
              <a:lnSpc>
                <a:spcPct val="80000"/>
              </a:lnSpc>
            </a:pPr>
            <a:r>
              <a:rPr lang="pt-PT" dirty="0" smtClean="0">
                <a:latin typeface="Times New Roman" pitchFamily="18" charset="0"/>
              </a:rPr>
              <a:t>“</a:t>
            </a:r>
            <a:r>
              <a:rPr lang="pt-PT" dirty="0" err="1" smtClean="0">
                <a:latin typeface="Times New Roman" pitchFamily="18" charset="0"/>
              </a:rPr>
              <a:t>We</a:t>
            </a:r>
            <a:r>
              <a:rPr lang="pt-PT" dirty="0" smtClean="0">
                <a:latin typeface="Times New Roman" pitchFamily="18" charset="0"/>
              </a:rPr>
              <a:t> </a:t>
            </a:r>
            <a:r>
              <a:rPr lang="pt-PT" dirty="0" err="1" smtClean="0">
                <a:latin typeface="Times New Roman" pitchFamily="18" charset="0"/>
              </a:rPr>
              <a:t>will</a:t>
            </a:r>
            <a:r>
              <a:rPr lang="pt-PT" dirty="0" smtClean="0">
                <a:latin typeface="Times New Roman" pitchFamily="18" charset="0"/>
              </a:rPr>
              <a:t> </a:t>
            </a:r>
            <a:r>
              <a:rPr lang="pt-PT" dirty="0" err="1" smtClean="0">
                <a:latin typeface="Times New Roman" pitchFamily="18" charset="0"/>
              </a:rPr>
              <a:t>fail</a:t>
            </a:r>
            <a:r>
              <a:rPr lang="pt-PT" dirty="0" smtClean="0">
                <a:latin typeface="Times New Roman" pitchFamily="18" charset="0"/>
              </a:rPr>
              <a:t>… to improve </a:t>
            </a:r>
            <a:r>
              <a:rPr lang="pt-PT" dirty="0" err="1" smtClean="0">
                <a:latin typeface="Times New Roman" pitchFamily="18" charset="0"/>
              </a:rPr>
              <a:t>schooling</a:t>
            </a:r>
            <a:r>
              <a:rPr lang="pt-PT" dirty="0" smtClean="0">
                <a:latin typeface="Times New Roman" pitchFamily="18" charset="0"/>
              </a:rPr>
              <a:t> for </a:t>
            </a:r>
            <a:r>
              <a:rPr lang="pt-PT" dirty="0" err="1" smtClean="0">
                <a:latin typeface="Times New Roman" pitchFamily="18" charset="0"/>
              </a:rPr>
              <a:t>children</a:t>
            </a:r>
            <a:r>
              <a:rPr lang="pt-PT" dirty="0" smtClean="0">
                <a:latin typeface="Times New Roman" pitchFamily="18" charset="0"/>
              </a:rPr>
              <a:t> </a:t>
            </a:r>
            <a:r>
              <a:rPr lang="pt-PT" dirty="0" err="1" smtClean="0">
                <a:latin typeface="Times New Roman" pitchFamily="18" charset="0"/>
              </a:rPr>
              <a:t>until</a:t>
            </a:r>
            <a:r>
              <a:rPr lang="pt-PT" dirty="0" smtClean="0">
                <a:latin typeface="Times New Roman" pitchFamily="18" charset="0"/>
              </a:rPr>
              <a:t> </a:t>
            </a:r>
            <a:r>
              <a:rPr lang="pt-PT" dirty="0" err="1" smtClean="0">
                <a:latin typeface="Times New Roman" pitchFamily="18" charset="0"/>
              </a:rPr>
              <a:t>we</a:t>
            </a:r>
            <a:r>
              <a:rPr lang="pt-PT" dirty="0" smtClean="0">
                <a:latin typeface="Times New Roman" pitchFamily="18" charset="0"/>
              </a:rPr>
              <a:t> </a:t>
            </a:r>
            <a:r>
              <a:rPr lang="pt-PT" dirty="0" err="1" smtClean="0">
                <a:latin typeface="Times New Roman" pitchFamily="18" charset="0"/>
              </a:rPr>
              <a:t>aknowledge</a:t>
            </a:r>
            <a:r>
              <a:rPr lang="pt-PT" dirty="0" smtClean="0">
                <a:latin typeface="Times New Roman" pitchFamily="18" charset="0"/>
              </a:rPr>
              <a:t> </a:t>
            </a:r>
            <a:r>
              <a:rPr lang="pt-PT" dirty="0" err="1" smtClean="0">
                <a:latin typeface="Times New Roman" pitchFamily="18" charset="0"/>
              </a:rPr>
              <a:t>the</a:t>
            </a:r>
            <a:r>
              <a:rPr lang="pt-PT" dirty="0" smtClean="0">
                <a:latin typeface="Times New Roman" pitchFamily="18" charset="0"/>
              </a:rPr>
              <a:t> </a:t>
            </a:r>
            <a:r>
              <a:rPr lang="pt-PT" dirty="0" err="1" smtClean="0">
                <a:latin typeface="Times New Roman" pitchFamily="18" charset="0"/>
              </a:rPr>
              <a:t>importance</a:t>
            </a:r>
            <a:r>
              <a:rPr lang="pt-PT" dirty="0" smtClean="0">
                <a:latin typeface="Times New Roman" pitchFamily="18" charset="0"/>
              </a:rPr>
              <a:t> </a:t>
            </a:r>
            <a:r>
              <a:rPr lang="pt-PT" dirty="0" err="1" smtClean="0">
                <a:latin typeface="Times New Roman" pitchFamily="18" charset="0"/>
              </a:rPr>
              <a:t>of</a:t>
            </a:r>
            <a:r>
              <a:rPr lang="pt-PT" dirty="0" smtClean="0">
                <a:latin typeface="Times New Roman" pitchFamily="18" charset="0"/>
              </a:rPr>
              <a:t> </a:t>
            </a:r>
            <a:r>
              <a:rPr lang="pt-PT" dirty="0" err="1" smtClean="0">
                <a:latin typeface="Times New Roman" pitchFamily="18" charset="0"/>
              </a:rPr>
              <a:t>schools</a:t>
            </a:r>
            <a:r>
              <a:rPr lang="pt-PT" dirty="0" smtClean="0">
                <a:latin typeface="Times New Roman" pitchFamily="18" charset="0"/>
              </a:rPr>
              <a:t> </a:t>
            </a:r>
            <a:r>
              <a:rPr lang="pt-PT" dirty="0" err="1" smtClean="0">
                <a:latin typeface="Times New Roman" pitchFamily="18" charset="0"/>
              </a:rPr>
              <a:t>not</a:t>
            </a:r>
            <a:r>
              <a:rPr lang="pt-PT" dirty="0" smtClean="0">
                <a:latin typeface="Times New Roman" pitchFamily="18" charset="0"/>
              </a:rPr>
              <a:t> </a:t>
            </a:r>
            <a:r>
              <a:rPr lang="pt-PT" dirty="0" err="1" smtClean="0">
                <a:latin typeface="Times New Roman" pitchFamily="18" charset="0"/>
              </a:rPr>
              <a:t>only</a:t>
            </a:r>
            <a:r>
              <a:rPr lang="pt-PT" dirty="0" smtClean="0">
                <a:latin typeface="Times New Roman" pitchFamily="18" charset="0"/>
              </a:rPr>
              <a:t> as </a:t>
            </a:r>
            <a:r>
              <a:rPr lang="pt-PT" dirty="0" err="1" smtClean="0">
                <a:latin typeface="Times New Roman" pitchFamily="18" charset="0"/>
              </a:rPr>
              <a:t>places</a:t>
            </a:r>
            <a:r>
              <a:rPr lang="pt-PT" dirty="0" smtClean="0">
                <a:latin typeface="Times New Roman" pitchFamily="18" charset="0"/>
              </a:rPr>
              <a:t> for </a:t>
            </a:r>
            <a:r>
              <a:rPr lang="pt-PT" dirty="0" err="1" smtClean="0">
                <a:latin typeface="Times New Roman" pitchFamily="18" charset="0"/>
              </a:rPr>
              <a:t>teachers</a:t>
            </a:r>
            <a:r>
              <a:rPr lang="pt-PT" dirty="0" smtClean="0">
                <a:latin typeface="Times New Roman" pitchFamily="18" charset="0"/>
              </a:rPr>
              <a:t> to </a:t>
            </a:r>
            <a:r>
              <a:rPr lang="pt-PT" dirty="0" err="1" smtClean="0">
                <a:latin typeface="Times New Roman" pitchFamily="18" charset="0"/>
              </a:rPr>
              <a:t>work</a:t>
            </a:r>
            <a:r>
              <a:rPr lang="pt-PT" dirty="0" smtClean="0">
                <a:latin typeface="Times New Roman" pitchFamily="18" charset="0"/>
              </a:rPr>
              <a:t> </a:t>
            </a:r>
            <a:r>
              <a:rPr lang="pt-PT" dirty="0" err="1" smtClean="0">
                <a:latin typeface="Times New Roman" pitchFamily="18" charset="0"/>
              </a:rPr>
              <a:t>but</a:t>
            </a:r>
            <a:r>
              <a:rPr lang="pt-PT" dirty="0" smtClean="0">
                <a:latin typeface="Times New Roman" pitchFamily="18" charset="0"/>
              </a:rPr>
              <a:t> </a:t>
            </a:r>
            <a:r>
              <a:rPr lang="pt-PT" dirty="0" err="1" smtClean="0">
                <a:latin typeface="Times New Roman" pitchFamily="18" charset="0"/>
              </a:rPr>
              <a:t>also</a:t>
            </a:r>
            <a:r>
              <a:rPr lang="pt-PT" dirty="0" smtClean="0">
                <a:latin typeface="Times New Roman" pitchFamily="18" charset="0"/>
              </a:rPr>
              <a:t> as </a:t>
            </a:r>
            <a:r>
              <a:rPr lang="pt-PT" dirty="0" err="1" smtClean="0">
                <a:latin typeface="Times New Roman" pitchFamily="18" charset="0"/>
              </a:rPr>
              <a:t>places</a:t>
            </a:r>
            <a:r>
              <a:rPr lang="pt-PT" dirty="0" smtClean="0">
                <a:latin typeface="Times New Roman" pitchFamily="18" charset="0"/>
              </a:rPr>
              <a:t> for </a:t>
            </a:r>
            <a:r>
              <a:rPr lang="pt-PT" dirty="0" err="1" smtClean="0">
                <a:latin typeface="Times New Roman" pitchFamily="18" charset="0"/>
              </a:rPr>
              <a:t>teachers</a:t>
            </a:r>
            <a:r>
              <a:rPr lang="pt-PT" dirty="0" smtClean="0">
                <a:latin typeface="Times New Roman" pitchFamily="18" charset="0"/>
              </a:rPr>
              <a:t> to </a:t>
            </a:r>
            <a:r>
              <a:rPr lang="pt-PT" dirty="0" err="1" smtClean="0">
                <a:latin typeface="Times New Roman" pitchFamily="18" charset="0"/>
              </a:rPr>
              <a:t>learn</a:t>
            </a:r>
            <a:r>
              <a:rPr lang="pt-PT" dirty="0" smtClean="0">
                <a:latin typeface="Times New Roman" pitchFamily="18" charset="0"/>
              </a:rPr>
              <a:t>” (</a:t>
            </a:r>
            <a:r>
              <a:rPr lang="pt-PT" dirty="0" err="1" smtClean="0">
                <a:latin typeface="Times New Roman" pitchFamily="18" charset="0"/>
              </a:rPr>
              <a:t>Smylie</a:t>
            </a:r>
            <a:r>
              <a:rPr lang="pt-PT" dirty="0" smtClean="0">
                <a:latin typeface="Times New Roman" pitchFamily="18" charset="0"/>
              </a:rPr>
              <a:t>, 1995, p.92).</a:t>
            </a:r>
          </a:p>
        </p:txBody>
      </p:sp>
    </p:spTree>
    <p:extLst>
      <p:ext uri="{BB962C8B-B14F-4D97-AF65-F5344CB8AC3E}">
        <p14:creationId xmlns:p14="http://schemas.microsoft.com/office/powerpoint/2010/main" val="2569821381"/>
      </p:ext>
    </p:extLst>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style>
          <a:lnRef idx="3">
            <a:schemeClr val="lt1"/>
          </a:lnRef>
          <a:fillRef idx="1">
            <a:schemeClr val="accent6"/>
          </a:fillRef>
          <a:effectRef idx="1">
            <a:schemeClr val="accent6"/>
          </a:effectRef>
          <a:fontRef idx="minor">
            <a:schemeClr val="lt1"/>
          </a:fontRef>
        </p:style>
        <p:txBody>
          <a:bodyPr/>
          <a:lstStyle/>
          <a:p>
            <a:pPr algn="ctr" eaLnBrk="1" hangingPunct="1"/>
            <a:r>
              <a:rPr lang="en-GB" sz="4000" dirty="0" smtClean="0"/>
              <a:t> </a:t>
            </a:r>
            <a:r>
              <a:rPr lang="en-GB" sz="4000" dirty="0" err="1" smtClean="0">
                <a:solidFill>
                  <a:schemeClr val="bg1"/>
                </a:solidFill>
              </a:rPr>
              <a:t>Objetivos</a:t>
            </a:r>
            <a:r>
              <a:rPr lang="en-GB" sz="4000" dirty="0" smtClean="0">
                <a:solidFill>
                  <a:schemeClr val="bg1"/>
                </a:solidFill>
              </a:rPr>
              <a:t> da </a:t>
            </a:r>
            <a:r>
              <a:rPr lang="en-GB" sz="4000" dirty="0" err="1" smtClean="0">
                <a:solidFill>
                  <a:schemeClr val="bg1"/>
                </a:solidFill>
              </a:rPr>
              <a:t>Investigação</a:t>
            </a:r>
            <a:endParaRPr lang="en-GB" sz="4000" dirty="0" smtClean="0">
              <a:solidFill>
                <a:schemeClr val="bg1"/>
              </a:solidFill>
            </a:endParaRPr>
          </a:p>
        </p:txBody>
      </p:sp>
      <p:sp>
        <p:nvSpPr>
          <p:cNvPr id="6147" name="Rectangle 3"/>
          <p:cNvSpPr>
            <a:spLocks noGrp="1" noChangeArrowheads="1"/>
          </p:cNvSpPr>
          <p:nvPr>
            <p:ph idx="1"/>
          </p:nvPr>
        </p:nvSpPr>
        <p:spPr>
          <a:xfrm>
            <a:off x="750243" y="2366987"/>
            <a:ext cx="7494588" cy="1960563"/>
          </a:xfrm>
        </p:spPr>
        <p:txBody>
          <a:bodyPr>
            <a:normAutofit fontScale="32500" lnSpcReduction="20000"/>
          </a:bodyPr>
          <a:lstStyle/>
          <a:p>
            <a:pPr eaLnBrk="1" hangingPunct="1">
              <a:lnSpc>
                <a:spcPct val="90000"/>
              </a:lnSpc>
            </a:pPr>
            <a:r>
              <a:rPr lang="pt-PT" sz="5100" dirty="0" smtClean="0"/>
              <a:t>Conhecer e compreender  vivências em </a:t>
            </a:r>
            <a:r>
              <a:rPr lang="pt-PT" sz="5100" dirty="0"/>
              <a:t>tempo de mudança </a:t>
            </a:r>
            <a:r>
              <a:rPr lang="pt-PT" sz="5100" dirty="0" smtClean="0"/>
              <a:t>curricular, de </a:t>
            </a:r>
            <a:r>
              <a:rPr lang="pt-PT" sz="5100" dirty="0"/>
              <a:t>cada um de oito professores do Ensino Básico e Secundário que, à época, exerciam em escolas de </a:t>
            </a:r>
            <a:r>
              <a:rPr lang="pt-PT" sz="5100" dirty="0" smtClean="0"/>
              <a:t>Évora.</a:t>
            </a:r>
          </a:p>
          <a:p>
            <a:pPr eaLnBrk="1" hangingPunct="1">
              <a:lnSpc>
                <a:spcPct val="90000"/>
              </a:lnSpc>
            </a:pPr>
            <a:endParaRPr lang="pt-PT" sz="2400" dirty="0" smtClean="0"/>
          </a:p>
          <a:p>
            <a:pPr eaLnBrk="1" hangingPunct="1">
              <a:lnSpc>
                <a:spcPct val="90000"/>
              </a:lnSpc>
            </a:pPr>
            <a:r>
              <a:rPr lang="pt-PT" sz="5000" dirty="0">
                <a:solidFill>
                  <a:srgbClr val="FFFFFF"/>
                </a:solidFill>
              </a:rPr>
              <a:t>Conhecer configurações contextuais emergentes, externas à sala de aula, que potenciaram ou inibiram, o desenvolvimento (profissional) de cada um </a:t>
            </a:r>
            <a:r>
              <a:rPr lang="pt-PT" sz="5000" dirty="0" smtClean="0">
                <a:solidFill>
                  <a:srgbClr val="FFFFFF"/>
                </a:solidFill>
              </a:rPr>
              <a:t>desses professores.</a:t>
            </a:r>
            <a:endParaRPr lang="pt-PT" sz="5000" dirty="0" smtClean="0"/>
          </a:p>
          <a:p>
            <a:pPr eaLnBrk="1" hangingPunct="1">
              <a:lnSpc>
                <a:spcPct val="90000"/>
              </a:lnSpc>
            </a:pPr>
            <a:endParaRPr lang="pt-PT" sz="2400" dirty="0" smtClean="0"/>
          </a:p>
          <a:p>
            <a:pPr marL="0" indent="0" eaLnBrk="1" hangingPunct="1">
              <a:lnSpc>
                <a:spcPct val="90000"/>
              </a:lnSpc>
              <a:buNone/>
            </a:pPr>
            <a:r>
              <a:rPr lang="pt-PT" sz="1800" dirty="0" smtClean="0"/>
              <a:t> </a:t>
            </a:r>
          </a:p>
        </p:txBody>
      </p:sp>
      <p:sp>
        <p:nvSpPr>
          <p:cNvPr id="6148" name="CaixaDeTexto 5"/>
          <p:cNvSpPr txBox="1">
            <a:spLocks noChangeArrowheads="1"/>
          </p:cNvSpPr>
          <p:nvPr/>
        </p:nvSpPr>
        <p:spPr bwMode="auto">
          <a:xfrm>
            <a:off x="702228" y="692696"/>
            <a:ext cx="756126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3429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eaLnBrk="1" fontAlgn="base" hangingPunct="1">
              <a:lnSpc>
                <a:spcPct val="90000"/>
              </a:lnSpc>
              <a:spcBef>
                <a:spcPct val="20000"/>
              </a:spcBef>
              <a:spcAft>
                <a:spcPct val="0"/>
              </a:spcAft>
              <a:buClr>
                <a:srgbClr val="990000"/>
              </a:buClr>
              <a:buSzPct val="75000"/>
            </a:pPr>
            <a:endParaRPr lang="pt-PT" sz="2400" kern="0" dirty="0" smtClean="0">
              <a:solidFill>
                <a:srgbClr val="FFFFFF"/>
              </a:solidFill>
              <a:latin typeface="Arial"/>
            </a:endParaRPr>
          </a:p>
          <a:p>
            <a:pPr lvl="0" eaLnBrk="1" fontAlgn="base" hangingPunct="1">
              <a:lnSpc>
                <a:spcPct val="90000"/>
              </a:lnSpc>
              <a:spcBef>
                <a:spcPct val="20000"/>
              </a:spcBef>
              <a:spcAft>
                <a:spcPct val="0"/>
              </a:spcAft>
              <a:buClr>
                <a:srgbClr val="990000"/>
              </a:buClr>
              <a:buSzPct val="75000"/>
              <a:buFont typeface="Wingdings" pitchFamily="2" charset="2"/>
              <a:buChar char="n"/>
            </a:pPr>
            <a:endParaRPr lang="pt-PT" sz="2400" kern="0" dirty="0">
              <a:solidFill>
                <a:srgbClr val="FFFFFF"/>
              </a:solidFill>
              <a:latin typeface="Arial"/>
            </a:endParaRPr>
          </a:p>
          <a:p>
            <a:pPr lvl="1" eaLnBrk="1" hangingPunct="1">
              <a:lnSpc>
                <a:spcPct val="90000"/>
              </a:lnSpc>
              <a:spcBef>
                <a:spcPct val="20000"/>
              </a:spcBef>
              <a:buClr>
                <a:schemeClr val="accent2"/>
              </a:buClr>
              <a:buSzPct val="75000"/>
              <a:buFont typeface="Wingdings" pitchFamily="2" charset="2"/>
              <a:buChar char="n"/>
            </a:pPr>
            <a:endParaRPr lang="en-GB" sz="2000" dirty="0"/>
          </a:p>
        </p:txBody>
      </p:sp>
      <p:sp>
        <p:nvSpPr>
          <p:cNvPr id="3" name="Marcador de Posição do Número do Diapositivo 2"/>
          <p:cNvSpPr>
            <a:spLocks noGrp="1"/>
          </p:cNvSpPr>
          <p:nvPr>
            <p:ph type="sldNum" sz="quarter" idx="12"/>
          </p:nvPr>
        </p:nvSpPr>
        <p:spPr/>
        <p:txBody>
          <a:bodyPr/>
          <a:lstStyle/>
          <a:p>
            <a:pPr>
              <a:defRPr/>
            </a:pPr>
            <a:fld id="{6247D451-0A86-4F98-A4FB-ACBC078DEA90}" type="slidenum">
              <a:rPr lang="pt-PT" smtClean="0">
                <a:solidFill>
                  <a:srgbClr val="FFFFFF"/>
                </a:solidFill>
              </a:rPr>
              <a:pPr>
                <a:defRPr/>
              </a:pPr>
              <a:t>3</a:t>
            </a:fld>
            <a:endParaRPr lang="pt-PT">
              <a:solidFill>
                <a:srgbClr val="FFFFFF"/>
              </a:solidFill>
            </a:endParaRPr>
          </a:p>
        </p:txBody>
      </p:sp>
    </p:spTree>
    <p:extLst>
      <p:ext uri="{BB962C8B-B14F-4D97-AF65-F5344CB8AC3E}">
        <p14:creationId xmlns:p14="http://schemas.microsoft.com/office/powerpoint/2010/main" val="3745837295"/>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2"/>
          <p:cNvSpPr>
            <a:spLocks noChangeArrowheads="1" noChangeShapeType="1" noTextEdit="1"/>
          </p:cNvSpPr>
          <p:nvPr/>
        </p:nvSpPr>
        <p:spPr bwMode="auto">
          <a:xfrm>
            <a:off x="1116013" y="2924175"/>
            <a:ext cx="7210425" cy="8572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spc="480" dirty="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      Narrative Inquiry</a:t>
            </a:r>
          </a:p>
          <a:p>
            <a:pPr algn="ctr"/>
            <a:r>
              <a:rPr lang="en-US" sz="2400" kern="10" spc="480" dirty="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 Requires particular kinds of wakefulness</a:t>
            </a:r>
            <a:endParaRPr lang="pt-PT" sz="2400" kern="10" spc="480" dirty="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endParaRPr>
          </a:p>
        </p:txBody>
      </p:sp>
      <p:sp>
        <p:nvSpPr>
          <p:cNvPr id="7171" name="Rectangle 3"/>
          <p:cNvSpPr>
            <a:spLocks noGrp="1" noChangeArrowheads="1"/>
          </p:cNvSpPr>
          <p:nvPr>
            <p:ph type="title"/>
          </p:nvPr>
        </p:nvSpPr>
        <p:spPr/>
        <p:txBody>
          <a:bodyPr/>
          <a:lstStyle/>
          <a:p>
            <a:pPr algn="ctr" eaLnBrk="1" hangingPunct="1"/>
            <a:r>
              <a:rPr lang="pt-PT" dirty="0" smtClean="0"/>
              <a:t>Research </a:t>
            </a:r>
            <a:r>
              <a:rPr lang="pt-PT" dirty="0" err="1" smtClean="0"/>
              <a:t>Methodology</a:t>
            </a:r>
            <a:endParaRPr lang="pt-PT" dirty="0" smtClean="0"/>
          </a:p>
        </p:txBody>
      </p:sp>
      <p:sp>
        <p:nvSpPr>
          <p:cNvPr id="3" name="Marcador de Posição do Número do Diapositivo 2"/>
          <p:cNvSpPr>
            <a:spLocks noGrp="1"/>
          </p:cNvSpPr>
          <p:nvPr>
            <p:ph type="sldNum" sz="quarter" idx="12"/>
          </p:nvPr>
        </p:nvSpPr>
        <p:spPr/>
        <p:txBody>
          <a:bodyPr/>
          <a:lstStyle/>
          <a:p>
            <a:pPr>
              <a:defRPr/>
            </a:pPr>
            <a:fld id="{6247D451-0A86-4F98-A4FB-ACBC078DEA90}" type="slidenum">
              <a:rPr lang="pt-PT" smtClean="0">
                <a:solidFill>
                  <a:srgbClr val="FFFFFF"/>
                </a:solidFill>
              </a:rPr>
              <a:pPr>
                <a:defRPr/>
              </a:pPr>
              <a:t>4</a:t>
            </a:fld>
            <a:endParaRPr lang="pt-PT">
              <a:solidFill>
                <a:srgbClr val="FFFFFF"/>
              </a:solidFill>
            </a:endParaRPr>
          </a:p>
        </p:txBody>
      </p:sp>
    </p:spTree>
    <p:extLst>
      <p:ext uri="{BB962C8B-B14F-4D97-AF65-F5344CB8AC3E}">
        <p14:creationId xmlns:p14="http://schemas.microsoft.com/office/powerpoint/2010/main" val="481601890"/>
      </p:ext>
    </p:extLst>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5"/>
          <p:cNvSpPr>
            <a:spLocks noChangeArrowheads="1" noChangeShapeType="1" noTextEdit="1"/>
          </p:cNvSpPr>
          <p:nvPr/>
        </p:nvSpPr>
        <p:spPr bwMode="auto">
          <a:xfrm rot="-198787">
            <a:off x="468313" y="549275"/>
            <a:ext cx="1971675" cy="647700"/>
          </a:xfrm>
          <a:prstGeom prst="rect">
            <a:avLst/>
          </a:prstGeom>
        </p:spPr>
        <p:txBody>
          <a:bodyPr wrap="none" fromWordArt="1">
            <a:prstTxWarp prst="textPlain">
              <a:avLst>
                <a:gd name="adj" fmla="val 50000"/>
              </a:avLst>
            </a:prstTxWarp>
          </a:bodyPr>
          <a:lstStyle/>
          <a:p>
            <a:pPr algn="ctr"/>
            <a:r>
              <a:rPr lang="pt-PT" sz="3600" kern="10">
                <a:ln w="9525">
                  <a:solidFill>
                    <a:srgbClr val="000000"/>
                  </a:solidFill>
                  <a:round/>
                  <a:headEnd/>
                  <a:tailEnd/>
                </a:ln>
                <a:solidFill>
                  <a:srgbClr val="FFFFFF"/>
                </a:solidFill>
                <a:latin typeface="Arial Black"/>
              </a:rPr>
              <a:t>Storytelling</a:t>
            </a:r>
          </a:p>
        </p:txBody>
      </p:sp>
      <p:sp>
        <p:nvSpPr>
          <p:cNvPr id="9219" name="WordArt 4"/>
          <p:cNvSpPr>
            <a:spLocks noChangeArrowheads="1" noChangeShapeType="1" noTextEdit="1"/>
          </p:cNvSpPr>
          <p:nvPr/>
        </p:nvSpPr>
        <p:spPr bwMode="auto">
          <a:xfrm>
            <a:off x="2843213" y="333375"/>
            <a:ext cx="3914775"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pt-PT" sz="3200" kern="10" spc="64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Life Story</a:t>
            </a:r>
          </a:p>
        </p:txBody>
      </p:sp>
      <p:sp>
        <p:nvSpPr>
          <p:cNvPr id="9220" name="WordArt 7"/>
          <p:cNvSpPr>
            <a:spLocks noChangeArrowheads="1" noChangeShapeType="1" noTextEdit="1"/>
          </p:cNvSpPr>
          <p:nvPr/>
        </p:nvSpPr>
        <p:spPr bwMode="auto">
          <a:xfrm rot="-247346">
            <a:off x="395288" y="3213100"/>
            <a:ext cx="2495550" cy="428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pt-PT" sz="2400" kern="10" spc="48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Representation</a:t>
            </a:r>
          </a:p>
        </p:txBody>
      </p:sp>
      <p:sp>
        <p:nvSpPr>
          <p:cNvPr id="9221" name="WordArt 8"/>
          <p:cNvSpPr>
            <a:spLocks noChangeArrowheads="1" noChangeShapeType="1" noTextEdit="1"/>
          </p:cNvSpPr>
          <p:nvPr/>
        </p:nvSpPr>
        <p:spPr bwMode="auto">
          <a:xfrm rot="357326">
            <a:off x="395288" y="2492375"/>
            <a:ext cx="1704975" cy="428625"/>
          </a:xfrm>
          <a:prstGeom prst="rect">
            <a:avLst/>
          </a:prstGeom>
        </p:spPr>
        <p:txBody>
          <a:bodyPr wrap="none" fromWordArt="1">
            <a:prstTxWarp prst="textPlain">
              <a:avLst>
                <a:gd name="adj" fmla="val 50000"/>
              </a:avLst>
            </a:prstTxWarp>
          </a:bodyPr>
          <a:lstStyle/>
          <a:p>
            <a:pPr algn="ctr"/>
            <a:r>
              <a:rPr lang="pt-PT" sz="2400" kern="10">
                <a:ln w="9525">
                  <a:solidFill>
                    <a:srgbClr val="000000"/>
                  </a:solidFill>
                  <a:round/>
                  <a:headEnd/>
                  <a:tailEnd/>
                </a:ln>
                <a:solidFill>
                  <a:srgbClr val="FFFFFF"/>
                </a:solidFill>
                <a:latin typeface="Arial Black"/>
              </a:rPr>
              <a:t>Narrative Analysis</a:t>
            </a:r>
          </a:p>
        </p:txBody>
      </p:sp>
      <p:sp>
        <p:nvSpPr>
          <p:cNvPr id="9222" name="WordArt 9"/>
          <p:cNvSpPr>
            <a:spLocks noChangeArrowheads="1" noChangeShapeType="1" noTextEdit="1"/>
          </p:cNvSpPr>
          <p:nvPr/>
        </p:nvSpPr>
        <p:spPr bwMode="auto">
          <a:xfrm rot="-166971">
            <a:off x="323850" y="1773238"/>
            <a:ext cx="2647950" cy="495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pt-PT" sz="2800" kern="10" spc="56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Interpretations</a:t>
            </a:r>
          </a:p>
        </p:txBody>
      </p:sp>
      <p:sp>
        <p:nvSpPr>
          <p:cNvPr id="9223" name="WordArt 10"/>
          <p:cNvSpPr>
            <a:spLocks noChangeArrowheads="1" noChangeShapeType="1" noTextEdit="1"/>
          </p:cNvSpPr>
          <p:nvPr/>
        </p:nvSpPr>
        <p:spPr bwMode="auto">
          <a:xfrm rot="-442996">
            <a:off x="6084888" y="3644900"/>
            <a:ext cx="2533650" cy="5048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pt-PT" sz="3200" kern="10">
                <a:solidFill>
                  <a:srgbClr val="FFFFFF"/>
                </a:solidFill>
                <a:effectLst>
                  <a:outerShdw dist="35921" dir="2700000" algn="ctr" rotWithShape="0">
                    <a:srgbClr val="C0C0C0">
                      <a:alpha val="79999"/>
                    </a:srgbClr>
                  </a:outerShdw>
                </a:effectLst>
                <a:latin typeface="Impact"/>
              </a:rPr>
              <a:t>Uniqueness</a:t>
            </a:r>
          </a:p>
        </p:txBody>
      </p:sp>
      <p:sp>
        <p:nvSpPr>
          <p:cNvPr id="9224" name="WordArt 11"/>
          <p:cNvSpPr>
            <a:spLocks noChangeArrowheads="1" noChangeShapeType="1" noTextEdit="1"/>
          </p:cNvSpPr>
          <p:nvPr/>
        </p:nvSpPr>
        <p:spPr bwMode="auto">
          <a:xfrm rot="239789">
            <a:off x="4356100" y="1125538"/>
            <a:ext cx="4010025" cy="504825"/>
          </a:xfrm>
          <a:prstGeom prst="rect">
            <a:avLst/>
          </a:prstGeom>
        </p:spPr>
        <p:txBody>
          <a:bodyPr wrap="none" fromWordArt="1">
            <a:prstTxWarp prst="textPlain">
              <a:avLst>
                <a:gd name="adj" fmla="val 50000"/>
              </a:avLst>
            </a:prstTxWarp>
          </a:bodyPr>
          <a:lstStyle/>
          <a:p>
            <a:pPr algn="ctr"/>
            <a:r>
              <a:rPr lang="pt-PT" sz="3200" kern="10">
                <a:ln w="19050">
                  <a:solidFill>
                    <a:srgbClr val="99CCFF"/>
                  </a:solidFill>
                  <a:round/>
                  <a:headEnd/>
                  <a:tailEnd/>
                </a:ln>
                <a:solidFill>
                  <a:srgbClr val="FFFFFF"/>
                </a:solidFill>
                <a:effectLst>
                  <a:outerShdw dist="35921" dir="2700000" algn="ctr" rotWithShape="0">
                    <a:srgbClr val="990000"/>
                  </a:outerShdw>
                </a:effectLst>
                <a:latin typeface="Impact"/>
              </a:rPr>
              <a:t>Teachers´ Voice</a:t>
            </a:r>
          </a:p>
        </p:txBody>
      </p:sp>
      <p:sp>
        <p:nvSpPr>
          <p:cNvPr id="9225" name="WordArt 12"/>
          <p:cNvSpPr>
            <a:spLocks noChangeArrowheads="1" noChangeShapeType="1" noTextEdit="1"/>
          </p:cNvSpPr>
          <p:nvPr/>
        </p:nvSpPr>
        <p:spPr bwMode="auto">
          <a:xfrm rot="434365">
            <a:off x="6588125" y="1989138"/>
            <a:ext cx="2181225" cy="5048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pt-PT" sz="3200" kern="10">
                <a:solidFill>
                  <a:srgbClr val="FFFFFF"/>
                </a:solidFill>
                <a:effectLst>
                  <a:outerShdw dist="35921" dir="2700000" algn="ctr" rotWithShape="0">
                    <a:srgbClr val="C0C0C0">
                      <a:alpha val="79999"/>
                    </a:srgbClr>
                  </a:outerShdw>
                </a:effectLst>
                <a:latin typeface="Impact"/>
              </a:rPr>
              <a:t>Diversity</a:t>
            </a:r>
          </a:p>
        </p:txBody>
      </p:sp>
      <p:sp>
        <p:nvSpPr>
          <p:cNvPr id="9226" name="WordArt 13"/>
          <p:cNvSpPr>
            <a:spLocks noChangeArrowheads="1" noChangeShapeType="1" noTextEdit="1"/>
          </p:cNvSpPr>
          <p:nvPr/>
        </p:nvSpPr>
        <p:spPr bwMode="auto">
          <a:xfrm>
            <a:off x="323850" y="3860800"/>
            <a:ext cx="3467100"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pt-PT" sz="3600" kern="10" spc="72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Collecting and Constructing Stories</a:t>
            </a:r>
          </a:p>
        </p:txBody>
      </p:sp>
      <p:sp>
        <p:nvSpPr>
          <p:cNvPr id="9227" name="WordArt 14"/>
          <p:cNvSpPr>
            <a:spLocks noChangeArrowheads="1" noChangeShapeType="1" noTextEdit="1"/>
          </p:cNvSpPr>
          <p:nvPr/>
        </p:nvSpPr>
        <p:spPr bwMode="auto">
          <a:xfrm>
            <a:off x="2051050" y="2133600"/>
            <a:ext cx="6457950" cy="828675"/>
          </a:xfrm>
          <a:prstGeom prst="rect">
            <a:avLst/>
          </a:prstGeom>
        </p:spPr>
        <p:txBody>
          <a:bodyPr spcFirstLastPara="1" wrap="none" fromWordArt="1">
            <a:prstTxWarp prst="textButton">
              <a:avLst>
                <a:gd name="adj" fmla="val 10800004"/>
              </a:avLst>
            </a:prstTxWarp>
            <a:scene3d>
              <a:camera prst="legacyPerspectiveFront">
                <a:rot lat="19799994" lon="19439993" rev="0"/>
              </a:camera>
              <a:lightRig rig="legacyNormal2" dir="t"/>
            </a:scene3d>
            <a:sp3d extrusionH="354000" prstMaterial="legacyMatte">
              <a:extrusionClr>
                <a:srgbClr val="939676"/>
              </a:extrusionClr>
            </a:sp3d>
          </a:bodyPr>
          <a:lstStyle/>
          <a:p>
            <a:pPr algn="ctr"/>
            <a:r>
              <a:rPr lang="pt-PT" sz="5400" kern="10">
                <a:ln w="9525">
                  <a:round/>
                  <a:headEnd/>
                  <a:tailEnd/>
                </a:ln>
                <a:gradFill rotWithShape="1">
                  <a:gsLst>
                    <a:gs pos="0">
                      <a:srgbClr val="707070"/>
                    </a:gs>
                    <a:gs pos="50000">
                      <a:srgbClr val="FFFFFF"/>
                    </a:gs>
                    <a:gs pos="100000">
                      <a:srgbClr val="707070"/>
                    </a:gs>
                  </a:gsLst>
                  <a:lin ang="2700000" scaled="1"/>
                </a:gradFill>
                <a:latin typeface="Impact"/>
              </a:rPr>
              <a:t>The ways of knowledge</a:t>
            </a:r>
          </a:p>
        </p:txBody>
      </p:sp>
      <p:sp>
        <p:nvSpPr>
          <p:cNvPr id="9228" name="WordArt 15"/>
          <p:cNvSpPr>
            <a:spLocks noChangeArrowheads="1" noChangeShapeType="1" noTextEdit="1"/>
          </p:cNvSpPr>
          <p:nvPr/>
        </p:nvSpPr>
        <p:spPr bwMode="auto">
          <a:xfrm>
            <a:off x="3492500" y="3213100"/>
            <a:ext cx="2090738" cy="571500"/>
          </a:xfrm>
          <a:prstGeom prst="rect">
            <a:avLst/>
          </a:prstGeom>
        </p:spPr>
        <p:txBody>
          <a:bodyPr wrap="none" fromWordArt="1">
            <a:prstTxWarp prst="textFadeUp">
              <a:avLst>
                <a:gd name="adj" fmla="val 9991"/>
              </a:avLst>
            </a:prstTxWarp>
          </a:bodyPr>
          <a:lstStyle/>
          <a:p>
            <a:pPr algn="ctr"/>
            <a:r>
              <a:rPr lang="pt-PT" sz="3200" kern="10">
                <a:ln w="12700">
                  <a:solidFill>
                    <a:srgbClr val="B2B2B2"/>
                  </a:solidFill>
                  <a:round/>
                  <a:headEnd/>
                  <a:tailEnd/>
                </a:ln>
                <a:solidFill>
                  <a:schemeClr val="tx2"/>
                </a:solidFill>
                <a:effectLst>
                  <a:outerShdw dist="35921" dir="2700000" sy="50000" rotWithShape="0">
                    <a:srgbClr val="875B0D">
                      <a:alpha val="70000"/>
                    </a:srgbClr>
                  </a:outerShdw>
                </a:effectLst>
                <a:latin typeface="Arial Black"/>
              </a:rPr>
              <a:t>Analysis of Story</a:t>
            </a:r>
          </a:p>
        </p:txBody>
      </p:sp>
      <p:sp>
        <p:nvSpPr>
          <p:cNvPr id="9229" name="WordArt 17"/>
          <p:cNvSpPr>
            <a:spLocks noChangeArrowheads="1" noChangeShapeType="1" noTextEdit="1"/>
          </p:cNvSpPr>
          <p:nvPr/>
        </p:nvSpPr>
        <p:spPr bwMode="auto">
          <a:xfrm>
            <a:off x="2700338" y="2276475"/>
            <a:ext cx="2016125" cy="720725"/>
          </a:xfrm>
          <a:prstGeom prst="rect">
            <a:avLst/>
          </a:prstGeom>
        </p:spPr>
        <p:txBody>
          <a:bodyPr wrap="none" fromWordArt="1">
            <a:prstTxWarp prst="textChevron">
              <a:avLst>
                <a:gd name="adj" fmla="val 25000"/>
              </a:avLst>
            </a:prstTxWarp>
          </a:bodyPr>
          <a:lstStyle/>
          <a:p>
            <a:pPr algn="ctr"/>
            <a:r>
              <a:rPr lang="pt-PT" sz="2800" kern="10" spc="-280">
                <a:ln w="12700">
                  <a:solidFill>
                    <a:srgbClr val="FFFFFF"/>
                  </a:solidFill>
                  <a:round/>
                  <a:headEnd/>
                  <a:tailEnd/>
                </a:ln>
                <a:solidFill>
                  <a:srgbClr val="FFFFFF"/>
                </a:solidFill>
                <a:effectLst>
                  <a:outerShdw dist="125724" dir="18900000" algn="ctr" rotWithShape="0">
                    <a:srgbClr val="000099"/>
                  </a:outerShdw>
                </a:effectLst>
                <a:latin typeface="Impact"/>
              </a:rPr>
              <a:t>Experiences</a:t>
            </a:r>
          </a:p>
        </p:txBody>
      </p:sp>
      <p:sp>
        <p:nvSpPr>
          <p:cNvPr id="9230" name="WordArt 18"/>
          <p:cNvSpPr>
            <a:spLocks noChangeArrowheads="1" noChangeShapeType="1" noTextEdit="1"/>
          </p:cNvSpPr>
          <p:nvPr/>
        </p:nvSpPr>
        <p:spPr bwMode="auto">
          <a:xfrm>
            <a:off x="1258888" y="5516563"/>
            <a:ext cx="6886575" cy="495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pt-PT" sz="2800" kern="10" spc="560" dirty="0" err="1">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Teacher</a:t>
            </a:r>
            <a:r>
              <a:rPr lang="pt-PT" sz="2800" kern="10" spc="560" dirty="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 Professional </a:t>
            </a:r>
            <a:r>
              <a:rPr lang="pt-PT" sz="2800" kern="10" spc="560" dirty="0" err="1">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Development</a:t>
            </a:r>
            <a:r>
              <a:rPr lang="pt-PT" sz="2800" kern="10" spc="560" dirty="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 </a:t>
            </a:r>
          </a:p>
        </p:txBody>
      </p:sp>
      <p:sp>
        <p:nvSpPr>
          <p:cNvPr id="9231" name="WordArt 19"/>
          <p:cNvSpPr>
            <a:spLocks noChangeArrowheads="1" noChangeShapeType="1" noTextEdit="1"/>
          </p:cNvSpPr>
          <p:nvPr/>
        </p:nvSpPr>
        <p:spPr bwMode="auto">
          <a:xfrm>
            <a:off x="6011863" y="4508500"/>
            <a:ext cx="2771775" cy="965200"/>
          </a:xfrm>
          <a:prstGeom prst="rect">
            <a:avLst/>
          </a:prstGeom>
        </p:spPr>
        <p:txBody>
          <a:bodyPr wrap="none" fromWordArt="1">
            <a:prstTxWarp prst="textSlantUp">
              <a:avLst>
                <a:gd name="adj" fmla="val 32056"/>
              </a:avLst>
            </a:prstTxWarp>
          </a:bodyPr>
          <a:lstStyle/>
          <a:p>
            <a:pPr algn="ctr"/>
            <a:r>
              <a:rPr lang="pt-PT" sz="2800" kern="10">
                <a:ln w="9525">
                  <a:solidFill>
                    <a:srgbClr val="FFFFFF"/>
                  </a:solidFill>
                  <a:round/>
                  <a:headEnd/>
                  <a:tailEnd/>
                </a:ln>
                <a:solidFill>
                  <a:srgbClr val="FFFFFF"/>
                </a:solidFill>
                <a:effectLst>
                  <a:outerShdw dist="53882" dir="2700000" algn="ctr" rotWithShape="0">
                    <a:srgbClr val="9999FF">
                      <a:alpha val="79999"/>
                    </a:srgbClr>
                  </a:outerShdw>
                </a:effectLst>
                <a:latin typeface="Impact"/>
              </a:rPr>
              <a:t>School Landscapes</a:t>
            </a:r>
          </a:p>
        </p:txBody>
      </p:sp>
      <p:sp>
        <p:nvSpPr>
          <p:cNvPr id="9232" name="WordArt 20"/>
          <p:cNvSpPr>
            <a:spLocks noChangeArrowheads="1" noChangeShapeType="1" noTextEdit="1"/>
          </p:cNvSpPr>
          <p:nvPr/>
        </p:nvSpPr>
        <p:spPr bwMode="auto">
          <a:xfrm rot="-232627">
            <a:off x="3851275" y="4797425"/>
            <a:ext cx="1609725" cy="523875"/>
          </a:xfrm>
          <a:prstGeom prst="rect">
            <a:avLst/>
          </a:prstGeom>
        </p:spPr>
        <p:txBody>
          <a:bodyPr wrap="none" fromWordArt="1">
            <a:prstTxWarp prst="textPlain">
              <a:avLst>
                <a:gd name="adj" fmla="val 50000"/>
              </a:avLst>
            </a:prstTxWarp>
          </a:bodyPr>
          <a:lstStyle/>
          <a:p>
            <a:pPr algn="ctr"/>
            <a:r>
              <a:rPr lang="pt-PT" sz="3600" kern="10">
                <a:ln w="9525">
                  <a:solidFill>
                    <a:srgbClr val="FFFFFF"/>
                  </a:solidFill>
                  <a:round/>
                  <a:headEnd/>
                  <a:tailEnd/>
                </a:ln>
                <a:solidFill>
                  <a:srgbClr val="FFFFFF"/>
                </a:solidFill>
                <a:effectLst>
                  <a:outerShdw dist="563972" dir="14049741" sx="125000" sy="125000" algn="tl" rotWithShape="0">
                    <a:srgbClr val="C7DFD3">
                      <a:alpha val="79999"/>
                    </a:srgbClr>
                  </a:outerShdw>
                </a:effectLst>
                <a:latin typeface="Times New Roman"/>
                <a:cs typeface="Times New Roman"/>
              </a:rPr>
              <a:t>Learning</a:t>
            </a:r>
          </a:p>
        </p:txBody>
      </p:sp>
      <p:sp>
        <p:nvSpPr>
          <p:cNvPr id="3" name="Marcador de Posição do Número do Diapositivo 2"/>
          <p:cNvSpPr>
            <a:spLocks noGrp="1"/>
          </p:cNvSpPr>
          <p:nvPr>
            <p:ph type="sldNum" sz="quarter" idx="12"/>
          </p:nvPr>
        </p:nvSpPr>
        <p:spPr/>
        <p:txBody>
          <a:bodyPr/>
          <a:lstStyle/>
          <a:p>
            <a:pPr>
              <a:defRPr/>
            </a:pPr>
            <a:fld id="{DE241163-A411-400B-84B6-4A8D1C5948C3}" type="slidenum">
              <a:rPr lang="pt-PT" smtClean="0">
                <a:solidFill>
                  <a:srgbClr val="FFFFFF"/>
                </a:solidFill>
              </a:rPr>
              <a:pPr>
                <a:defRPr/>
              </a:pPr>
              <a:t>5</a:t>
            </a:fld>
            <a:endParaRPr lang="pt-PT">
              <a:solidFill>
                <a:srgbClr val="FFFFFF"/>
              </a:solidFill>
            </a:endParaRPr>
          </a:p>
        </p:txBody>
      </p:sp>
    </p:spTree>
    <p:extLst>
      <p:ext uri="{BB962C8B-B14F-4D97-AF65-F5344CB8AC3E}">
        <p14:creationId xmlns:p14="http://schemas.microsoft.com/office/powerpoint/2010/main" val="3127100464"/>
      </p:ext>
    </p:extLst>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dirty="0" smtClean="0"/>
              <a:t>Características da Investigação</a:t>
            </a:r>
            <a:endParaRPr lang="pt-PT" dirty="0"/>
          </a:p>
        </p:txBody>
      </p:sp>
      <p:sp>
        <p:nvSpPr>
          <p:cNvPr id="3" name="Marcador de Posição de Conteúdo 2"/>
          <p:cNvSpPr>
            <a:spLocks noGrp="1"/>
          </p:cNvSpPr>
          <p:nvPr>
            <p:ph sz="half" idx="1"/>
          </p:nvPr>
        </p:nvSpPr>
        <p:spPr/>
        <p:txBody>
          <a:bodyPr>
            <a:normAutofit fontScale="92500"/>
          </a:bodyPr>
          <a:lstStyle/>
          <a:p>
            <a:r>
              <a:rPr lang="pt-PT" dirty="0" smtClean="0"/>
              <a:t>Participantes</a:t>
            </a:r>
            <a:endParaRPr lang="pt-PT" dirty="0"/>
          </a:p>
        </p:txBody>
      </p:sp>
      <p:sp>
        <p:nvSpPr>
          <p:cNvPr id="4" name="Marcador de Posição de Conteúdo 3"/>
          <p:cNvSpPr>
            <a:spLocks noGrp="1"/>
          </p:cNvSpPr>
          <p:nvPr>
            <p:ph sz="half" idx="2"/>
          </p:nvPr>
        </p:nvSpPr>
        <p:spPr/>
        <p:txBody>
          <a:bodyPr>
            <a:normAutofit fontScale="92500"/>
          </a:bodyPr>
          <a:lstStyle/>
          <a:p>
            <a:r>
              <a:rPr lang="pt-PT" sz="2400" dirty="0" smtClean="0">
                <a:solidFill>
                  <a:srgbClr val="FFC000"/>
                </a:solidFill>
              </a:rPr>
              <a:t>Colaboradores</a:t>
            </a:r>
          </a:p>
          <a:p>
            <a:r>
              <a:rPr lang="pt-PT" sz="2400" dirty="0" smtClean="0">
                <a:solidFill>
                  <a:srgbClr val="FFC000"/>
                </a:solidFill>
              </a:rPr>
              <a:t>Conhecimento Prévio</a:t>
            </a:r>
          </a:p>
          <a:p>
            <a:r>
              <a:rPr lang="pt-PT" sz="2400" dirty="0" smtClean="0">
                <a:solidFill>
                  <a:srgbClr val="FFC000"/>
                </a:solidFill>
              </a:rPr>
              <a:t>Diversidade</a:t>
            </a:r>
          </a:p>
          <a:p>
            <a:r>
              <a:rPr lang="pt-PT" sz="2400" dirty="0" smtClean="0">
                <a:solidFill>
                  <a:srgbClr val="FFC000"/>
                </a:solidFill>
              </a:rPr>
              <a:t>Guião Aberto</a:t>
            </a:r>
          </a:p>
          <a:p>
            <a:r>
              <a:rPr lang="pt-PT" sz="2400" dirty="0" smtClean="0">
                <a:solidFill>
                  <a:srgbClr val="FFC000"/>
                </a:solidFill>
              </a:rPr>
              <a:t>Narrativa Profissional Escrita/Para o Estudo</a:t>
            </a:r>
          </a:p>
          <a:p>
            <a:r>
              <a:rPr lang="pt-PT" sz="2400" dirty="0" smtClean="0">
                <a:solidFill>
                  <a:srgbClr val="FFC000"/>
                </a:solidFill>
              </a:rPr>
              <a:t>Sem Limites Temporais Para Escreverem</a:t>
            </a:r>
            <a:endParaRPr lang="pt-PT" sz="2400" dirty="0">
              <a:solidFill>
                <a:srgbClr val="FFC000"/>
              </a:solidFill>
            </a:endParaRPr>
          </a:p>
        </p:txBody>
      </p:sp>
      <p:sp>
        <p:nvSpPr>
          <p:cNvPr id="6" name="Marcador de Posição do Número do Diapositivo 5"/>
          <p:cNvSpPr>
            <a:spLocks noGrp="1"/>
          </p:cNvSpPr>
          <p:nvPr>
            <p:ph type="sldNum" sz="quarter" idx="12"/>
          </p:nvPr>
        </p:nvSpPr>
        <p:spPr/>
        <p:txBody>
          <a:bodyPr/>
          <a:lstStyle/>
          <a:p>
            <a:pPr>
              <a:defRPr/>
            </a:pPr>
            <a:fld id="{6548576D-8430-446D-A3F8-DC8778F69712}" type="slidenum">
              <a:rPr lang="pt-PT" smtClean="0">
                <a:solidFill>
                  <a:srgbClr val="FFFFFF"/>
                </a:solidFill>
              </a:rPr>
              <a:pPr>
                <a:defRPr/>
              </a:pPr>
              <a:t>6</a:t>
            </a:fld>
            <a:endParaRPr lang="pt-PT">
              <a:solidFill>
                <a:srgbClr val="FFFFFF"/>
              </a:solidFill>
            </a:endParaRPr>
          </a:p>
        </p:txBody>
      </p:sp>
    </p:spTree>
    <p:extLst>
      <p:ext uri="{BB962C8B-B14F-4D97-AF65-F5344CB8AC3E}">
        <p14:creationId xmlns:p14="http://schemas.microsoft.com/office/powerpoint/2010/main" val="1596621282"/>
      </p:ext>
    </p:extLst>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VIVÊNCIAS REAIS</a:t>
            </a:r>
            <a:endParaRPr lang="pt-PT" dirty="0"/>
          </a:p>
        </p:txBody>
      </p:sp>
      <p:sp>
        <p:nvSpPr>
          <p:cNvPr id="3" name="Marcador de Posição de Conteúdo 2"/>
          <p:cNvSpPr>
            <a:spLocks noGrp="1"/>
          </p:cNvSpPr>
          <p:nvPr>
            <p:ph idx="1"/>
          </p:nvPr>
        </p:nvSpPr>
        <p:spPr/>
        <p:txBody>
          <a:bodyPr>
            <a:normAutofit fontScale="92500" lnSpcReduction="20000"/>
          </a:bodyPr>
          <a:lstStyle/>
          <a:p>
            <a:endParaRPr lang="pt-PT" sz="2400" dirty="0" smtClean="0"/>
          </a:p>
          <a:p>
            <a:endParaRPr lang="pt-PT" sz="2400" dirty="0"/>
          </a:p>
          <a:p>
            <a:r>
              <a:rPr lang="pt-PT" sz="2400" dirty="0" smtClean="0">
                <a:solidFill>
                  <a:srgbClr val="FFC000"/>
                </a:solidFill>
              </a:rPr>
              <a:t>Normativos </a:t>
            </a:r>
          </a:p>
          <a:p>
            <a:r>
              <a:rPr lang="pt-PT" sz="2400" dirty="0" smtClean="0">
                <a:solidFill>
                  <a:srgbClr val="FFC000"/>
                </a:solidFill>
              </a:rPr>
              <a:t>Mudança Externamente Induzida</a:t>
            </a:r>
          </a:p>
          <a:p>
            <a:pPr marL="0" indent="0" algn="ctr">
              <a:buNone/>
            </a:pPr>
            <a:endParaRPr lang="pt-PT" dirty="0" smtClean="0"/>
          </a:p>
          <a:p>
            <a:pPr marL="0" indent="0" algn="ctr">
              <a:buNone/>
            </a:pPr>
            <a:endParaRPr lang="pt-PT" dirty="0" smtClean="0"/>
          </a:p>
          <a:p>
            <a:pPr marL="0" indent="0" algn="ctr">
              <a:buNone/>
            </a:pPr>
            <a:endParaRPr lang="pt-PT" dirty="0"/>
          </a:p>
          <a:p>
            <a:pPr marL="0" indent="0" algn="ctr">
              <a:buNone/>
            </a:pPr>
            <a:r>
              <a:rPr lang="pt-PT" sz="4400" b="1" dirty="0" smtClean="0">
                <a:solidFill>
                  <a:srgbClr val="FFC000"/>
                </a:solidFill>
              </a:rPr>
              <a:t>APRENDER  é possível</a:t>
            </a:r>
            <a:endParaRPr lang="pt-PT" sz="4400" b="1" dirty="0">
              <a:solidFill>
                <a:srgbClr val="FFC000"/>
              </a:solidFill>
            </a:endParaRPr>
          </a:p>
          <a:p>
            <a:pPr marL="0" indent="0" algn="ctr">
              <a:buNone/>
            </a:pPr>
            <a:r>
              <a:rPr lang="pt-PT" dirty="0" smtClean="0"/>
              <a:t>       </a:t>
            </a:r>
            <a:endParaRPr lang="pt-PT" sz="4400" dirty="0"/>
          </a:p>
        </p:txBody>
      </p:sp>
      <p:sp>
        <p:nvSpPr>
          <p:cNvPr id="5" name="Marcador de Posição do Número do Diapositivo 4"/>
          <p:cNvSpPr>
            <a:spLocks noGrp="1"/>
          </p:cNvSpPr>
          <p:nvPr>
            <p:ph type="sldNum" sz="quarter" idx="12"/>
          </p:nvPr>
        </p:nvSpPr>
        <p:spPr/>
        <p:txBody>
          <a:bodyPr/>
          <a:lstStyle/>
          <a:p>
            <a:pPr>
              <a:defRPr/>
            </a:pPr>
            <a:fld id="{6247D451-0A86-4F98-A4FB-ACBC078DEA90}" type="slidenum">
              <a:rPr lang="pt-PT" smtClean="0">
                <a:solidFill>
                  <a:srgbClr val="FFFFFF"/>
                </a:solidFill>
              </a:rPr>
              <a:pPr>
                <a:defRPr/>
              </a:pPr>
              <a:t>7</a:t>
            </a:fld>
            <a:endParaRPr lang="pt-PT">
              <a:solidFill>
                <a:srgbClr val="FFFFFF"/>
              </a:solidFill>
            </a:endParaRPr>
          </a:p>
        </p:txBody>
      </p:sp>
    </p:spTree>
    <p:extLst>
      <p:ext uri="{BB962C8B-B14F-4D97-AF65-F5344CB8AC3E}">
        <p14:creationId xmlns:p14="http://schemas.microsoft.com/office/powerpoint/2010/main" val="1214626752"/>
      </p:ext>
    </p:extLst>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4500000">
            <a:off x="30682" y="2576359"/>
            <a:ext cx="5064953" cy="2683740"/>
          </a:xfrm>
        </p:spPr>
        <p:txBody>
          <a:bodyPr>
            <a:noAutofit/>
          </a:bodyPr>
          <a:lstStyle/>
          <a:p>
            <a:pPr algn="l"/>
            <a:r>
              <a:rPr lang="pt-PT" sz="1600" dirty="0" smtClean="0">
                <a:solidFill>
                  <a:srgbClr val="FFC000"/>
                </a:solidFill>
                <a:effectLst/>
              </a:rPr>
              <a:t>“A </a:t>
            </a:r>
            <a:r>
              <a:rPr lang="pt-PT" sz="1600" dirty="0">
                <a:solidFill>
                  <a:srgbClr val="FFC000"/>
                </a:solidFill>
                <a:effectLst/>
              </a:rPr>
              <a:t>teoria de só se aprender aquilo que nos interessa poderá, à partida, ser muito atractiva, mas…será «pedagogicamente correto»? Estou consciente do facto que só se aprende bem aquilo pelo qual nutrimos interesse, mas não podemos distanciar-nos da realidade e da globalidade das aprendizagens. A aprendizagem não deve ser hermética: há que potencializarmos as nossas capacidades e interesses em várias direcções para sabermos seleccionar e aplicar os conhecimentos no contexto do nosso quotidiano, acho </a:t>
            </a:r>
            <a:r>
              <a:rPr lang="pt-PT" sz="1600" dirty="0" smtClean="0">
                <a:solidFill>
                  <a:srgbClr val="FFC000"/>
                </a:solidFill>
                <a:effectLst/>
              </a:rPr>
              <a:t>eu”… </a:t>
            </a:r>
            <a:r>
              <a:rPr lang="pt-PT" sz="1600" dirty="0">
                <a:solidFill>
                  <a:srgbClr val="FFC000"/>
                </a:solidFill>
                <a:effectLst/>
              </a:rPr>
              <a:t>(</a:t>
            </a:r>
            <a:r>
              <a:rPr lang="pt-PT" sz="1600" i="1" dirty="0">
                <a:solidFill>
                  <a:srgbClr val="FFC000"/>
                </a:solidFill>
                <a:effectLst/>
              </a:rPr>
              <a:t>Ana</a:t>
            </a:r>
            <a:r>
              <a:rPr lang="pt-PT" sz="1600" dirty="0">
                <a:solidFill>
                  <a:srgbClr val="FFC000"/>
                </a:solidFill>
                <a:effectLst/>
              </a:rPr>
              <a:t>).</a:t>
            </a:r>
            <a:br>
              <a:rPr lang="pt-PT" sz="1600" dirty="0">
                <a:solidFill>
                  <a:srgbClr val="FFC000"/>
                </a:solidFill>
                <a:effectLst/>
              </a:rPr>
            </a:br>
            <a:r>
              <a:rPr lang="pt-PT" sz="1600" dirty="0">
                <a:effectLst/>
              </a:rPr>
              <a:t/>
            </a:r>
            <a:br>
              <a:rPr lang="pt-PT" sz="1600" dirty="0">
                <a:effectLst/>
              </a:rPr>
            </a:br>
            <a:endParaRPr lang="pt-PT" sz="1600" dirty="0"/>
          </a:p>
        </p:txBody>
      </p:sp>
      <p:sp>
        <p:nvSpPr>
          <p:cNvPr id="3" name="Marcador de Posição de Conteúdo 2"/>
          <p:cNvSpPr>
            <a:spLocks noGrp="1"/>
          </p:cNvSpPr>
          <p:nvPr>
            <p:ph idx="1"/>
          </p:nvPr>
        </p:nvSpPr>
        <p:spPr>
          <a:xfrm rot="900000">
            <a:off x="3637554" y="921041"/>
            <a:ext cx="4658735" cy="5077623"/>
          </a:xfrm>
        </p:spPr>
        <p:txBody>
          <a:bodyPr>
            <a:normAutofit/>
          </a:bodyPr>
          <a:lstStyle/>
          <a:p>
            <a:r>
              <a:rPr lang="pt-PT" dirty="0" smtClean="0">
                <a:effectLst/>
              </a:rPr>
              <a:t>A </a:t>
            </a:r>
            <a:r>
              <a:rPr lang="pt-PT" dirty="0">
                <a:effectLst/>
              </a:rPr>
              <a:t>mudança curricular é sempre um momento de desenvolvimento pessoal e profissional se soubermos aproveitar os seus aspectos positivos” (</a:t>
            </a:r>
            <a:r>
              <a:rPr lang="pt-PT" i="1" dirty="0">
                <a:effectLst/>
              </a:rPr>
              <a:t>Ana</a:t>
            </a:r>
            <a:r>
              <a:rPr lang="pt-PT" dirty="0" smtClean="0">
                <a:effectLst/>
              </a:rPr>
              <a:t>)</a:t>
            </a:r>
          </a:p>
          <a:p>
            <a:r>
              <a:rPr lang="pt-PT" dirty="0" smtClean="0">
                <a:effectLst/>
              </a:rPr>
              <a:t>Imposição </a:t>
            </a:r>
            <a:r>
              <a:rPr lang="pt-PT" dirty="0">
                <a:effectLst/>
              </a:rPr>
              <a:t>não é aliada da qualidade” (</a:t>
            </a:r>
            <a:r>
              <a:rPr lang="pt-PT" i="1" dirty="0">
                <a:effectLst/>
              </a:rPr>
              <a:t>Ana</a:t>
            </a:r>
            <a:r>
              <a:rPr lang="pt-PT" dirty="0">
                <a:effectLst/>
              </a:rPr>
              <a:t>)</a:t>
            </a:r>
            <a:endParaRPr lang="pt-PT" dirty="0" smtClean="0">
              <a:effectLst/>
            </a:endParaRPr>
          </a:p>
          <a:p>
            <a:endParaRPr lang="pt-PT" dirty="0">
              <a:effectLst/>
            </a:endParaRPr>
          </a:p>
        </p:txBody>
      </p:sp>
      <p:sp>
        <p:nvSpPr>
          <p:cNvPr id="5" name="Marcador de Posição do Número do Diapositivo 4"/>
          <p:cNvSpPr>
            <a:spLocks noGrp="1"/>
          </p:cNvSpPr>
          <p:nvPr>
            <p:ph type="sldNum" sz="quarter" idx="12"/>
          </p:nvPr>
        </p:nvSpPr>
        <p:spPr/>
        <p:txBody>
          <a:bodyPr/>
          <a:lstStyle/>
          <a:p>
            <a:pPr>
              <a:defRPr/>
            </a:pPr>
            <a:fld id="{6247D451-0A86-4F98-A4FB-ACBC078DEA90}" type="slidenum">
              <a:rPr lang="pt-PT" smtClean="0">
                <a:solidFill>
                  <a:srgbClr val="FFFFFF"/>
                </a:solidFill>
              </a:rPr>
              <a:pPr>
                <a:defRPr/>
              </a:pPr>
              <a:t>8</a:t>
            </a:fld>
            <a:endParaRPr lang="pt-PT">
              <a:solidFill>
                <a:srgbClr val="FFFFFF"/>
              </a:solidFill>
            </a:endParaRPr>
          </a:p>
        </p:txBody>
      </p:sp>
    </p:spTree>
    <p:extLst>
      <p:ext uri="{BB962C8B-B14F-4D97-AF65-F5344CB8AC3E}">
        <p14:creationId xmlns:p14="http://schemas.microsoft.com/office/powerpoint/2010/main" val="1013745397"/>
      </p:ext>
    </p:extLst>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4500000">
            <a:off x="-446537" y="2942543"/>
            <a:ext cx="5064953" cy="1695631"/>
          </a:xfrm>
        </p:spPr>
        <p:txBody>
          <a:bodyPr>
            <a:normAutofit fontScale="90000"/>
          </a:bodyPr>
          <a:lstStyle/>
          <a:p>
            <a:pPr algn="l"/>
            <a:r>
              <a:rPr lang="pt-PT" dirty="0" smtClean="0"/>
              <a:t>Continuidade entre Formação Inicial, Continuada e Aprendizagem</a:t>
            </a:r>
            <a:endParaRPr lang="pt-PT" dirty="0"/>
          </a:p>
        </p:txBody>
      </p:sp>
      <p:sp>
        <p:nvSpPr>
          <p:cNvPr id="3" name="Marcador de Posição de Conteúdo 2"/>
          <p:cNvSpPr>
            <a:spLocks noGrp="1"/>
          </p:cNvSpPr>
          <p:nvPr>
            <p:ph idx="1"/>
          </p:nvPr>
        </p:nvSpPr>
        <p:spPr/>
        <p:txBody>
          <a:bodyPr>
            <a:normAutofit fontScale="85000" lnSpcReduction="20000"/>
          </a:bodyPr>
          <a:lstStyle/>
          <a:p>
            <a:r>
              <a:rPr lang="pt-PT" dirty="0">
                <a:solidFill>
                  <a:srgbClr val="FFC000"/>
                </a:solidFill>
                <a:effectLst/>
              </a:rPr>
              <a:t>Consegui terminar a minha profissionalização em ambas as disciplinas e de uma forma global, com uma agradável média, pelo que posso afirmar que «…as experiências vividas pelos professores, com vista à implementação de mudanças curriculares podem ser um espaço potencializador de desenvolvimento pessoal e profissional.» «Querer é poder». Acho que este ditado se ajusta perfeitamente, nesta situação. (</a:t>
            </a:r>
            <a:r>
              <a:rPr lang="pt-PT" i="1" dirty="0">
                <a:solidFill>
                  <a:srgbClr val="FFC000"/>
                </a:solidFill>
                <a:effectLst/>
              </a:rPr>
              <a:t>Ana</a:t>
            </a:r>
            <a:r>
              <a:rPr lang="pt-PT" dirty="0">
                <a:solidFill>
                  <a:srgbClr val="FFC000"/>
                </a:solidFill>
                <a:effectLst/>
              </a:rPr>
              <a:t>)</a:t>
            </a:r>
          </a:p>
          <a:p>
            <a:endParaRPr lang="pt-PT" dirty="0"/>
          </a:p>
        </p:txBody>
      </p:sp>
      <p:sp>
        <p:nvSpPr>
          <p:cNvPr id="5" name="Marcador de Posição do Número do Diapositivo 4"/>
          <p:cNvSpPr>
            <a:spLocks noGrp="1"/>
          </p:cNvSpPr>
          <p:nvPr>
            <p:ph type="sldNum" sz="quarter" idx="12"/>
          </p:nvPr>
        </p:nvSpPr>
        <p:spPr/>
        <p:txBody>
          <a:bodyPr/>
          <a:lstStyle/>
          <a:p>
            <a:pPr>
              <a:defRPr/>
            </a:pPr>
            <a:fld id="{6247D451-0A86-4F98-A4FB-ACBC078DEA90}" type="slidenum">
              <a:rPr lang="pt-PT" smtClean="0">
                <a:solidFill>
                  <a:srgbClr val="FFFFFF"/>
                </a:solidFill>
              </a:rPr>
              <a:pPr>
                <a:defRPr/>
              </a:pPr>
              <a:t>9</a:t>
            </a:fld>
            <a:endParaRPr lang="pt-PT">
              <a:solidFill>
                <a:srgbClr val="FFFFFF"/>
              </a:solidFill>
            </a:endParaRPr>
          </a:p>
        </p:txBody>
      </p:sp>
    </p:spTree>
    <p:extLst>
      <p:ext uri="{BB962C8B-B14F-4D97-AF65-F5344CB8AC3E}">
        <p14:creationId xmlns:p14="http://schemas.microsoft.com/office/powerpoint/2010/main" val="3077683879"/>
      </p:ext>
    </p:extLst>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Kilter">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628</TotalTime>
  <Words>1278</Words>
  <Application>Microsoft Office PowerPoint</Application>
  <PresentationFormat>Apresentação no Ecrã (4:3)</PresentationFormat>
  <Paragraphs>97</Paragraphs>
  <Slides>18</Slides>
  <Notes>5</Notes>
  <HiddenSlides>0</HiddenSlides>
  <MMClips>0</MMClips>
  <ScaleCrop>false</ScaleCrop>
  <HeadingPairs>
    <vt:vector size="4" baseType="variant">
      <vt:variant>
        <vt:lpstr>Tema</vt:lpstr>
      </vt:variant>
      <vt:variant>
        <vt:i4>2</vt:i4>
      </vt:variant>
      <vt:variant>
        <vt:lpstr>Títulos dos diapositivos</vt:lpstr>
      </vt:variant>
      <vt:variant>
        <vt:i4>18</vt:i4>
      </vt:variant>
    </vt:vector>
  </HeadingPairs>
  <TitlesOfParts>
    <vt:vector size="20" baseType="lpstr">
      <vt:lpstr>Sketchbook</vt:lpstr>
      <vt:lpstr>Kilter</vt:lpstr>
      <vt:lpstr>Congresso Internacional: Políticas Educativas Eficácia e Melhoria das Escolas – V Seminário Nacional do Projecto TurmaMais  Universidade de Évora 21-23 de novembro de 2013</vt:lpstr>
      <vt:lpstr> O Príncipio…</vt:lpstr>
      <vt:lpstr> Objetivos da Investigação</vt:lpstr>
      <vt:lpstr>Research Methodology</vt:lpstr>
      <vt:lpstr>Apresentação do PowerPoint</vt:lpstr>
      <vt:lpstr>Características da Investigação</vt:lpstr>
      <vt:lpstr>VIVÊNCIAS REAIS</vt:lpstr>
      <vt:lpstr>“A teoria de só se aprender aquilo que nos interessa poderá, à partida, ser muito atractiva, mas…será «pedagogicamente correto»? Estou consciente do facto que só se aprende bem aquilo pelo qual nutrimos interesse, mas não podemos distanciar-nos da realidade e da globalidade das aprendizagens. A aprendizagem não deve ser hermética: há que potencializarmos as nossas capacidades e interesses em várias direcções para sabermos seleccionar e aplicar os conhecimentos no contexto do nosso quotidiano, acho eu”… (Ana).  </vt:lpstr>
      <vt:lpstr>Continuidade entre Formação Inicial, Continuada e Aprendizagem</vt:lpstr>
      <vt:lpstr>Formação e Aprendizagem:  Valor do Formal e do Informal</vt:lpstr>
      <vt:lpstr>A Escola que descreve como sua:</vt:lpstr>
      <vt:lpstr>Valorização da Dimensão Social da Aprendizagem Conjugada com a Formação Pessoal ao Longo da Vida </vt:lpstr>
      <vt:lpstr>Valorização da Liderança da Escola na Implementação da Mudança:  Partilha de Ideias e de Poder,  Resolução de Problemas  e Tomada de Decisões</vt:lpstr>
      <vt:lpstr>As estruras normativas não rompem com ideias e práticas instaladas: Não se Muda por Decreto</vt:lpstr>
      <vt:lpstr>A Imposição Facilita Ambientes de Tensão, Conflitos e a Resistência à Mudança </vt:lpstr>
      <vt:lpstr>Aprendizagem e Desenvolvimento Associadas à Mudança de Práticas</vt:lpstr>
      <vt:lpstr>Valorização da Dimensão Social da Formação; Comunidade como Conceito a Relacionar com os Contextos de Trabalho; Formação possível em Ambientes Informais.  </vt:lpstr>
      <vt:lpstr>Conclusões…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Aprendizagem e desenvolvimento do professor em contexto de trabalho: o caso de “Ana” na sua narrativa de vida profissional</dc:title>
  <dc:creator>Maria da Conceição</dc:creator>
  <cp:lastModifiedBy>Maria da Conceição</cp:lastModifiedBy>
  <cp:revision>51</cp:revision>
  <dcterms:created xsi:type="dcterms:W3CDTF">2013-03-20T18:50:30Z</dcterms:created>
  <dcterms:modified xsi:type="dcterms:W3CDTF">2013-10-07T17:26:05Z</dcterms:modified>
</cp:coreProperties>
</file>