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8" r:id="rId3"/>
    <p:sldId id="276" r:id="rId4"/>
    <p:sldId id="277" r:id="rId5"/>
    <p:sldId id="279" r:id="rId6"/>
    <p:sldId id="281" r:id="rId7"/>
    <p:sldId id="280" r:id="rId8"/>
    <p:sldId id="259" r:id="rId9"/>
    <p:sldId id="315" r:id="rId10"/>
    <p:sldId id="264" r:id="rId11"/>
    <p:sldId id="282" r:id="rId12"/>
    <p:sldId id="262" r:id="rId13"/>
    <p:sldId id="316" r:id="rId14"/>
    <p:sldId id="317" r:id="rId15"/>
    <p:sldId id="284" r:id="rId16"/>
    <p:sldId id="266" r:id="rId17"/>
    <p:sldId id="286" r:id="rId18"/>
    <p:sldId id="319" r:id="rId19"/>
    <p:sldId id="321" r:id="rId20"/>
    <p:sldId id="320" r:id="rId21"/>
    <p:sldId id="285" r:id="rId22"/>
    <p:sldId id="268" r:id="rId23"/>
    <p:sldId id="269" r:id="rId24"/>
    <p:sldId id="292" r:id="rId25"/>
    <p:sldId id="288" r:id="rId26"/>
    <p:sldId id="294" r:id="rId27"/>
    <p:sldId id="293" r:id="rId28"/>
    <p:sldId id="290" r:id="rId29"/>
    <p:sldId id="314" r:id="rId30"/>
    <p:sldId id="322" r:id="rId31"/>
    <p:sldId id="308" r:id="rId32"/>
    <p:sldId id="323" r:id="rId33"/>
    <p:sldId id="325" r:id="rId34"/>
    <p:sldId id="326" r:id="rId35"/>
    <p:sldId id="324" r:id="rId36"/>
    <p:sldId id="271" r:id="rId37"/>
    <p:sldId id="297" r:id="rId38"/>
    <p:sldId id="298" r:id="rId39"/>
    <p:sldId id="330" r:id="rId40"/>
    <p:sldId id="299" r:id="rId41"/>
    <p:sldId id="300" r:id="rId42"/>
    <p:sldId id="301" r:id="rId43"/>
    <p:sldId id="302" r:id="rId44"/>
    <p:sldId id="329" r:id="rId45"/>
    <p:sldId id="331" r:id="rId46"/>
    <p:sldId id="332" r:id="rId47"/>
    <p:sldId id="263" r:id="rId48"/>
    <p:sldId id="303" r:id="rId49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2" autoAdjust="0"/>
    <p:restoredTop sz="70339" autoAdjust="0"/>
  </p:normalViewPr>
  <p:slideViewPr>
    <p:cSldViewPr>
      <p:cViewPr>
        <p:scale>
          <a:sx n="65" d="100"/>
          <a:sy n="65" d="100"/>
        </p:scale>
        <p:origin x="-1320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90"/>
    </p:cViewPr>
  </p:sorterViewPr>
  <p:notesViewPr>
    <p:cSldViewPr>
      <p:cViewPr varScale="1">
        <p:scale>
          <a:sx n="56" d="100"/>
          <a:sy n="56" d="100"/>
        </p:scale>
        <p:origin x="-248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7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emf"/><Relationship Id="rId1" Type="http://schemas.openxmlformats.org/officeDocument/2006/relationships/image" Target="../media/image2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23B1E-D69F-40DC-AE19-1324546D93AA}" type="datetimeFigureOut">
              <a:rPr lang="pt-PT" smtClean="0"/>
              <a:pPr/>
              <a:t>31-07-2013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8ED36-F777-45E2-B8CF-CB147B625F84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1880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1</a:t>
            </a:fld>
            <a:endParaRPr lang="pt-P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10</a:t>
            </a:fld>
            <a:endParaRPr lang="pt-P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11</a:t>
            </a:fld>
            <a:endParaRPr lang="pt-P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12</a:t>
            </a:fld>
            <a:endParaRPr lang="pt-P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13</a:t>
            </a:fld>
            <a:endParaRPr lang="pt-P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14</a:t>
            </a:fld>
            <a:endParaRPr lang="pt-P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15</a:t>
            </a:fld>
            <a:endParaRPr lang="pt-P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16</a:t>
            </a:fld>
            <a:endParaRPr lang="pt-P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17</a:t>
            </a:fld>
            <a:endParaRPr lang="pt-P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18</a:t>
            </a:fld>
            <a:endParaRPr lang="pt-P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19</a:t>
            </a:fld>
            <a:endParaRPr 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2</a:t>
            </a:fld>
            <a:endParaRPr lang="pt-P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20</a:t>
            </a:fld>
            <a:endParaRPr lang="pt-P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21</a:t>
            </a:fld>
            <a:endParaRPr lang="pt-P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22</a:t>
            </a:fld>
            <a:endParaRPr lang="pt-P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98899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24</a:t>
            </a:fld>
            <a:endParaRPr lang="pt-P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25</a:t>
            </a:fld>
            <a:endParaRPr lang="pt-P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60721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27</a:t>
            </a:fld>
            <a:endParaRPr lang="pt-P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28</a:t>
            </a:fld>
            <a:endParaRPr lang="pt-P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29</a:t>
            </a:fld>
            <a:endParaRPr lang="pt-P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3</a:t>
            </a:fld>
            <a:endParaRPr lang="pt-P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30</a:t>
            </a:fld>
            <a:endParaRPr lang="pt-P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31</a:t>
            </a:fld>
            <a:endParaRPr lang="pt-P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32</a:t>
            </a:fld>
            <a:endParaRPr lang="pt-P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33</a:t>
            </a:fld>
            <a:endParaRPr lang="pt-P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34</a:t>
            </a:fld>
            <a:endParaRPr lang="pt-P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35</a:t>
            </a:fld>
            <a:endParaRPr lang="pt-P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39</a:t>
            </a:fld>
            <a:endParaRPr lang="pt-P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44</a:t>
            </a:fld>
            <a:endParaRPr lang="pt-P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Os</a:t>
            </a:r>
            <a:r>
              <a:rPr lang="pt-PT" baseline="0" dirty="0" smtClean="0"/>
              <a:t> núcleos habitacionais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45</a:t>
            </a:fld>
            <a:endParaRPr lang="pt-P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46</a:t>
            </a:fld>
            <a:endParaRPr 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4</a:t>
            </a:fld>
            <a:endParaRPr lang="pt-P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48</a:t>
            </a:fld>
            <a:endParaRPr lang="pt-P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5</a:t>
            </a:fld>
            <a:endParaRPr lang="pt-P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6</a:t>
            </a:fld>
            <a:endParaRPr 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7</a:t>
            </a:fld>
            <a:endParaRPr lang="pt-P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8</a:t>
            </a:fld>
            <a:endParaRPr lang="pt-P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8ED36-F777-45E2-B8CF-CB147B625F84}" type="slidenum">
              <a:rPr lang="pt-PT" smtClean="0"/>
              <a:pPr/>
              <a:t>9</a:t>
            </a:fld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DE8B-C0DA-44FF-826D-8FCAD3D92CE6}" type="datetimeFigureOut">
              <a:rPr lang="pt-PT" smtClean="0"/>
              <a:pPr/>
              <a:t>31-07-2013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D517-69C7-476B-BD54-FB289C4D6AB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DE8B-C0DA-44FF-826D-8FCAD3D92CE6}" type="datetimeFigureOut">
              <a:rPr lang="pt-PT" smtClean="0"/>
              <a:pPr/>
              <a:t>31-07-2013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D517-69C7-476B-BD54-FB289C4D6AB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DE8B-C0DA-44FF-826D-8FCAD3D92CE6}" type="datetimeFigureOut">
              <a:rPr lang="pt-PT" smtClean="0"/>
              <a:pPr/>
              <a:t>31-07-2013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D517-69C7-476B-BD54-FB289C4D6AB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DE8B-C0DA-44FF-826D-8FCAD3D92CE6}" type="datetimeFigureOut">
              <a:rPr lang="pt-PT" smtClean="0"/>
              <a:pPr/>
              <a:t>31-07-2013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D517-69C7-476B-BD54-FB289C4D6AB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DE8B-C0DA-44FF-826D-8FCAD3D92CE6}" type="datetimeFigureOut">
              <a:rPr lang="pt-PT" smtClean="0"/>
              <a:pPr/>
              <a:t>31-07-2013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D517-69C7-476B-BD54-FB289C4D6AB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DE8B-C0DA-44FF-826D-8FCAD3D92CE6}" type="datetimeFigureOut">
              <a:rPr lang="pt-PT" smtClean="0"/>
              <a:pPr/>
              <a:t>31-07-2013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D517-69C7-476B-BD54-FB289C4D6AB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DE8B-C0DA-44FF-826D-8FCAD3D92CE6}" type="datetimeFigureOut">
              <a:rPr lang="pt-PT" smtClean="0"/>
              <a:pPr/>
              <a:t>31-07-2013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D517-69C7-476B-BD54-FB289C4D6AB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DE8B-C0DA-44FF-826D-8FCAD3D92CE6}" type="datetimeFigureOut">
              <a:rPr lang="pt-PT" smtClean="0"/>
              <a:pPr/>
              <a:t>31-07-2013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D517-69C7-476B-BD54-FB289C4D6AB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DE8B-C0DA-44FF-826D-8FCAD3D92CE6}" type="datetimeFigureOut">
              <a:rPr lang="pt-PT" smtClean="0"/>
              <a:pPr/>
              <a:t>31-07-2013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D517-69C7-476B-BD54-FB289C4D6AB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DE8B-C0DA-44FF-826D-8FCAD3D92CE6}" type="datetimeFigureOut">
              <a:rPr lang="pt-PT" smtClean="0"/>
              <a:pPr/>
              <a:t>31-07-2013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D517-69C7-476B-BD54-FB289C4D6AB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DE8B-C0DA-44FF-826D-8FCAD3D92CE6}" type="datetimeFigureOut">
              <a:rPr lang="pt-PT" smtClean="0"/>
              <a:pPr/>
              <a:t>31-07-2013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D517-69C7-476B-BD54-FB289C4D6AB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DDE8B-C0DA-44FF-826D-8FCAD3D92CE6}" type="datetimeFigureOut">
              <a:rPr lang="pt-PT" smtClean="0"/>
              <a:pPr/>
              <a:t>31-07-2013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5D517-69C7-476B-BD54-FB289C4D6AB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0.jpeg"/><Relationship Id="rId4" Type="http://schemas.openxmlformats.org/officeDocument/2006/relationships/image" Target="../media/image18.jpeg"/><Relationship Id="rId9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2.jpeg"/><Relationship Id="rId11" Type="http://schemas.openxmlformats.org/officeDocument/2006/relationships/oleObject" Target="../embeddings/oleObject12.bin"/><Relationship Id="rId5" Type="http://schemas.openxmlformats.org/officeDocument/2006/relationships/image" Target="../media/image20.jpeg"/><Relationship Id="rId10" Type="http://schemas.openxmlformats.org/officeDocument/2006/relationships/image" Target="../media/image17.emf"/><Relationship Id="rId4" Type="http://schemas.openxmlformats.org/officeDocument/2006/relationships/image" Target="../media/image18.jpeg"/><Relationship Id="rId9" Type="http://schemas.openxmlformats.org/officeDocument/2006/relationships/oleObject" Target="../embeddings/oleObject1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6.jpe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5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8.jpe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6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0.jpeg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2.jpeg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8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4.jpeg"/><Relationship Id="rId5" Type="http://schemas.openxmlformats.org/officeDocument/2006/relationships/image" Target="../media/image43.emf"/><Relationship Id="rId4" Type="http://schemas.openxmlformats.org/officeDocument/2006/relationships/oleObject" Target="../embeddings/oleObject19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49.emf"/><Relationship Id="rId4" Type="http://schemas.openxmlformats.org/officeDocument/2006/relationships/oleObject" Target="../embeddings/oleObject20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2.jpeg"/><Relationship Id="rId5" Type="http://schemas.openxmlformats.org/officeDocument/2006/relationships/image" Target="../media/image61.emf"/><Relationship Id="rId4" Type="http://schemas.openxmlformats.org/officeDocument/2006/relationships/oleObject" Target="../embeddings/oleObject2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68.emf"/><Relationship Id="rId4" Type="http://schemas.openxmlformats.org/officeDocument/2006/relationships/oleObject" Target="../embeddings/oleObject22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69.emf"/><Relationship Id="rId4" Type="http://schemas.openxmlformats.org/officeDocument/2006/relationships/oleObject" Target="../embeddings/oleObject23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0" y="0"/>
            <a:ext cx="9144000" cy="56435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CaixaDeTexto 4"/>
          <p:cNvSpPr txBox="1"/>
          <p:nvPr/>
        </p:nvSpPr>
        <p:spPr>
          <a:xfrm>
            <a:off x="6143636" y="5403922"/>
            <a:ext cx="4476813" cy="45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 smtClean="0">
                <a:latin typeface="Swis721 BT" pitchFamily="34" charset="0"/>
              </a:rPr>
              <a:t>A  OUTRA  FACE  DA  CIDADE</a:t>
            </a:r>
          </a:p>
          <a:p>
            <a:pPr algn="just"/>
            <a:r>
              <a:rPr lang="pt-PT" sz="1160" dirty="0">
                <a:solidFill>
                  <a:schemeClr val="tx1">
                    <a:lumMod val="50000"/>
                    <a:lumOff val="50000"/>
                  </a:schemeClr>
                </a:solidFill>
                <a:latin typeface="Swis721 BT" pitchFamily="34" charset="0"/>
              </a:rPr>
              <a:t>O</a:t>
            </a:r>
            <a:r>
              <a:rPr lang="pt-PT" sz="116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wis721 BT" pitchFamily="34" charset="0"/>
              </a:rPr>
              <a:t> Interior de Quarteirão Habitado</a:t>
            </a:r>
            <a:endParaRPr lang="pt-PT" sz="116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2" descr="C:\Users\nuno\Desktop\tese\Délia Trabalho\Tese\pmba-big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5439486"/>
            <a:ext cx="428628" cy="4184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14346" y="-407340"/>
            <a:ext cx="10501386" cy="675953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 </a:t>
            </a:r>
            <a:r>
              <a:rPr lang="pt-PT" sz="1000" dirty="0" smtClean="0">
                <a:latin typeface="Swis721 BT" pitchFamily="34" charset="0"/>
              </a:rPr>
              <a:t>|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b="1" dirty="0" smtClean="0">
                <a:latin typeface="Swis721 BT" pitchFamily="34" charset="0"/>
              </a:rPr>
              <a:t>02 </a:t>
            </a:r>
            <a:r>
              <a:rPr lang="pt-PT" sz="1000" dirty="0" smtClean="0">
                <a:latin typeface="Swis721 BT" pitchFamily="34" charset="0"/>
              </a:rPr>
              <a:t>O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03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04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A Habitação no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6" name="CaixaDeTexto 5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02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285720" y="6072206"/>
            <a:ext cx="2286016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42844" y="6286520"/>
            <a:ext cx="371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Planta da cidade de Lisboa  zona de expansão Pombalina.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>
                <a:latin typeface="Swis721 BT" pitchFamily="34" charset="0"/>
              </a:rPr>
              <a:t>01</a:t>
            </a:r>
            <a:r>
              <a:rPr lang="pt-PT" sz="1000" dirty="0" smtClean="0">
                <a:latin typeface="Swis721 BT" pitchFamily="34" charset="0"/>
              </a:rPr>
              <a:t>  Objectivos |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0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2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O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03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04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A Habitação no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9" name="CaixaDeTexto 8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01</a:t>
            </a:r>
            <a:endParaRPr lang="pt-PT" sz="2450" dirty="0">
              <a:latin typeface="Swis721 BT" pitchFamily="34" charset="0"/>
            </a:endParaRPr>
          </a:p>
        </p:txBody>
      </p:sp>
      <p:pic>
        <p:nvPicPr>
          <p:cNvPr id="7" name="Imagem 6" descr="11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37362" y="-357214"/>
            <a:ext cx="10704974" cy="6858141"/>
          </a:xfrm>
          <a:prstGeom prst="rect">
            <a:avLst/>
          </a:prstGeom>
        </p:spPr>
      </p:pic>
      <p:sp>
        <p:nvSpPr>
          <p:cNvPr id="6" name="Rectângulo 5"/>
          <p:cNvSpPr/>
          <p:nvPr/>
        </p:nvSpPr>
        <p:spPr>
          <a:xfrm>
            <a:off x="0" y="6215082"/>
            <a:ext cx="3643306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42844" y="6286520"/>
            <a:ext cx="371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Planta da cidade de Lisboa  zona de expansão capitalista.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 descr="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14346" y="0"/>
            <a:ext cx="10161015" cy="649383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 </a:t>
            </a:r>
            <a:r>
              <a:rPr lang="pt-PT" sz="1000" dirty="0" smtClean="0">
                <a:latin typeface="Swis721 BT" pitchFamily="34" charset="0"/>
              </a:rPr>
              <a:t>|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b="1" dirty="0" smtClean="0">
                <a:latin typeface="Swis721 BT" pitchFamily="34" charset="0"/>
              </a:rPr>
              <a:t>02 </a:t>
            </a:r>
            <a:r>
              <a:rPr lang="pt-PT" sz="1000" dirty="0" smtClean="0">
                <a:latin typeface="Swis721 BT" pitchFamily="34" charset="0"/>
              </a:rPr>
              <a:t>O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03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04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A Habitação no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6" name="CaixaDeTexto 5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02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9" name="Rectângulo 8"/>
          <p:cNvSpPr/>
          <p:nvPr/>
        </p:nvSpPr>
        <p:spPr>
          <a:xfrm>
            <a:off x="0" y="6357958"/>
            <a:ext cx="8786842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42844" y="6286520"/>
            <a:ext cx="4714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Planta da cidade de Lisboa . Zona de expansão durante o estado novo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Baixa alt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42984"/>
            <a:ext cx="1624623" cy="2571744"/>
          </a:xfrm>
          <a:prstGeom prst="rect">
            <a:avLst/>
          </a:prstGeom>
        </p:spPr>
      </p:pic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1196956" y="4214818"/>
          <a:ext cx="588962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49" name="Acrobat Document" r:id="rId5" imgW="8019869" imgH="11344003" progId="AcroExch.Document.7">
                  <p:embed/>
                </p:oleObj>
              </mc:Choice>
              <mc:Fallback>
                <p:oleObj name="Acrobat Document" r:id="rId5" imgW="8019869" imgH="11344003" progId="AcroExch.Document.7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6956" y="4214818"/>
                        <a:ext cx="588962" cy="83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 </a:t>
            </a:r>
            <a:r>
              <a:rPr lang="pt-PT" sz="1000" dirty="0" smtClean="0">
                <a:latin typeface="Swis721 BT" pitchFamily="34" charset="0"/>
              </a:rPr>
              <a:t>|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b="1" dirty="0" smtClean="0">
                <a:latin typeface="Swis721 BT" pitchFamily="34" charset="0"/>
              </a:rPr>
              <a:t>02 </a:t>
            </a:r>
            <a:r>
              <a:rPr lang="pt-PT" sz="1000" dirty="0" smtClean="0">
                <a:latin typeface="Swis721 BT" pitchFamily="34" charset="0"/>
              </a:rPr>
              <a:t>O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03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04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A Habitação no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02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5500702"/>
            <a:ext cx="371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Ortofotomapa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da Baixa Pombalina.</a:t>
            </a:r>
          </a:p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Esquema de </a:t>
            </a:r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quateirão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tipo.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Baixa alt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42984"/>
            <a:ext cx="1624623" cy="2571744"/>
          </a:xfrm>
          <a:prstGeom prst="rect">
            <a:avLst/>
          </a:prstGeom>
        </p:spPr>
      </p:pic>
      <p:pic>
        <p:nvPicPr>
          <p:cNvPr id="16" name="Imagem 15" descr="CAMP OURIQU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0926" y="1142984"/>
            <a:ext cx="2519284" cy="2571768"/>
          </a:xfrm>
          <a:prstGeom prst="rect">
            <a:avLst/>
          </a:prstGeom>
        </p:spPr>
      </p:pic>
      <p:graphicFrame>
        <p:nvGraphicFramePr>
          <p:cNvPr id="19" name="Object 2"/>
          <p:cNvGraphicFramePr>
            <a:graphicFrameLocks noChangeAspect="1"/>
          </p:cNvGraphicFramePr>
          <p:nvPr/>
        </p:nvGraphicFramePr>
        <p:xfrm>
          <a:off x="1196956" y="4214818"/>
          <a:ext cx="588962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30" name="Acrobat Document" r:id="rId6" imgW="8019869" imgH="11344003" progId="AcroExch.Document.7">
                  <p:embed/>
                </p:oleObj>
              </mc:Choice>
              <mc:Fallback>
                <p:oleObj name="Acrobat Document" r:id="rId6" imgW="8019869" imgH="11344003" progId="AcroExch.Document.7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6956" y="4214818"/>
                        <a:ext cx="588962" cy="83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"/>
          <p:cNvGraphicFramePr>
            <a:graphicFrameLocks noChangeAspect="1"/>
          </p:cNvGraphicFramePr>
          <p:nvPr/>
        </p:nvGraphicFramePr>
        <p:xfrm>
          <a:off x="3529012" y="3714752"/>
          <a:ext cx="1042988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31" name="Acrobat Document" r:id="rId8" imgW="8019869" imgH="11344003" progId="AcroExch.Document.7">
                  <p:embed/>
                </p:oleObj>
              </mc:Choice>
              <mc:Fallback>
                <p:oleObj name="Acrobat Document" r:id="rId8" imgW="8019869" imgH="11344003" progId="AcroExch.Document.7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9012" y="3714752"/>
                        <a:ext cx="1042988" cy="147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aixaDeTexto 20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 </a:t>
            </a:r>
            <a:r>
              <a:rPr lang="pt-PT" sz="1000" dirty="0" smtClean="0">
                <a:latin typeface="Swis721 BT" pitchFamily="34" charset="0"/>
              </a:rPr>
              <a:t>|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b="1" dirty="0" smtClean="0">
                <a:latin typeface="Swis721 BT" pitchFamily="34" charset="0"/>
              </a:rPr>
              <a:t>02 </a:t>
            </a:r>
            <a:r>
              <a:rPr lang="pt-PT" sz="1000" dirty="0" smtClean="0">
                <a:latin typeface="Swis721 BT" pitchFamily="34" charset="0"/>
              </a:rPr>
              <a:t>O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03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04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A Habitação no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02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0" y="5500702"/>
            <a:ext cx="371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Ortofotomapa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da Baixa Pombalina.</a:t>
            </a:r>
          </a:p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Esquema de </a:t>
            </a:r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quateirão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tipo.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285984" y="5500702"/>
            <a:ext cx="371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Ortofotomapa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do bairro de campo de Ourique</a:t>
            </a:r>
          </a:p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Esquema de </a:t>
            </a:r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quateirão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tipo.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aixa alt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42984"/>
            <a:ext cx="1624623" cy="2571744"/>
          </a:xfrm>
          <a:prstGeom prst="rect">
            <a:avLst/>
          </a:prstGeom>
        </p:spPr>
      </p:pic>
      <p:pic>
        <p:nvPicPr>
          <p:cNvPr id="5" name="Imagem 4" descr="CAMP OURIQU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0926" y="1142984"/>
            <a:ext cx="2519284" cy="2571768"/>
          </a:xfrm>
          <a:prstGeom prst="rect">
            <a:avLst/>
          </a:prstGeom>
        </p:spPr>
      </p:pic>
      <p:pic>
        <p:nvPicPr>
          <p:cNvPr id="8" name="Imagem 7" descr="alvalad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8315" y="1142984"/>
            <a:ext cx="3399833" cy="2279241"/>
          </a:xfrm>
          <a:prstGeom prst="rect">
            <a:avLst/>
          </a:prstGeom>
        </p:spPr>
      </p:pic>
      <p:graphicFrame>
        <p:nvGraphicFramePr>
          <p:cNvPr id="87041" name="Object 1"/>
          <p:cNvGraphicFramePr>
            <a:graphicFrameLocks noChangeAspect="1"/>
          </p:cNvGraphicFramePr>
          <p:nvPr/>
        </p:nvGraphicFramePr>
        <p:xfrm>
          <a:off x="6611960" y="3429000"/>
          <a:ext cx="1246188" cy="176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4" name="Acrobat Document" r:id="rId7" imgW="8019869" imgH="11344003" progId="AcroExch.Document.7">
                  <p:embed/>
                </p:oleObj>
              </mc:Choice>
              <mc:Fallback>
                <p:oleObj name="Acrobat Document" r:id="rId7" imgW="8019869" imgH="11344003" progId="AcroExch.Document.7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1960" y="3429000"/>
                        <a:ext cx="1246188" cy="176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2" name="Object 2"/>
          <p:cNvGraphicFramePr>
            <a:graphicFrameLocks noChangeAspect="1"/>
          </p:cNvGraphicFramePr>
          <p:nvPr/>
        </p:nvGraphicFramePr>
        <p:xfrm>
          <a:off x="1196956" y="4214818"/>
          <a:ext cx="588962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5" name="Acrobat Document" r:id="rId9" imgW="8019869" imgH="11344003" progId="AcroExch.Document.7">
                  <p:embed/>
                </p:oleObj>
              </mc:Choice>
              <mc:Fallback>
                <p:oleObj name="Acrobat Document" r:id="rId9" imgW="8019869" imgH="11344003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6956" y="4214818"/>
                        <a:ext cx="588962" cy="83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3" name="Object 3"/>
          <p:cNvGraphicFramePr>
            <a:graphicFrameLocks noChangeAspect="1"/>
          </p:cNvGraphicFramePr>
          <p:nvPr/>
        </p:nvGraphicFramePr>
        <p:xfrm>
          <a:off x="3529012" y="3714752"/>
          <a:ext cx="1042988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6" name="Acrobat Document" r:id="rId11" imgW="8019869" imgH="11344003" progId="AcroExch.Document.7">
                  <p:embed/>
                </p:oleObj>
              </mc:Choice>
              <mc:Fallback>
                <p:oleObj name="Acrobat Document" r:id="rId11" imgW="8019869" imgH="11344003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9012" y="3714752"/>
                        <a:ext cx="1042988" cy="147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 </a:t>
            </a:r>
            <a:r>
              <a:rPr lang="pt-PT" sz="1000" dirty="0" smtClean="0">
                <a:latin typeface="Swis721 BT" pitchFamily="34" charset="0"/>
              </a:rPr>
              <a:t>|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b="1" dirty="0" smtClean="0">
                <a:latin typeface="Swis721 BT" pitchFamily="34" charset="0"/>
              </a:rPr>
              <a:t>02 </a:t>
            </a:r>
            <a:r>
              <a:rPr lang="pt-PT" sz="1000" dirty="0" smtClean="0">
                <a:latin typeface="Swis721 BT" pitchFamily="34" charset="0"/>
              </a:rPr>
              <a:t>O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03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04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A Habitação no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02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0" y="5500702"/>
            <a:ext cx="371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Ortofotomapa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da Baixa Pombalina.</a:t>
            </a:r>
          </a:p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Esquema de </a:t>
            </a:r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quateirão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tipo.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285984" y="5500702"/>
            <a:ext cx="371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Ortofotomapa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do bairro de campo de Ourique</a:t>
            </a:r>
          </a:p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Esquema de </a:t>
            </a:r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quateirão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tipo.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715008" y="5500702"/>
            <a:ext cx="371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Ortofotomapa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 do plano de Alvalade</a:t>
            </a:r>
          </a:p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Esquema de </a:t>
            </a:r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quateirão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tipo.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uno\Desktop\tese\Délia Trabalho\imagens trabalho\rat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14346" y="1357298"/>
            <a:ext cx="3429024" cy="3932433"/>
          </a:xfrm>
          <a:prstGeom prst="rect">
            <a:avLst/>
          </a:prstGeom>
          <a:noFill/>
        </p:spPr>
      </p:pic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3571868" y="2071678"/>
          <a:ext cx="2406188" cy="3404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Acrobat Document" r:id="rId5" imgW="8019869" imgH="11344003" progId="AcroExch.Document.7">
                  <p:embed/>
                </p:oleObj>
              </mc:Choice>
              <mc:Fallback>
                <p:oleObj name="Acrobat Document" r:id="rId5" imgW="8019869" imgH="11344003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68" y="2071678"/>
                        <a:ext cx="2406188" cy="34044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02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 </a:t>
            </a:r>
            <a:r>
              <a:rPr lang="pt-PT" sz="1000" dirty="0" smtClean="0">
                <a:latin typeface="Swis721 BT" pitchFamily="34" charset="0"/>
              </a:rPr>
              <a:t>|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b="1" dirty="0" smtClean="0">
                <a:latin typeface="Swis721 BT" pitchFamily="34" charset="0"/>
              </a:rPr>
              <a:t>02 </a:t>
            </a:r>
            <a:r>
              <a:rPr lang="pt-PT" sz="1000" dirty="0" smtClean="0">
                <a:latin typeface="Swis721 BT" pitchFamily="34" charset="0"/>
              </a:rPr>
              <a:t>O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03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04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A Habitação no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7" name="CaixaDeTexto 6"/>
          <p:cNvSpPr txBox="1"/>
          <p:nvPr/>
        </p:nvSpPr>
        <p:spPr>
          <a:xfrm>
            <a:off x="0" y="5500702"/>
            <a:ext cx="371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Ortofotomapa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do quarteirão do rato.</a:t>
            </a:r>
          </a:p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Esquema de </a:t>
            </a:r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quateirão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tipo.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barcelona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3461"/>
            <a:ext cx="2000232" cy="2666975"/>
          </a:xfrm>
          <a:prstGeom prst="rect">
            <a:avLst/>
          </a:prstGeom>
        </p:spPr>
      </p:pic>
      <p:pic>
        <p:nvPicPr>
          <p:cNvPr id="7" name="Imagem 6" descr="barcelona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5" y="857232"/>
            <a:ext cx="3476649" cy="2607487"/>
          </a:xfrm>
          <a:prstGeom prst="rect">
            <a:avLst/>
          </a:prstGeom>
        </p:spPr>
      </p:pic>
      <p:pic>
        <p:nvPicPr>
          <p:cNvPr id="8" name="Imagem 7" descr="berlim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15207" y="833463"/>
            <a:ext cx="1928794" cy="257172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dirty="0" smtClean="0">
                <a:solidFill>
                  <a:schemeClr val="bg1">
                    <a:lumMod val="75000"/>
                  </a:schemeClr>
                </a:solidFill>
                <a:latin typeface="Swis721 BT" pitchFamily="34" charset="0"/>
              </a:rPr>
              <a:t>02 O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latin typeface="Swis721 BT" pitchFamily="34" charset="0"/>
              </a:rPr>
              <a:t>03  </a:t>
            </a:r>
            <a:r>
              <a:rPr lang="pt-PT" sz="1000" dirty="0" smtClean="0">
                <a:latin typeface="Swis721 BT" pitchFamily="34" charset="0"/>
              </a:rPr>
              <a:t>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04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A Habitação no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03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0" y="3714752"/>
            <a:ext cx="2214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Biblioteca no interior de quarteirão de Barcelona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143108" y="3714752"/>
            <a:ext cx="350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Interior de quarteirão excessivamente ocupado, Barcelona.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7143768" y="3714752"/>
            <a:ext cx="35004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Interior de quarteirão de Berlim.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lanta interior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00098" y="0"/>
            <a:ext cx="9987471" cy="632392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03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dirty="0" smtClean="0">
                <a:solidFill>
                  <a:schemeClr val="bg1">
                    <a:lumMod val="75000"/>
                  </a:schemeClr>
                </a:solidFill>
                <a:latin typeface="Swis721 BT" pitchFamily="34" charset="0"/>
              </a:rPr>
              <a:t>02 O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latin typeface="Swis721 BT" pitchFamily="34" charset="0"/>
              </a:rPr>
              <a:t>03  </a:t>
            </a:r>
            <a:r>
              <a:rPr lang="pt-PT" sz="1000" dirty="0" smtClean="0">
                <a:latin typeface="Swis721 BT" pitchFamily="34" charset="0"/>
              </a:rPr>
              <a:t>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04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A Habitação no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8" name="Rectângulo 7"/>
          <p:cNvSpPr/>
          <p:nvPr/>
        </p:nvSpPr>
        <p:spPr>
          <a:xfrm>
            <a:off x="0" y="6215082"/>
            <a:ext cx="8786842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0" y="6286520"/>
            <a:ext cx="4714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Planta da cidade de Lisboa . Os interiores  de quarteirão de Lisboa.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dirty="0" smtClean="0">
                <a:solidFill>
                  <a:schemeClr val="bg1">
                    <a:lumMod val="75000"/>
                  </a:schemeClr>
                </a:solidFill>
                <a:latin typeface="Swis721 BT" pitchFamily="34" charset="0"/>
              </a:rPr>
              <a:t>02 O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latin typeface="Swis721 BT" pitchFamily="34" charset="0"/>
              </a:rPr>
              <a:t>03  </a:t>
            </a:r>
            <a:r>
              <a:rPr lang="pt-PT" sz="1000" dirty="0" smtClean="0">
                <a:latin typeface="Swis721 BT" pitchFamily="34" charset="0"/>
              </a:rPr>
              <a:t>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04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A Habitação no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5" name="CaixaDeTexto 4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03</a:t>
            </a:r>
            <a:endParaRPr lang="pt-PT" sz="2450" dirty="0">
              <a:latin typeface="Swis721 BT" pitchFamily="34" charset="0"/>
            </a:endParaRPr>
          </a:p>
        </p:txBody>
      </p:sp>
      <p:pic>
        <p:nvPicPr>
          <p:cNvPr id="7" name="Imagem 6" descr="alvalade panoramica (campo de jogos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57694"/>
            <a:ext cx="4496943" cy="1881666"/>
          </a:xfrm>
          <a:prstGeom prst="rect">
            <a:avLst/>
          </a:prstGeom>
        </p:spPr>
      </p:pic>
      <p:pic>
        <p:nvPicPr>
          <p:cNvPr id="8" name="Imagem 7" descr="alvalade hortas panorami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4357694"/>
            <a:ext cx="4143404" cy="1864822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-71470" y="3929066"/>
            <a:ext cx="4357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Interior de quarteirão de Alvalade, Lisboa.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572000" y="3929066"/>
            <a:ext cx="4357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Interior de quarteirão de Alvalade, Lisboa.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idia\Desktop\tese\caderno\titulo concurs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3000372"/>
            <a:ext cx="2467493" cy="104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>
                <a:latin typeface="Swis721 BT" pitchFamily="34" charset="0"/>
              </a:rPr>
              <a:t>01</a:t>
            </a:r>
            <a:r>
              <a:rPr lang="pt-PT" sz="1000" dirty="0" smtClean="0">
                <a:latin typeface="Swis721 BT" pitchFamily="34" charset="0"/>
              </a:rPr>
              <a:t>  Objectivos |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0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2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O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03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04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A Habitação no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7" name="CaixaDeTexto 6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01</a:t>
            </a:r>
            <a:endParaRPr lang="pt-PT" sz="2450" dirty="0"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dirty="0" smtClean="0">
                <a:solidFill>
                  <a:schemeClr val="bg1">
                    <a:lumMod val="75000"/>
                  </a:schemeClr>
                </a:solidFill>
                <a:latin typeface="Swis721 BT" pitchFamily="34" charset="0"/>
              </a:rPr>
              <a:t>02 O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latin typeface="Swis721 BT" pitchFamily="34" charset="0"/>
              </a:rPr>
              <a:t>03  </a:t>
            </a:r>
            <a:r>
              <a:rPr lang="pt-PT" sz="1000" dirty="0" smtClean="0">
                <a:latin typeface="Swis721 BT" pitchFamily="34" charset="0"/>
              </a:rPr>
              <a:t>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04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A Habitação no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5" name="CaixaDeTexto 4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03</a:t>
            </a:r>
            <a:endParaRPr lang="pt-PT" sz="2450" dirty="0">
              <a:latin typeface="Swis721 BT" pitchFamily="34" charset="0"/>
            </a:endParaRPr>
          </a:p>
        </p:txBody>
      </p:sp>
      <p:pic>
        <p:nvPicPr>
          <p:cNvPr id="7" name="Imagem 6" descr="entrada largo do ra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79253"/>
            <a:ext cx="2357422" cy="3715519"/>
          </a:xfrm>
          <a:prstGeom prst="rect">
            <a:avLst/>
          </a:prstGeom>
        </p:spPr>
      </p:pic>
      <p:pic>
        <p:nvPicPr>
          <p:cNvPr id="8" name="Picture 2" descr="C:\Users\nuno\Desktop\tese\Délia Trabalho\Tese\foto int ra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67" y="571481"/>
            <a:ext cx="2972175" cy="3714776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-71470" y="4643446"/>
            <a:ext cx="4357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Acesso ao Interior de Quarteirão do Rato.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500330" y="4643446"/>
            <a:ext cx="4357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Interior de quarteirão do Largo do Rato.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vil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00098" y="-500090"/>
            <a:ext cx="10134612" cy="6954294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6" name="Rectângulo 5"/>
          <p:cNvSpPr/>
          <p:nvPr/>
        </p:nvSpPr>
        <p:spPr>
          <a:xfrm>
            <a:off x="0" y="5929330"/>
            <a:ext cx="8786842" cy="64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42844" y="6286520"/>
            <a:ext cx="4714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Planta da cidade de Lisboa. Vilas Operárias.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nuno\Desktop\tese\Délia Trabalho\Tese\TPA_08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047" y="0"/>
            <a:ext cx="4258403" cy="6429396"/>
          </a:xfrm>
          <a:prstGeom prst="rect">
            <a:avLst/>
          </a:prstGeom>
          <a:noFill/>
        </p:spPr>
      </p:pic>
      <p:graphicFrame>
        <p:nvGraphicFramePr>
          <p:cNvPr id="80898" name="Object 2"/>
          <p:cNvGraphicFramePr>
            <a:graphicFrameLocks noChangeAspect="1"/>
          </p:cNvGraphicFramePr>
          <p:nvPr/>
        </p:nvGraphicFramePr>
        <p:xfrm>
          <a:off x="5357818" y="4000504"/>
          <a:ext cx="3340100" cy="236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99" name="Acrobat Document" r:id="rId5" imgW="11344003" imgH="8019869" progId="AcroExch.Document.7">
                  <p:embed/>
                </p:oleObj>
              </mc:Choice>
              <mc:Fallback>
                <p:oleObj name="Acrobat Document" r:id="rId5" imgW="11344003" imgH="8019869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8" y="4000504"/>
                        <a:ext cx="3340100" cy="236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7" name="CaixaDeTexto 6"/>
          <p:cNvSpPr txBox="1"/>
          <p:nvPr/>
        </p:nvSpPr>
        <p:spPr>
          <a:xfrm>
            <a:off x="5072066" y="6286520"/>
            <a:ext cx="4357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Acesso à Vila Luz, Corroios. | Esquema de implantação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08" name="Object 8"/>
          <p:cNvGraphicFramePr>
            <a:graphicFrameLocks noChangeAspect="1"/>
          </p:cNvGraphicFramePr>
          <p:nvPr/>
        </p:nvGraphicFramePr>
        <p:xfrm>
          <a:off x="5929312" y="3786190"/>
          <a:ext cx="3214688" cy="227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9" name="Acrobat Document" r:id="rId4" imgW="11344003" imgH="8019869" progId="AcroExch.Document.7">
                  <p:embed/>
                </p:oleObj>
              </mc:Choice>
              <mc:Fallback>
                <p:oleObj name="Acrobat Document" r:id="rId4" imgW="11344003" imgH="8019869" progId="AcroExch.Document.7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312" y="3786190"/>
                        <a:ext cx="3214688" cy="227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m 12" descr="vila rodriguesaaa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500229" y="0"/>
            <a:ext cx="6929485" cy="643404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7" name="CaixaDeTexto 6"/>
          <p:cNvSpPr txBox="1"/>
          <p:nvPr/>
        </p:nvSpPr>
        <p:spPr>
          <a:xfrm>
            <a:off x="5429256" y="6254613"/>
            <a:ext cx="4357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Acesso à  Vila Rodrigues, Graça. | Esquema de implantação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2"/>
          <p:cNvGraphicFramePr>
            <a:graphicFrameLocks noChangeAspect="1"/>
          </p:cNvGraphicFramePr>
          <p:nvPr/>
        </p:nvGraphicFramePr>
        <p:xfrm>
          <a:off x="5429256" y="4143380"/>
          <a:ext cx="3322637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3" name="Acrobat Document" r:id="rId4" imgW="11344003" imgH="8019869" progId="AcroExch.Document.7">
                  <p:embed/>
                </p:oleObj>
              </mc:Choice>
              <mc:Fallback>
                <p:oleObj name="Acrobat Document" r:id="rId4" imgW="11344003" imgH="8019869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6" y="4143380"/>
                        <a:ext cx="3322637" cy="234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m 2" descr="imgwrapper-4-php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2618"/>
            <a:ext cx="4857752" cy="629677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7" name="CaixaDeTexto 6"/>
          <p:cNvSpPr txBox="1"/>
          <p:nvPr/>
        </p:nvSpPr>
        <p:spPr>
          <a:xfrm>
            <a:off x="4786314" y="6286520"/>
            <a:ext cx="4357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Complexo habitacional, </a:t>
            </a:r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Rue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de </a:t>
            </a:r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Suisses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, </a:t>
            </a:r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Paris|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Esquema de implantação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500034" y="3286124"/>
          <a:ext cx="2115742" cy="2992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27" name="Acrobat Document" r:id="rId4" imgW="8019869" imgH="11344003" progId="AcroExch.Document.7">
                  <p:embed/>
                </p:oleObj>
              </mc:Choice>
              <mc:Fallback>
                <p:oleObj name="Acrobat Document" r:id="rId4" imgW="8019869" imgH="11344003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34" y="3286124"/>
                        <a:ext cx="2115742" cy="29924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m 6" descr="Sem Títul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68" y="2928934"/>
            <a:ext cx="5572132" cy="343108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8" name="CaixaDeTexto 7"/>
          <p:cNvSpPr txBox="1"/>
          <p:nvPr/>
        </p:nvSpPr>
        <p:spPr>
          <a:xfrm>
            <a:off x="0" y="6215082"/>
            <a:ext cx="4357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Acesso </a:t>
            </a:r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Maison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de </a:t>
            </a:r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Verre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, </a:t>
            </a:r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Paris|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Esquema de implantação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51" name="Object 3"/>
          <p:cNvGraphicFramePr>
            <a:graphicFrameLocks noChangeAspect="1"/>
          </p:cNvGraphicFramePr>
          <p:nvPr/>
        </p:nvGraphicFramePr>
        <p:xfrm>
          <a:off x="642910" y="3286124"/>
          <a:ext cx="2243137" cy="317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2" name="Acrobat Document" r:id="rId4" imgW="8019869" imgH="11344003" progId="AcroExch.Document.7">
                  <p:embed/>
                </p:oleObj>
              </mc:Choice>
              <mc:Fallback>
                <p:oleObj name="Acrobat Document" r:id="rId4" imgW="8019869" imgH="11344003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3286124"/>
                        <a:ext cx="2243137" cy="317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 descr="771343750_53434b85aa_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962" y="2357430"/>
            <a:ext cx="5334037" cy="400052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8" name="CaixaDeTexto 7"/>
          <p:cNvSpPr txBox="1"/>
          <p:nvPr/>
        </p:nvSpPr>
        <p:spPr>
          <a:xfrm>
            <a:off x="-71470" y="6215082"/>
            <a:ext cx="4357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Habitações </a:t>
            </a:r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la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Roche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e </a:t>
            </a:r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janneret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, </a:t>
            </a:r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Paris|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Esquema de implantação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571472" y="3143248"/>
          <a:ext cx="2112963" cy="298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5" name="Acrobat Document" r:id="rId4" imgW="8019869" imgH="11344003" progId="AcroExch.Document.7">
                  <p:embed/>
                </p:oleObj>
              </mc:Choice>
              <mc:Fallback>
                <p:oleObj name="Acrobat Document" r:id="rId4" imgW="8019869" imgH="11344003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3143248"/>
                        <a:ext cx="2112963" cy="298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 descr="1307578219-bga-stisabel-06-cop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6117" y="0"/>
            <a:ext cx="5857884" cy="646808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8" name="CaixaDeTexto 7"/>
          <p:cNvSpPr txBox="1"/>
          <p:nvPr/>
        </p:nvSpPr>
        <p:spPr>
          <a:xfrm>
            <a:off x="-71470" y="6072206"/>
            <a:ext cx="4357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Duas casas em Santa Isabel, Lisboa. </a:t>
            </a:r>
          </a:p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Esquema de implantação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idia\Desktop\tese\caderno\1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214686"/>
            <a:ext cx="2166667" cy="271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Nidia\Desktop\tese\caderno\1856 mi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695" y="3214686"/>
            <a:ext cx="1927305" cy="271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Nidia\Desktop\tese\caderno\casas operárias mi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214686"/>
            <a:ext cx="1906602" cy="271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8" name="CaixaDeTexto 7"/>
          <p:cNvSpPr txBox="1"/>
          <p:nvPr/>
        </p:nvSpPr>
        <p:spPr>
          <a:xfrm>
            <a:off x="214282" y="6072206"/>
            <a:ext cx="4357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Plantas de evolução de usos. Interior do quarteirão do Rato, Lisboa.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idia\Desktop\tese\apresentação\esquema conceit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2928934"/>
            <a:ext cx="6643735" cy="330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lanta rato loc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5784" y="0"/>
            <a:ext cx="10034109" cy="656172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>
                <a:latin typeface="Swis721 BT" pitchFamily="34" charset="0"/>
              </a:rPr>
              <a:t>01</a:t>
            </a:r>
            <a:r>
              <a:rPr lang="pt-PT" sz="1000" dirty="0" smtClean="0">
                <a:latin typeface="Swis721 BT" pitchFamily="34" charset="0"/>
              </a:rPr>
              <a:t>  Objectivos |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0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2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O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03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04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A Habitação no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7" name="CaixaDeTexto 6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01</a:t>
            </a:r>
            <a:endParaRPr lang="pt-PT" sz="2450" dirty="0"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570" name="Object 2"/>
          <p:cNvGraphicFramePr>
            <a:graphicFrameLocks noChangeAspect="1"/>
          </p:cNvGraphicFramePr>
          <p:nvPr/>
        </p:nvGraphicFramePr>
        <p:xfrm>
          <a:off x="1714480" y="-1143032"/>
          <a:ext cx="5715040" cy="8083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1" name="Acrobat Document" r:id="rId4" imgW="8019869" imgH="11344003" progId="AcroExch.Document.7">
                  <p:embed/>
                </p:oleObj>
              </mc:Choice>
              <mc:Fallback>
                <p:oleObj name="Acrobat Document" r:id="rId4" imgW="8019869" imgH="11344003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480" y="-1143032"/>
                        <a:ext cx="5715040" cy="80831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idia\Desktop\tese\apresentação\axonometria ger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0"/>
            <a:ext cx="4067944" cy="66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idia\Desktop\tese\apresentação\axonometria estrutu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500042"/>
            <a:ext cx="5292080" cy="578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idia\Desktop\tese\apresentação\estrutura cobertu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642918"/>
            <a:ext cx="26106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pic>
        <p:nvPicPr>
          <p:cNvPr id="9" name="Picture 2" descr="C:\Users\Nidia\Desktop\tese\caderno\projecto\iva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3686832"/>
            <a:ext cx="1804877" cy="10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idia\Desktop\tese\caderno\projecto\1ivam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4929198"/>
            <a:ext cx="1741302" cy="107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642910" y="6072206"/>
            <a:ext cx="2143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Proposta para a ampliação o IVAM, Valência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Nidia\Desktop\tese\apresentação\v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56" y="626267"/>
            <a:ext cx="767544" cy="100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Nidia\Desktop\tese\apresentação\corte 75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35" y="548681"/>
            <a:ext cx="524406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xão recta 3"/>
          <p:cNvCxnSpPr/>
          <p:nvPr/>
        </p:nvCxnSpPr>
        <p:spPr>
          <a:xfrm>
            <a:off x="5220072" y="692696"/>
            <a:ext cx="2184784" cy="0"/>
          </a:xfrm>
          <a:prstGeom prst="line">
            <a:avLst/>
          </a:prstGeom>
          <a:ln w="9525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Nidia\Desktop\tese\apresentação\v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56" y="2492896"/>
            <a:ext cx="941539" cy="14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idia\Desktop\tese\apresentação\corte 75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35" y="548681"/>
            <a:ext cx="524406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idia\Desktop\tese\apresentação\v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56" y="626267"/>
            <a:ext cx="767544" cy="100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xão recta 6"/>
          <p:cNvCxnSpPr/>
          <p:nvPr/>
        </p:nvCxnSpPr>
        <p:spPr>
          <a:xfrm>
            <a:off x="5220072" y="692696"/>
            <a:ext cx="2184784" cy="0"/>
          </a:xfrm>
          <a:prstGeom prst="line">
            <a:avLst/>
          </a:prstGeom>
          <a:ln w="9525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cta 7"/>
          <p:cNvCxnSpPr/>
          <p:nvPr/>
        </p:nvCxnSpPr>
        <p:spPr>
          <a:xfrm>
            <a:off x="3563888" y="2564904"/>
            <a:ext cx="3836793" cy="0"/>
          </a:xfrm>
          <a:prstGeom prst="line">
            <a:avLst/>
          </a:prstGeom>
          <a:ln w="9525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idia\Desktop\tese\apresentação\corte 75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35" y="548681"/>
            <a:ext cx="524406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idia\Desktop\tese\apresentação\planta cota 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24589"/>
            <a:ext cx="7632848" cy="669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idia\Desktop\tese\apresentação\planta cota 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111" y="0"/>
            <a:ext cx="7566768" cy="665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idia\Desktop\tese\apresentação\planta cota 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0"/>
            <a:ext cx="7376457" cy="663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18" name="Object 2"/>
          <p:cNvGraphicFramePr>
            <a:graphicFrameLocks noChangeAspect="1"/>
          </p:cNvGraphicFramePr>
          <p:nvPr/>
        </p:nvGraphicFramePr>
        <p:xfrm>
          <a:off x="-1143040" y="1227281"/>
          <a:ext cx="7964388" cy="5630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3" name="Acrobat Document" r:id="rId4" imgW="11344003" imgH="8019869" progId="AcroExch.Document.7">
                  <p:embed/>
                </p:oleObj>
              </mc:Choice>
              <mc:Fallback>
                <p:oleObj name="Acrobat Document" r:id="rId4" imgW="11344003" imgH="8019869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43040" y="1227281"/>
                        <a:ext cx="7964388" cy="56307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 descr="1111111111111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4353641"/>
            <a:ext cx="2857520" cy="200431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-357222" y="2143116"/>
          <a:ext cx="7290820" cy="5153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name="Acrobat Document" r:id="rId4" imgW="11344003" imgH="8019869" progId="AcroExch.Document.7">
                  <p:embed/>
                </p:oleObj>
              </mc:Choice>
              <mc:Fallback>
                <p:oleObj name="Acrobat Document" r:id="rId4" imgW="11344003" imgH="8019869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57222" y="2143116"/>
                        <a:ext cx="7290820" cy="5153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>
                <a:latin typeface="Swis721 BT" pitchFamily="34" charset="0"/>
              </a:rPr>
              <a:t>01</a:t>
            </a:r>
            <a:r>
              <a:rPr lang="pt-PT" sz="1000" dirty="0" smtClean="0">
                <a:latin typeface="Swis721 BT" pitchFamily="34" charset="0"/>
              </a:rPr>
              <a:t>  Objectivos |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0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2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O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03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04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A Habitação no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6" name="CaixaDeTexto 5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01</a:t>
            </a:r>
            <a:endParaRPr lang="pt-PT" sz="2450" dirty="0"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idia\Desktop\tese\apresentação\corte gera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14" y="764704"/>
            <a:ext cx="9143999" cy="506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idia\Desktop\tese\apresentação\corte geral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957906" cy="507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Nidia\Desktop\tese\apresentação\alçado rua da escola politécni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56"/>
            <a:ext cx="8929719" cy="4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idia\Desktop\tese\apresentação\alçado largo do ra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30911"/>
            <a:ext cx="7344816" cy="513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 descr="largo do rato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4643446"/>
            <a:ext cx="9143999" cy="1933523"/>
          </a:xfrm>
        </p:spPr>
      </p:pic>
      <p:sp>
        <p:nvSpPr>
          <p:cNvPr id="5" name="CaixaDeTexto 4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34" name="Object 2"/>
          <p:cNvGraphicFramePr>
            <a:graphicFrameLocks noChangeAspect="1"/>
          </p:cNvGraphicFramePr>
          <p:nvPr/>
        </p:nvGraphicFramePr>
        <p:xfrm>
          <a:off x="-285785" y="214290"/>
          <a:ext cx="10006287" cy="707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67" name="Acrobat Document" r:id="rId4" imgW="16040100" imgH="11344003" progId="AcroExch.Document.7">
                  <p:embed/>
                </p:oleObj>
              </mc:Choice>
              <mc:Fallback>
                <p:oleObj name="Acrobat Document" r:id="rId4" imgW="16040100" imgH="11344003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85785" y="214290"/>
                        <a:ext cx="10006287" cy="7072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10" name="Object 2"/>
          <p:cNvGraphicFramePr>
            <a:graphicFrameLocks noChangeAspect="1"/>
          </p:cNvGraphicFramePr>
          <p:nvPr/>
        </p:nvGraphicFramePr>
        <p:xfrm>
          <a:off x="-315288" y="0"/>
          <a:ext cx="9734443" cy="688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1" name="Acrobat Document" r:id="rId4" imgW="16040100" imgH="11344003" progId="AcroExch.Document.7">
                  <p:embed/>
                </p:oleObj>
              </mc:Choice>
              <mc:Fallback>
                <p:oleObj name="Acrobat Document" r:id="rId4" imgW="16040100" imgH="11344003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15288" y="0"/>
                        <a:ext cx="9734443" cy="688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habitação varan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0"/>
            <a:ext cx="8715404" cy="6449036"/>
          </a:xfrm>
          <a:prstGeom prst="rect">
            <a:avLst/>
          </a:prstGeom>
        </p:spPr>
      </p:pic>
      <p:sp>
        <p:nvSpPr>
          <p:cNvPr id="7" name="Rectângulo 6"/>
          <p:cNvSpPr/>
          <p:nvPr/>
        </p:nvSpPr>
        <p:spPr>
          <a:xfrm>
            <a:off x="8286776" y="6000768"/>
            <a:ext cx="64294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latin typeface="Swis721 BT" pitchFamily="34" charset="0"/>
              </a:rPr>
              <a:t>04</a:t>
            </a:r>
            <a:r>
              <a:rPr lang="pt-PT" sz="1000" dirty="0" smtClean="0">
                <a:latin typeface="Swis721 BT" pitchFamily="34" charset="0"/>
              </a:rPr>
              <a:t> A Habitação no Interior de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1071538" y="4286256"/>
            <a:ext cx="678661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i="1" dirty="0" smtClean="0">
                <a:latin typeface="Swis721 BT" pitchFamily="34" charset="0"/>
              </a:rPr>
              <a:t>“(...)The situation in the courtyard in the back was entirely different, because there were no predetermined urban specifications to use as a typological basis for the project. How should one go about planning the flats? What city-planning strategies should be pursued? What kind of buildings, what kind of architecture should be placed there?(...)” </a:t>
            </a:r>
          </a:p>
          <a:p>
            <a:pPr algn="just"/>
            <a:endParaRPr lang="en-US" sz="1400" i="1" dirty="0" smtClean="0">
              <a:latin typeface="Swis721 BT" pitchFamily="34" charset="0"/>
            </a:endParaRPr>
          </a:p>
          <a:p>
            <a:pPr algn="just"/>
            <a:r>
              <a:rPr lang="en-US" sz="1400" dirty="0" smtClean="0">
                <a:latin typeface="Swis721 BT" pitchFamily="34" charset="0"/>
              </a:rPr>
              <a:t>Herzog &amp; de </a:t>
            </a:r>
            <a:r>
              <a:rPr lang="en-US" sz="1400" dirty="0" err="1" smtClean="0">
                <a:latin typeface="Swis721 BT" pitchFamily="34" charset="0"/>
              </a:rPr>
              <a:t>Meuron</a:t>
            </a:r>
            <a:r>
              <a:rPr lang="en-US" sz="1400" dirty="0" smtClean="0">
                <a:latin typeface="Swis721 BT" pitchFamily="34" charset="0"/>
              </a:rPr>
              <a:t> </a:t>
            </a:r>
            <a:r>
              <a:rPr lang="en-US" sz="1400" dirty="0" err="1" smtClean="0">
                <a:latin typeface="Swis721 BT" pitchFamily="34" charset="0"/>
              </a:rPr>
              <a:t>acerca</a:t>
            </a:r>
            <a:r>
              <a:rPr lang="en-US" sz="1400" dirty="0" smtClean="0">
                <a:latin typeface="Swis721 BT" pitchFamily="34" charset="0"/>
              </a:rPr>
              <a:t> do </a:t>
            </a:r>
            <a:r>
              <a:rPr lang="en-US" sz="1400" dirty="0" err="1" smtClean="0">
                <a:latin typeface="Swis721 BT" pitchFamily="34" charset="0"/>
              </a:rPr>
              <a:t>projecto</a:t>
            </a:r>
            <a:r>
              <a:rPr lang="en-US" sz="1400" dirty="0" smtClean="0">
                <a:latin typeface="Swis721 BT" pitchFamily="34" charset="0"/>
              </a:rPr>
              <a:t> de </a:t>
            </a:r>
            <a:r>
              <a:rPr lang="en-US" sz="1400" dirty="0" err="1" smtClean="0">
                <a:latin typeface="Swis721 BT" pitchFamily="34" charset="0"/>
              </a:rPr>
              <a:t>habitação</a:t>
            </a:r>
            <a:r>
              <a:rPr lang="en-US" sz="1400" dirty="0" smtClean="0">
                <a:latin typeface="Swis721 BT" pitchFamily="34" charset="0"/>
              </a:rPr>
              <a:t> </a:t>
            </a:r>
            <a:r>
              <a:rPr lang="en-US" sz="1400" dirty="0" err="1" smtClean="0">
                <a:latin typeface="Swis721 BT" pitchFamily="34" charset="0"/>
              </a:rPr>
              <a:t>na</a:t>
            </a:r>
            <a:r>
              <a:rPr lang="en-US" sz="1400" dirty="0" smtClean="0">
                <a:latin typeface="Swis721 BT" pitchFamily="34" charset="0"/>
              </a:rPr>
              <a:t> Rue de </a:t>
            </a:r>
            <a:r>
              <a:rPr lang="en-US" sz="1400" dirty="0" err="1" smtClean="0">
                <a:latin typeface="Swis721 BT" pitchFamily="34" charset="0"/>
              </a:rPr>
              <a:t>Suisses</a:t>
            </a:r>
            <a:r>
              <a:rPr lang="en-US" sz="1400" dirty="0" smtClean="0">
                <a:latin typeface="Swis721 BT" pitchFamily="34" charset="0"/>
              </a:rPr>
              <a:t>, Paris</a:t>
            </a:r>
            <a:r>
              <a:rPr lang="en-US" sz="1400" i="1" dirty="0" smtClean="0">
                <a:latin typeface="Swis721 BT" pitchFamily="34" charset="0"/>
              </a:rPr>
              <a:t>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04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02 O Quarteirão | 03  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04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A Habitação no Interior de Quarteirão | </a:t>
            </a:r>
            <a:r>
              <a:rPr lang="pt-PT" sz="1000" b="1" dirty="0" smtClean="0">
                <a:latin typeface="Swis721 BT" pitchFamily="34" charset="0"/>
              </a:rPr>
              <a:t>06</a:t>
            </a:r>
            <a:r>
              <a:rPr lang="pt-PT" sz="1000" dirty="0" smtClean="0"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928662" y="2714620"/>
          <a:ext cx="1717444" cy="2428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2" name="Acrobat Document" r:id="rId4" imgW="8019869" imgH="11344003" progId="AcroExch.Document.7">
                  <p:embed/>
                </p:oleObj>
              </mc:Choice>
              <mc:Fallback>
                <p:oleObj name="Acrobat Document" r:id="rId4" imgW="8019869" imgH="11344003" progId="AcroExch.Document.7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62" y="2714620"/>
                        <a:ext cx="1717444" cy="24288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aixaDeTexto 13"/>
          <p:cNvSpPr txBox="1"/>
          <p:nvPr/>
        </p:nvSpPr>
        <p:spPr>
          <a:xfrm>
            <a:off x="1000100" y="2571744"/>
            <a:ext cx="7358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latin typeface="Swis721 BT" pitchFamily="34" charset="0"/>
              </a:rPr>
              <a:t>|</a:t>
            </a:r>
            <a:r>
              <a:rPr lang="pt-PT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wis721 BT" pitchFamily="34" charset="0"/>
              </a:rPr>
              <a:t> </a:t>
            </a:r>
            <a:r>
              <a:rPr lang="pt-PT" sz="1200" b="1" dirty="0" smtClean="0">
                <a:latin typeface="Swis721 BT" pitchFamily="34" charset="0"/>
              </a:rPr>
              <a:t>O Quarteirão </a:t>
            </a:r>
            <a:r>
              <a:rPr lang="pt-PT" sz="1200" dirty="0" smtClean="0">
                <a:latin typeface="Swis721 BT" pitchFamily="34" charset="0"/>
              </a:rPr>
              <a:t>|</a:t>
            </a:r>
            <a:endParaRPr lang="pt-PT" sz="1200" dirty="0">
              <a:latin typeface="Swis721 BT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>
                <a:latin typeface="Swis721 BT" pitchFamily="34" charset="0"/>
              </a:rPr>
              <a:t>01 </a:t>
            </a:r>
            <a:r>
              <a:rPr lang="pt-PT" sz="1000" dirty="0" smtClean="0">
                <a:latin typeface="Swis721 BT" pitchFamily="34" charset="0"/>
              </a:rPr>
              <a:t> Objectivos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02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O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03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04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A Habitação no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7" name="CaixaDeTexto 6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01</a:t>
            </a:r>
            <a:endParaRPr lang="pt-PT" sz="2450" dirty="0"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2571736" y="2643182"/>
          <a:ext cx="1849438" cy="261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3" name="Acrobat Document" r:id="rId4" imgW="8019869" imgH="11344003" progId="AcroExch.Document.7">
                  <p:embed/>
                </p:oleObj>
              </mc:Choice>
              <mc:Fallback>
                <p:oleObj name="Acrobat Document" r:id="rId4" imgW="8019869" imgH="11344003" progId="AcroExch.Document.7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36" y="2643182"/>
                        <a:ext cx="1849438" cy="2614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1000100" y="2571744"/>
            <a:ext cx="7358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latin typeface="Swis721 BT" pitchFamily="34" charset="0"/>
              </a:rPr>
              <a:t>|</a:t>
            </a:r>
            <a:r>
              <a:rPr lang="pt-P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wis721 BT" pitchFamily="34" charset="0"/>
              </a:rPr>
              <a:t> </a:t>
            </a:r>
            <a:r>
              <a:rPr lang="pt-PT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wis721 BT" pitchFamily="34" charset="0"/>
              </a:rPr>
              <a:t>O Quarteirão | </a:t>
            </a:r>
            <a:r>
              <a:rPr lang="pt-PT" sz="1200" b="1" dirty="0" smtClean="0">
                <a:latin typeface="Swis721 BT" pitchFamily="34" charset="0"/>
              </a:rPr>
              <a:t>O Interior de Quarteirão </a:t>
            </a:r>
            <a:r>
              <a:rPr lang="pt-PT" sz="1200" dirty="0" smtClean="0">
                <a:latin typeface="Swis721 BT" pitchFamily="34" charset="0"/>
              </a:rPr>
              <a:t>|</a:t>
            </a:r>
            <a:endParaRPr lang="pt-PT" sz="1200" dirty="0">
              <a:latin typeface="Swis721 BT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>
                <a:latin typeface="Swis721 BT" pitchFamily="34" charset="0"/>
              </a:rPr>
              <a:t>01</a:t>
            </a:r>
            <a:r>
              <a:rPr lang="pt-PT" sz="1000" dirty="0" smtClean="0">
                <a:latin typeface="Swis721 BT" pitchFamily="34" charset="0"/>
              </a:rPr>
              <a:t>  Objectivos |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0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2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O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03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04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A Habitação no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7" name="CaixaDeTexto 6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01</a:t>
            </a:r>
            <a:endParaRPr lang="pt-PT" sz="2450" dirty="0"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4539911" y="2643182"/>
          <a:ext cx="1818039" cy="2571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5" name="Acrobat Document" r:id="rId4" imgW="8019869" imgH="11344003" progId="AcroExch.Document.7">
                  <p:embed/>
                </p:oleObj>
              </mc:Choice>
              <mc:Fallback>
                <p:oleObj name="Acrobat Document" r:id="rId4" imgW="8019869" imgH="11344003" progId="AcroExch.Document.7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9911" y="2643182"/>
                        <a:ext cx="1818039" cy="25717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1000100" y="2571744"/>
            <a:ext cx="7358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latin typeface="Swis721 BT" pitchFamily="34" charset="0"/>
              </a:rPr>
              <a:t>|</a:t>
            </a:r>
            <a:r>
              <a:rPr lang="pt-PT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wis721 BT" pitchFamily="34" charset="0"/>
              </a:rPr>
              <a:t> O Quarteirão | O Interior de Quarteirão </a:t>
            </a:r>
            <a:r>
              <a:rPr lang="pt-PT" sz="1200" dirty="0" smtClean="0">
                <a:latin typeface="Swis721 BT" pitchFamily="34" charset="0"/>
              </a:rPr>
              <a:t>| </a:t>
            </a:r>
            <a:r>
              <a:rPr lang="pt-PT" sz="1200" b="1" dirty="0" smtClean="0">
                <a:latin typeface="Swis721 BT" pitchFamily="34" charset="0"/>
              </a:rPr>
              <a:t>A</a:t>
            </a:r>
            <a:r>
              <a:rPr lang="pt-PT" sz="1200" dirty="0" smtClean="0">
                <a:latin typeface="Swis721 BT" pitchFamily="34" charset="0"/>
              </a:rPr>
              <a:t> </a:t>
            </a:r>
            <a:r>
              <a:rPr lang="pt-PT" sz="1200" b="1" dirty="0" smtClean="0">
                <a:latin typeface="Swis721 BT" pitchFamily="34" charset="0"/>
              </a:rPr>
              <a:t>Habitação no Interior de Quarteirão </a:t>
            </a:r>
            <a:r>
              <a:rPr lang="pt-PT" sz="1200" dirty="0" smtClean="0">
                <a:latin typeface="Swis721 BT" pitchFamily="34" charset="0"/>
              </a:rPr>
              <a:t>|</a:t>
            </a:r>
            <a:endParaRPr lang="pt-PT" sz="1200" dirty="0">
              <a:latin typeface="Swis721 BT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>
                <a:latin typeface="Swis721 BT" pitchFamily="34" charset="0"/>
              </a:rPr>
              <a:t>01</a:t>
            </a:r>
            <a:r>
              <a:rPr lang="pt-PT" sz="1000" dirty="0" smtClean="0">
                <a:latin typeface="Swis721 BT" pitchFamily="34" charset="0"/>
              </a:rPr>
              <a:t>  Objectivos |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0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2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O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03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04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A Habitação no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7" name="CaixaDeTexto 6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01</a:t>
            </a:r>
            <a:endParaRPr lang="pt-PT" sz="2450" dirty="0"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uno\Desktop\tese\capas de livros lidos\ressano garc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2357430"/>
            <a:ext cx="2718488" cy="3214710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>
                <a:latin typeface="Swis721 BT" pitchFamily="34" charset="0"/>
              </a:rPr>
              <a:t>01</a:t>
            </a:r>
            <a:r>
              <a:rPr lang="pt-PT" sz="1000" dirty="0" smtClean="0">
                <a:latin typeface="Swis721 BT" pitchFamily="34" charset="0"/>
              </a:rPr>
              <a:t>  Objectivos |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0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2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O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03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04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A Habitação no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9" name="CaixaDeTexto 8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01</a:t>
            </a:r>
            <a:endParaRPr lang="pt-PT" sz="2450" dirty="0">
              <a:latin typeface="Swis721 BT" pitchFamily="34" charset="0"/>
            </a:endParaRPr>
          </a:p>
        </p:txBody>
      </p:sp>
      <p:pic>
        <p:nvPicPr>
          <p:cNvPr id="7" name="Imagem 6" descr="Arquitectura da cida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866" y="2357430"/>
            <a:ext cx="2177966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000132" y="3429000"/>
          <a:ext cx="1577531" cy="2232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0" name="Acrobat Document" r:id="rId4" imgW="8019869" imgH="11344003" progId="AcroExch.Document.7">
                  <p:embed/>
                </p:oleObj>
              </mc:Choice>
              <mc:Fallback>
                <p:oleObj name="Acrobat Document" r:id="rId4" imgW="8019869" imgH="11344003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32" y="3429000"/>
                        <a:ext cx="1577531" cy="22320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C:\Users\nuno\Desktop\tese\Délia Trabalho\Tese\barcelona ort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8892" y="785796"/>
            <a:ext cx="2204877" cy="3516059"/>
          </a:xfrm>
          <a:prstGeom prst="rect">
            <a:avLst/>
          </a:prstGeom>
          <a:noFill/>
        </p:spPr>
      </p:pic>
      <p:pic>
        <p:nvPicPr>
          <p:cNvPr id="6" name="Picture 5" descr="C:\Users\nuno\Desktop\tese\Délia Trabalho\Tese\roma junt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-394018" y="1179812"/>
            <a:ext cx="3002614" cy="2214578"/>
          </a:xfrm>
          <a:prstGeom prst="rect">
            <a:avLst/>
          </a:prstGeom>
          <a:noFill/>
        </p:spPr>
      </p:pic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2423925" y="3786190"/>
          <a:ext cx="2362421" cy="1670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1" name="Acrobat Document" r:id="rId8" imgW="11344003" imgH="8019869" progId="AcroExch.Document.7">
                  <p:embed/>
                </p:oleObj>
              </mc:Choice>
              <mc:Fallback>
                <p:oleObj name="Acrobat Document" r:id="rId8" imgW="11344003" imgH="8019869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3925" y="3786190"/>
                        <a:ext cx="2362421" cy="16700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142844" y="6572272"/>
            <a:ext cx="9215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01  Objectivos </a:t>
            </a:r>
            <a:r>
              <a:rPr lang="pt-PT" sz="1000" dirty="0" smtClean="0">
                <a:latin typeface="Swis721 BT" pitchFamily="34" charset="0"/>
              </a:rPr>
              <a:t>|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</a:t>
            </a:r>
            <a:r>
              <a:rPr lang="pt-PT" sz="1000" b="1" dirty="0" smtClean="0">
                <a:latin typeface="Swis721 BT" pitchFamily="34" charset="0"/>
              </a:rPr>
              <a:t>02 </a:t>
            </a:r>
            <a:r>
              <a:rPr lang="pt-PT" sz="1000" dirty="0" smtClean="0">
                <a:latin typeface="Swis721 BT" pitchFamily="34" charset="0"/>
              </a:rPr>
              <a:t>O Quarteirão 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03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04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A Habitação no Interior de Quarteirão | </a:t>
            </a:r>
            <a:r>
              <a:rPr lang="pt-PT" sz="1000" b="1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06</a:t>
            </a:r>
            <a:r>
              <a:rPr lang="pt-PT" sz="1000" dirty="0" smtClean="0">
                <a:solidFill>
                  <a:schemeClr val="bg1">
                    <a:lumMod val="85000"/>
                  </a:schemeClr>
                </a:solidFill>
                <a:latin typeface="Swis721 BT" pitchFamily="34" charset="0"/>
              </a:rPr>
              <a:t>  Conclusão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9" name="CaixaDeTexto 8"/>
          <p:cNvSpPr txBox="1"/>
          <p:nvPr/>
        </p:nvSpPr>
        <p:spPr>
          <a:xfrm>
            <a:off x="6858016" y="285728"/>
            <a:ext cx="19907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900" b="1" dirty="0" smtClean="0">
                <a:latin typeface="Swis721 BT" pitchFamily="34" charset="0"/>
              </a:rPr>
              <a:t>A  OUTRA FACE DA CIDADE</a:t>
            </a:r>
          </a:p>
          <a:p>
            <a:pPr algn="just"/>
            <a:r>
              <a:rPr lang="pt-PT" sz="800" dirty="0" smtClean="0">
                <a:solidFill>
                  <a:schemeClr val="bg1">
                    <a:lumMod val="65000"/>
                  </a:schemeClr>
                </a:solidFill>
                <a:latin typeface="Swis721 BT" pitchFamily="34" charset="0"/>
              </a:rPr>
              <a:t>O Interior de Quarteirão Habitado</a:t>
            </a:r>
            <a:endParaRPr lang="pt-PT" sz="800" dirty="0">
              <a:solidFill>
                <a:schemeClr val="bg1">
                  <a:lumMod val="65000"/>
                </a:schemeClr>
              </a:solidFill>
              <a:latin typeface="Swis721 BT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530940" y="214290"/>
            <a:ext cx="18989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50" dirty="0" smtClean="0">
                <a:latin typeface="Swis721 BT" pitchFamily="34" charset="0"/>
              </a:rPr>
              <a:t>02</a:t>
            </a:r>
            <a:endParaRPr lang="pt-PT" sz="2450" dirty="0">
              <a:latin typeface="Swis721 BT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0" y="5500702"/>
            <a:ext cx="371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Ortofotomapa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da cidade de Roma.</a:t>
            </a:r>
          </a:p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Esquema de </a:t>
            </a:r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quateirão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tipo, Roma.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428892" y="5500702"/>
            <a:ext cx="3643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Ortofotomapa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do plano de expansão de </a:t>
            </a:r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Cerdá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, Barcelona.</a:t>
            </a:r>
          </a:p>
          <a:p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Esquema de </a:t>
            </a:r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quateirão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 tipo, Barcelona, plano de </a:t>
            </a:r>
            <a:r>
              <a:rPr lang="pt-PT" sz="1000" dirty="0" err="1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Cerdá</a:t>
            </a:r>
            <a:r>
              <a:rPr lang="pt-PT" sz="1000" dirty="0" smtClean="0">
                <a:solidFill>
                  <a:schemeClr val="bg1">
                    <a:lumMod val="50000"/>
                  </a:schemeClr>
                </a:solidFill>
                <a:latin typeface="Swis721 BT" pitchFamily="34" charset="0"/>
              </a:rPr>
              <a:t>.</a:t>
            </a:r>
            <a:endParaRPr lang="pt-PT" sz="1000" dirty="0">
              <a:solidFill>
                <a:schemeClr val="bg1">
                  <a:lumMod val="50000"/>
                </a:schemeClr>
              </a:solidFill>
              <a:latin typeface="Swis721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2005</TotalTime>
  <Words>2061</Words>
  <Application>Microsoft Office PowerPoint</Application>
  <PresentationFormat>Apresentação no Ecrã (4:3)</PresentationFormat>
  <Paragraphs>323</Paragraphs>
  <Slides>48</Slides>
  <Notes>40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48</vt:i4>
      </vt:variant>
    </vt:vector>
  </HeadingPairs>
  <TitlesOfParts>
    <vt:vector size="50" baseType="lpstr">
      <vt:lpstr>Tema do Office</vt:lpstr>
      <vt:lpstr>Acrobat 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nuno</dc:creator>
  <cp:lastModifiedBy>Delia</cp:lastModifiedBy>
  <cp:revision>197</cp:revision>
  <dcterms:created xsi:type="dcterms:W3CDTF">2013-06-09T10:55:48Z</dcterms:created>
  <dcterms:modified xsi:type="dcterms:W3CDTF">2013-07-31T01:10:42Z</dcterms:modified>
</cp:coreProperties>
</file>