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5">
  <p:sldMasterIdLst>
    <p:sldMasterId id="2147483912" r:id="rId1"/>
  </p:sldMasterIdLst>
  <p:notesMasterIdLst>
    <p:notesMasterId r:id="rId31"/>
  </p:notesMasterIdLst>
  <p:sldIdLst>
    <p:sldId id="256" r:id="rId2"/>
    <p:sldId id="257" r:id="rId3"/>
    <p:sldId id="258" r:id="rId4"/>
    <p:sldId id="260" r:id="rId5"/>
    <p:sldId id="262" r:id="rId6"/>
    <p:sldId id="263" r:id="rId7"/>
    <p:sldId id="264" r:id="rId8"/>
    <p:sldId id="265" r:id="rId9"/>
    <p:sldId id="266" r:id="rId10"/>
    <p:sldId id="269" r:id="rId11"/>
    <p:sldId id="271" r:id="rId12"/>
    <p:sldId id="272" r:id="rId13"/>
    <p:sldId id="273" r:id="rId14"/>
    <p:sldId id="274" r:id="rId15"/>
    <p:sldId id="275" r:id="rId16"/>
    <p:sldId id="276" r:id="rId17"/>
    <p:sldId id="279" r:id="rId18"/>
    <p:sldId id="278" r:id="rId19"/>
    <p:sldId id="280" r:id="rId20"/>
    <p:sldId id="281" r:id="rId21"/>
    <p:sldId id="282" r:id="rId22"/>
    <p:sldId id="283" r:id="rId23"/>
    <p:sldId id="284" r:id="rId24"/>
    <p:sldId id="285" r:id="rId25"/>
    <p:sldId id="286" r:id="rId26"/>
    <p:sldId id="289" r:id="rId27"/>
    <p:sldId id="290" r:id="rId28"/>
    <p:sldId id="287" r:id="rId29"/>
    <p:sldId id="288" r:id="rId30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Estilo com Tema 1 - Destaque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485" autoAdjust="0"/>
    <p:restoredTop sz="92652" autoAdjust="0"/>
  </p:normalViewPr>
  <p:slideViewPr>
    <p:cSldViewPr>
      <p:cViewPr varScale="1">
        <p:scale>
          <a:sx n="101" d="100"/>
          <a:sy n="101" d="100"/>
        </p:scale>
        <p:origin x="948" y="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4820DCC-2FF9-4A7A-AAD6-0DB30AD0EAE5}" type="doc">
      <dgm:prSet loTypeId="urn:microsoft.com/office/officeart/2005/8/layout/radial1" loCatId="cycle" qsTypeId="urn:microsoft.com/office/officeart/2005/8/quickstyle/simple4" qsCatId="simple" csTypeId="urn:microsoft.com/office/officeart/2005/8/colors/colorful4" csCatId="colorful" phldr="1"/>
      <dgm:spPr/>
      <dgm:t>
        <a:bodyPr/>
        <a:lstStyle/>
        <a:p>
          <a:endParaRPr lang="pt-PT"/>
        </a:p>
      </dgm:t>
    </dgm:pt>
    <dgm:pt modelId="{4088B159-2EE1-43EA-B082-ECEE035CE503}">
      <dgm:prSet phldrT="[Texto]" custT="1"/>
      <dgm:spPr>
        <a:solidFill>
          <a:srgbClr val="FFCC99"/>
        </a:solidFill>
      </dgm:spPr>
      <dgm:t>
        <a:bodyPr/>
        <a:lstStyle/>
        <a:p>
          <a:r>
            <a:rPr lang="pt-PT" sz="1600" b="1" dirty="0" smtClean="0">
              <a:solidFill>
                <a:schemeClr val="bg1"/>
              </a:solidFill>
            </a:rPr>
            <a:t>Objetivos  Específicos</a:t>
          </a:r>
          <a:endParaRPr lang="pt-PT" sz="1600" b="1" dirty="0">
            <a:solidFill>
              <a:schemeClr val="bg1"/>
            </a:solidFill>
          </a:endParaRPr>
        </a:p>
      </dgm:t>
    </dgm:pt>
    <dgm:pt modelId="{4E322AC5-E576-4B07-8E62-8326851C0CFC}" type="parTrans" cxnId="{468E1412-C78B-4B0D-A360-5D0B7AE9A272}">
      <dgm:prSet/>
      <dgm:spPr/>
      <dgm:t>
        <a:bodyPr/>
        <a:lstStyle/>
        <a:p>
          <a:endParaRPr lang="pt-PT"/>
        </a:p>
      </dgm:t>
    </dgm:pt>
    <dgm:pt modelId="{87E2FF56-0009-42A1-8333-1BD8C531F80B}" type="sibTrans" cxnId="{468E1412-C78B-4B0D-A360-5D0B7AE9A272}">
      <dgm:prSet/>
      <dgm:spPr/>
      <dgm:t>
        <a:bodyPr/>
        <a:lstStyle/>
        <a:p>
          <a:endParaRPr lang="pt-PT"/>
        </a:p>
      </dgm:t>
    </dgm:pt>
    <dgm:pt modelId="{FD7FC544-68EE-4D87-93A0-958979588E1C}">
      <dgm:prSet custT="1"/>
      <dgm:spPr/>
      <dgm:t>
        <a:bodyPr/>
        <a:lstStyle/>
        <a:p>
          <a:r>
            <a:rPr lang="pt-PT" sz="1200" dirty="0" smtClean="0"/>
            <a:t>Conhecer a experiência profissional dos Professores;</a:t>
          </a:r>
        </a:p>
      </dgm:t>
    </dgm:pt>
    <dgm:pt modelId="{3770E4AC-FD2F-40EA-A973-4B38FB269BFA}" type="parTrans" cxnId="{74581598-3D66-4904-9598-A0DA6B215E64}">
      <dgm:prSet/>
      <dgm:spPr/>
      <dgm:t>
        <a:bodyPr/>
        <a:lstStyle/>
        <a:p>
          <a:endParaRPr lang="pt-PT"/>
        </a:p>
      </dgm:t>
    </dgm:pt>
    <dgm:pt modelId="{8F02624D-24C8-4F68-B778-26890C5FA654}" type="sibTrans" cxnId="{74581598-3D66-4904-9598-A0DA6B215E64}">
      <dgm:prSet/>
      <dgm:spPr/>
      <dgm:t>
        <a:bodyPr/>
        <a:lstStyle/>
        <a:p>
          <a:endParaRPr lang="pt-PT"/>
        </a:p>
      </dgm:t>
    </dgm:pt>
    <dgm:pt modelId="{54F32993-3C27-40E1-8AF9-12180E65AEAA}">
      <dgm:prSet custT="1"/>
      <dgm:spPr/>
      <dgm:t>
        <a:bodyPr/>
        <a:lstStyle/>
        <a:p>
          <a:r>
            <a:rPr lang="pt-PT" sz="1200" dirty="0" smtClean="0"/>
            <a:t>Saber quantos currículos existem;</a:t>
          </a:r>
        </a:p>
      </dgm:t>
    </dgm:pt>
    <dgm:pt modelId="{EAE3922B-8858-4190-9125-A2E8A7140EA8}" type="parTrans" cxnId="{6634D2A4-30D9-44FF-BA1B-CC53B6FE9B97}">
      <dgm:prSet/>
      <dgm:spPr/>
      <dgm:t>
        <a:bodyPr/>
        <a:lstStyle/>
        <a:p>
          <a:endParaRPr lang="pt-PT"/>
        </a:p>
      </dgm:t>
    </dgm:pt>
    <dgm:pt modelId="{B98C0FDD-D9A8-4C59-B816-B848573B6AB9}" type="sibTrans" cxnId="{6634D2A4-30D9-44FF-BA1B-CC53B6FE9B97}">
      <dgm:prSet/>
      <dgm:spPr/>
      <dgm:t>
        <a:bodyPr/>
        <a:lstStyle/>
        <a:p>
          <a:endParaRPr lang="pt-PT"/>
        </a:p>
      </dgm:t>
    </dgm:pt>
    <dgm:pt modelId="{BC64B43F-CC17-4EB2-A3AF-139242A56455}">
      <dgm:prSet/>
      <dgm:spPr/>
      <dgm:t>
        <a:bodyPr/>
        <a:lstStyle/>
        <a:p>
          <a:r>
            <a:rPr lang="pt-PT" dirty="0" smtClean="0"/>
            <a:t>Conhecer os cursos lecionados nestas escolas;</a:t>
          </a:r>
        </a:p>
      </dgm:t>
    </dgm:pt>
    <dgm:pt modelId="{2F503B1E-3602-41F8-9CDF-AC7D1F2213DD}" type="parTrans" cxnId="{1C8DBB57-8BC9-4421-9240-9461452BED7B}">
      <dgm:prSet/>
      <dgm:spPr/>
      <dgm:t>
        <a:bodyPr/>
        <a:lstStyle/>
        <a:p>
          <a:endParaRPr lang="pt-PT"/>
        </a:p>
      </dgm:t>
    </dgm:pt>
    <dgm:pt modelId="{1D9435F8-6788-4E08-B13C-CC057B577990}" type="sibTrans" cxnId="{1C8DBB57-8BC9-4421-9240-9461452BED7B}">
      <dgm:prSet/>
      <dgm:spPr/>
      <dgm:t>
        <a:bodyPr/>
        <a:lstStyle/>
        <a:p>
          <a:endParaRPr lang="pt-PT"/>
        </a:p>
      </dgm:t>
    </dgm:pt>
    <dgm:pt modelId="{8948DF4D-F159-4E71-A8A0-3BF83DF637EA}">
      <dgm:prSet custT="1"/>
      <dgm:spPr/>
      <dgm:t>
        <a:bodyPr/>
        <a:lstStyle/>
        <a:p>
          <a:r>
            <a:rPr lang="pt-PT" sz="1200" dirty="0" smtClean="0"/>
            <a:t>Saber qual a frequência com que os professores fazem formação</a:t>
          </a:r>
          <a:r>
            <a:rPr lang="pt-PT" sz="1600" dirty="0" smtClean="0"/>
            <a:t>;</a:t>
          </a:r>
        </a:p>
      </dgm:t>
    </dgm:pt>
    <dgm:pt modelId="{2E2D53C7-6D1C-4E3F-BB87-248DDA720D79}" type="parTrans" cxnId="{FDBFA47A-DC86-4E85-BCB3-511D7722738F}">
      <dgm:prSet/>
      <dgm:spPr/>
      <dgm:t>
        <a:bodyPr/>
        <a:lstStyle/>
        <a:p>
          <a:endParaRPr lang="pt-PT"/>
        </a:p>
      </dgm:t>
    </dgm:pt>
    <dgm:pt modelId="{2B0FC12D-8985-4ACD-961B-15F82EA9438A}" type="sibTrans" cxnId="{FDBFA47A-DC86-4E85-BCB3-511D7722738F}">
      <dgm:prSet/>
      <dgm:spPr/>
      <dgm:t>
        <a:bodyPr/>
        <a:lstStyle/>
        <a:p>
          <a:endParaRPr lang="pt-PT"/>
        </a:p>
      </dgm:t>
    </dgm:pt>
    <dgm:pt modelId="{97832EF4-F773-4057-88B4-00112B7236C3}">
      <dgm:prSet custT="1"/>
      <dgm:spPr/>
      <dgm:t>
        <a:bodyPr/>
        <a:lstStyle/>
        <a:p>
          <a:r>
            <a:rPr lang="pt-PT" sz="1200" dirty="0" smtClean="0"/>
            <a:t>Conhecer o perfil de saída dos estudantes;</a:t>
          </a:r>
        </a:p>
      </dgm:t>
    </dgm:pt>
    <dgm:pt modelId="{739A4FB2-03E3-41B3-9FA4-F8DEBD8A3D95}" type="parTrans" cxnId="{0DEDE988-ED61-4BE4-9ED0-1BAA9B5E41B6}">
      <dgm:prSet/>
      <dgm:spPr/>
      <dgm:t>
        <a:bodyPr/>
        <a:lstStyle/>
        <a:p>
          <a:endParaRPr lang="pt-PT"/>
        </a:p>
      </dgm:t>
    </dgm:pt>
    <dgm:pt modelId="{AD461856-34B3-406C-A402-55C4BC7285E7}" type="sibTrans" cxnId="{0DEDE988-ED61-4BE4-9ED0-1BAA9B5E41B6}">
      <dgm:prSet/>
      <dgm:spPr/>
      <dgm:t>
        <a:bodyPr/>
        <a:lstStyle/>
        <a:p>
          <a:endParaRPr lang="pt-PT"/>
        </a:p>
      </dgm:t>
    </dgm:pt>
    <dgm:pt modelId="{54BDF084-1358-42D0-8257-15284EE609B8}">
      <dgm:prSet custT="1"/>
      <dgm:spPr/>
      <dgm:t>
        <a:bodyPr/>
        <a:lstStyle/>
        <a:p>
          <a:r>
            <a:rPr lang="pt-PT" sz="1200" dirty="0" smtClean="0"/>
            <a:t>Conhecer o organograma da instituição;</a:t>
          </a:r>
        </a:p>
      </dgm:t>
    </dgm:pt>
    <dgm:pt modelId="{7128911F-F58F-4D07-A757-1505B1B9453B}" type="parTrans" cxnId="{18A9A9C7-90BE-442C-B51C-A33DBBC03D02}">
      <dgm:prSet/>
      <dgm:spPr/>
      <dgm:t>
        <a:bodyPr/>
        <a:lstStyle/>
        <a:p>
          <a:endParaRPr lang="pt-PT"/>
        </a:p>
      </dgm:t>
    </dgm:pt>
    <dgm:pt modelId="{3F85D3DB-4BE1-4BB0-A1EA-387B7A1824B9}" type="sibTrans" cxnId="{18A9A9C7-90BE-442C-B51C-A33DBBC03D02}">
      <dgm:prSet/>
      <dgm:spPr/>
      <dgm:t>
        <a:bodyPr/>
        <a:lstStyle/>
        <a:p>
          <a:endParaRPr lang="pt-PT"/>
        </a:p>
      </dgm:t>
    </dgm:pt>
    <dgm:pt modelId="{AA871469-926C-4600-AD2A-04068B213679}">
      <dgm:prSet custT="1"/>
      <dgm:spPr/>
      <dgm:t>
        <a:bodyPr/>
        <a:lstStyle/>
        <a:p>
          <a:r>
            <a:rPr lang="pt-PT" sz="1200" dirty="0" smtClean="0"/>
            <a:t>Entender como é feito o controlo e fiscalização do funcionamento destas escolas.</a:t>
          </a:r>
        </a:p>
      </dgm:t>
    </dgm:pt>
    <dgm:pt modelId="{BAD80D82-6B43-43C8-BB61-0718DE361C72}" type="parTrans" cxnId="{CDDAD9DC-DC5F-4DC4-AFA4-983E40A8C9C6}">
      <dgm:prSet/>
      <dgm:spPr/>
      <dgm:t>
        <a:bodyPr/>
        <a:lstStyle/>
        <a:p>
          <a:endParaRPr lang="pt-PT"/>
        </a:p>
      </dgm:t>
    </dgm:pt>
    <dgm:pt modelId="{54A53AF9-1D94-462C-9BBA-A1BB7ED53034}" type="sibTrans" cxnId="{CDDAD9DC-DC5F-4DC4-AFA4-983E40A8C9C6}">
      <dgm:prSet/>
      <dgm:spPr/>
      <dgm:t>
        <a:bodyPr/>
        <a:lstStyle/>
        <a:p>
          <a:endParaRPr lang="pt-PT"/>
        </a:p>
      </dgm:t>
    </dgm:pt>
    <dgm:pt modelId="{02418979-5E16-41E3-8C0A-B265AF08FF2B}" type="pres">
      <dgm:prSet presAssocID="{C4820DCC-2FF9-4A7A-AAD6-0DB30AD0EAE5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pt-PT"/>
        </a:p>
      </dgm:t>
    </dgm:pt>
    <dgm:pt modelId="{5C60DCC5-E127-4D0C-987E-B9AD0A329DFD}" type="pres">
      <dgm:prSet presAssocID="{4088B159-2EE1-43EA-B082-ECEE035CE503}" presName="centerShape" presStyleLbl="node0" presStyleIdx="0" presStyleCnt="1" custScaleX="187672" custLinFactNeighborX="1471" custLinFactNeighborY="3654"/>
      <dgm:spPr/>
      <dgm:t>
        <a:bodyPr/>
        <a:lstStyle/>
        <a:p>
          <a:endParaRPr lang="pt-PT"/>
        </a:p>
      </dgm:t>
    </dgm:pt>
    <dgm:pt modelId="{2D9D7444-9B6B-4EA4-A62F-B7989ED85731}" type="pres">
      <dgm:prSet presAssocID="{3770E4AC-FD2F-40EA-A973-4B38FB269BFA}" presName="Name9" presStyleLbl="parChTrans1D2" presStyleIdx="0" presStyleCnt="7"/>
      <dgm:spPr/>
      <dgm:t>
        <a:bodyPr/>
        <a:lstStyle/>
        <a:p>
          <a:endParaRPr lang="pt-PT"/>
        </a:p>
      </dgm:t>
    </dgm:pt>
    <dgm:pt modelId="{679EDBBD-23F1-418F-8C6E-29A496CC2DD9}" type="pres">
      <dgm:prSet presAssocID="{3770E4AC-FD2F-40EA-A973-4B38FB269BFA}" presName="connTx" presStyleLbl="parChTrans1D2" presStyleIdx="0" presStyleCnt="7"/>
      <dgm:spPr/>
      <dgm:t>
        <a:bodyPr/>
        <a:lstStyle/>
        <a:p>
          <a:endParaRPr lang="pt-PT"/>
        </a:p>
      </dgm:t>
    </dgm:pt>
    <dgm:pt modelId="{21BCD639-A785-4B33-8C52-9ED77C2E40F1}" type="pres">
      <dgm:prSet presAssocID="{FD7FC544-68EE-4D87-93A0-958979588E1C}" presName="node" presStyleLbl="node1" presStyleIdx="0" presStyleCnt="7" custScaleX="208992" custScaleY="98657" custRadScaleRad="99781" custRadScaleInc="17853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AC739C61-B13F-4786-9F20-2AF14ED55153}" type="pres">
      <dgm:prSet presAssocID="{EAE3922B-8858-4190-9125-A2E8A7140EA8}" presName="Name9" presStyleLbl="parChTrans1D2" presStyleIdx="1" presStyleCnt="7"/>
      <dgm:spPr/>
      <dgm:t>
        <a:bodyPr/>
        <a:lstStyle/>
        <a:p>
          <a:endParaRPr lang="pt-PT"/>
        </a:p>
      </dgm:t>
    </dgm:pt>
    <dgm:pt modelId="{2F6135E0-2C52-4FEC-B40E-695B69FFFAA8}" type="pres">
      <dgm:prSet presAssocID="{EAE3922B-8858-4190-9125-A2E8A7140EA8}" presName="connTx" presStyleLbl="parChTrans1D2" presStyleIdx="1" presStyleCnt="7"/>
      <dgm:spPr/>
      <dgm:t>
        <a:bodyPr/>
        <a:lstStyle/>
        <a:p>
          <a:endParaRPr lang="pt-PT"/>
        </a:p>
      </dgm:t>
    </dgm:pt>
    <dgm:pt modelId="{E6A0CB41-4900-4EEF-A86D-0FE4CF9758AB}" type="pres">
      <dgm:prSet presAssocID="{54F32993-3C27-40E1-8AF9-12180E65AEAA}" presName="node" presStyleLbl="node1" presStyleIdx="1" presStyleCnt="7" custScaleX="124596" custScaleY="106801" custRadScaleRad="144988" custRadScaleInc="18897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7273023C-6391-4ED9-9469-D149477536AE}" type="pres">
      <dgm:prSet presAssocID="{2F503B1E-3602-41F8-9CDF-AC7D1F2213DD}" presName="Name9" presStyleLbl="parChTrans1D2" presStyleIdx="2" presStyleCnt="7"/>
      <dgm:spPr/>
      <dgm:t>
        <a:bodyPr/>
        <a:lstStyle/>
        <a:p>
          <a:endParaRPr lang="pt-PT"/>
        </a:p>
      </dgm:t>
    </dgm:pt>
    <dgm:pt modelId="{9C0F7E88-1DD7-4884-8A83-34E802BB7534}" type="pres">
      <dgm:prSet presAssocID="{2F503B1E-3602-41F8-9CDF-AC7D1F2213DD}" presName="connTx" presStyleLbl="parChTrans1D2" presStyleIdx="2" presStyleCnt="7"/>
      <dgm:spPr/>
      <dgm:t>
        <a:bodyPr/>
        <a:lstStyle/>
        <a:p>
          <a:endParaRPr lang="pt-PT"/>
        </a:p>
      </dgm:t>
    </dgm:pt>
    <dgm:pt modelId="{0C4149A2-415C-4173-91F8-D2ED2EE1A6C1}" type="pres">
      <dgm:prSet presAssocID="{BC64B43F-CC17-4EB2-A3AF-139242A56455}" presName="node" presStyleLbl="node1" presStyleIdx="2" presStyleCnt="7" custScaleX="147717" custRadScaleRad="144172" custRadScaleInc="-42502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839F127F-A061-4399-B407-A1AB1FA7BE99}" type="pres">
      <dgm:prSet presAssocID="{2E2D53C7-6D1C-4E3F-BB87-248DDA720D79}" presName="Name9" presStyleLbl="parChTrans1D2" presStyleIdx="3" presStyleCnt="7"/>
      <dgm:spPr/>
      <dgm:t>
        <a:bodyPr/>
        <a:lstStyle/>
        <a:p>
          <a:endParaRPr lang="pt-PT"/>
        </a:p>
      </dgm:t>
    </dgm:pt>
    <dgm:pt modelId="{4E4C943F-D140-46DB-87DE-B17D2FA7D0E0}" type="pres">
      <dgm:prSet presAssocID="{2E2D53C7-6D1C-4E3F-BB87-248DDA720D79}" presName="connTx" presStyleLbl="parChTrans1D2" presStyleIdx="3" presStyleCnt="7"/>
      <dgm:spPr/>
      <dgm:t>
        <a:bodyPr/>
        <a:lstStyle/>
        <a:p>
          <a:endParaRPr lang="pt-PT"/>
        </a:p>
      </dgm:t>
    </dgm:pt>
    <dgm:pt modelId="{9B61E2F9-5450-4869-97A2-2D2F9BBB5F73}" type="pres">
      <dgm:prSet presAssocID="{8948DF4D-F159-4E71-A8A0-3BF83DF637EA}" presName="node" presStyleLbl="node1" presStyleIdx="3" presStyleCnt="7" custScaleX="203739" custScaleY="90899" custRadScaleRad="114230" custRadScaleInc="-45669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564C4425-AF9C-484B-8107-A108BFEF0258}" type="pres">
      <dgm:prSet presAssocID="{739A4FB2-03E3-41B3-9FA4-F8DEBD8A3D95}" presName="Name9" presStyleLbl="parChTrans1D2" presStyleIdx="4" presStyleCnt="7"/>
      <dgm:spPr/>
      <dgm:t>
        <a:bodyPr/>
        <a:lstStyle/>
        <a:p>
          <a:endParaRPr lang="pt-PT"/>
        </a:p>
      </dgm:t>
    </dgm:pt>
    <dgm:pt modelId="{025D5419-1707-4923-9671-7CE4A1D98D1D}" type="pres">
      <dgm:prSet presAssocID="{739A4FB2-03E3-41B3-9FA4-F8DEBD8A3D95}" presName="connTx" presStyleLbl="parChTrans1D2" presStyleIdx="4" presStyleCnt="7"/>
      <dgm:spPr/>
      <dgm:t>
        <a:bodyPr/>
        <a:lstStyle/>
        <a:p>
          <a:endParaRPr lang="pt-PT"/>
        </a:p>
      </dgm:t>
    </dgm:pt>
    <dgm:pt modelId="{23DB60A7-F8D0-4706-B160-E82B35812FF3}" type="pres">
      <dgm:prSet presAssocID="{97832EF4-F773-4057-88B4-00112B7236C3}" presName="node" presStyleLbl="node1" presStyleIdx="4" presStyleCnt="7" custScaleX="194105" custScaleY="93141" custRadScaleRad="128519" custRadScaleInc="73655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49C3EF3E-21AE-4FD9-B457-990EBDCADD6A}" type="pres">
      <dgm:prSet presAssocID="{7128911F-F58F-4D07-A757-1505B1B9453B}" presName="Name9" presStyleLbl="parChTrans1D2" presStyleIdx="5" presStyleCnt="7"/>
      <dgm:spPr/>
      <dgm:t>
        <a:bodyPr/>
        <a:lstStyle/>
        <a:p>
          <a:endParaRPr lang="pt-PT"/>
        </a:p>
      </dgm:t>
    </dgm:pt>
    <dgm:pt modelId="{CC4DFF44-CAE1-4FD9-88F5-38CF19E3073C}" type="pres">
      <dgm:prSet presAssocID="{7128911F-F58F-4D07-A757-1505B1B9453B}" presName="connTx" presStyleLbl="parChTrans1D2" presStyleIdx="5" presStyleCnt="7"/>
      <dgm:spPr/>
      <dgm:t>
        <a:bodyPr/>
        <a:lstStyle/>
        <a:p>
          <a:endParaRPr lang="pt-PT"/>
        </a:p>
      </dgm:t>
    </dgm:pt>
    <dgm:pt modelId="{717F4CF4-D74B-4965-BA62-9F83DB3FDF24}" type="pres">
      <dgm:prSet presAssocID="{54BDF084-1358-42D0-8257-15284EE609B8}" presName="node" presStyleLbl="node1" presStyleIdx="5" presStyleCnt="7" custScaleX="147382" custScaleY="96444" custRadScaleRad="152697" custRadScaleInc="42921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DBAD6AC5-9BB8-4E35-8798-5D75F20484A0}" type="pres">
      <dgm:prSet presAssocID="{BAD80D82-6B43-43C8-BB61-0718DE361C72}" presName="Name9" presStyleLbl="parChTrans1D2" presStyleIdx="6" presStyleCnt="7"/>
      <dgm:spPr/>
      <dgm:t>
        <a:bodyPr/>
        <a:lstStyle/>
        <a:p>
          <a:endParaRPr lang="pt-PT"/>
        </a:p>
      </dgm:t>
    </dgm:pt>
    <dgm:pt modelId="{F9642B3A-5704-4345-9729-D0D570EEF3E3}" type="pres">
      <dgm:prSet presAssocID="{BAD80D82-6B43-43C8-BB61-0718DE361C72}" presName="connTx" presStyleLbl="parChTrans1D2" presStyleIdx="6" presStyleCnt="7"/>
      <dgm:spPr/>
      <dgm:t>
        <a:bodyPr/>
        <a:lstStyle/>
        <a:p>
          <a:endParaRPr lang="pt-PT"/>
        </a:p>
      </dgm:t>
    </dgm:pt>
    <dgm:pt modelId="{6B576444-16D4-4F1D-98C4-49AD2AB65F29}" type="pres">
      <dgm:prSet presAssocID="{AA871469-926C-4600-AD2A-04068B213679}" presName="node" presStyleLbl="node1" presStyleIdx="6" presStyleCnt="7" custScaleX="153049" custScaleY="108674" custRadScaleRad="140709" custRadScaleInc="-24635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</dgm:ptLst>
  <dgm:cxnLst>
    <dgm:cxn modelId="{C31E5416-EEFB-4BD4-AEAA-AF16E12BE211}" type="presOf" srcId="{AA871469-926C-4600-AD2A-04068B213679}" destId="{6B576444-16D4-4F1D-98C4-49AD2AB65F29}" srcOrd="0" destOrd="0" presId="urn:microsoft.com/office/officeart/2005/8/layout/radial1"/>
    <dgm:cxn modelId="{0ADFBB3F-11ED-4A08-953C-8602E25F54F3}" type="presOf" srcId="{2F503B1E-3602-41F8-9CDF-AC7D1F2213DD}" destId="{9C0F7E88-1DD7-4884-8A83-34E802BB7534}" srcOrd="1" destOrd="0" presId="urn:microsoft.com/office/officeart/2005/8/layout/radial1"/>
    <dgm:cxn modelId="{D4BBC3FC-6C7F-478E-B7B5-DEB15AB67125}" type="presOf" srcId="{739A4FB2-03E3-41B3-9FA4-F8DEBD8A3D95}" destId="{564C4425-AF9C-484B-8107-A108BFEF0258}" srcOrd="0" destOrd="0" presId="urn:microsoft.com/office/officeart/2005/8/layout/radial1"/>
    <dgm:cxn modelId="{F144FD60-14CC-4D1E-A70F-58BB6C4CAB27}" type="presOf" srcId="{7128911F-F58F-4D07-A757-1505B1B9453B}" destId="{CC4DFF44-CAE1-4FD9-88F5-38CF19E3073C}" srcOrd="1" destOrd="0" presId="urn:microsoft.com/office/officeart/2005/8/layout/radial1"/>
    <dgm:cxn modelId="{33FC83F4-F3CC-444A-A701-550A42F52C01}" type="presOf" srcId="{BAD80D82-6B43-43C8-BB61-0718DE361C72}" destId="{F9642B3A-5704-4345-9729-D0D570EEF3E3}" srcOrd="1" destOrd="0" presId="urn:microsoft.com/office/officeart/2005/8/layout/radial1"/>
    <dgm:cxn modelId="{E7F80DD3-0D23-4CD4-A9CC-F374A48BB38B}" type="presOf" srcId="{2E2D53C7-6D1C-4E3F-BB87-248DDA720D79}" destId="{839F127F-A061-4399-B407-A1AB1FA7BE99}" srcOrd="0" destOrd="0" presId="urn:microsoft.com/office/officeart/2005/8/layout/radial1"/>
    <dgm:cxn modelId="{6634D2A4-30D9-44FF-BA1B-CC53B6FE9B97}" srcId="{4088B159-2EE1-43EA-B082-ECEE035CE503}" destId="{54F32993-3C27-40E1-8AF9-12180E65AEAA}" srcOrd="1" destOrd="0" parTransId="{EAE3922B-8858-4190-9125-A2E8A7140EA8}" sibTransId="{B98C0FDD-D9A8-4C59-B816-B848573B6AB9}"/>
    <dgm:cxn modelId="{081CEBF4-9F90-4435-9EBD-4CE37C1F3DE1}" type="presOf" srcId="{BAD80D82-6B43-43C8-BB61-0718DE361C72}" destId="{DBAD6AC5-9BB8-4E35-8798-5D75F20484A0}" srcOrd="0" destOrd="0" presId="urn:microsoft.com/office/officeart/2005/8/layout/radial1"/>
    <dgm:cxn modelId="{3BEA211F-1377-4477-8B34-1E8CFE32B7E4}" type="presOf" srcId="{BC64B43F-CC17-4EB2-A3AF-139242A56455}" destId="{0C4149A2-415C-4173-91F8-D2ED2EE1A6C1}" srcOrd="0" destOrd="0" presId="urn:microsoft.com/office/officeart/2005/8/layout/radial1"/>
    <dgm:cxn modelId="{6F60A6FF-45ED-44FB-AF1B-F1B7880D6AAD}" type="presOf" srcId="{739A4FB2-03E3-41B3-9FA4-F8DEBD8A3D95}" destId="{025D5419-1707-4923-9671-7CE4A1D98D1D}" srcOrd="1" destOrd="0" presId="urn:microsoft.com/office/officeart/2005/8/layout/radial1"/>
    <dgm:cxn modelId="{18A9A9C7-90BE-442C-B51C-A33DBBC03D02}" srcId="{4088B159-2EE1-43EA-B082-ECEE035CE503}" destId="{54BDF084-1358-42D0-8257-15284EE609B8}" srcOrd="5" destOrd="0" parTransId="{7128911F-F58F-4D07-A757-1505B1B9453B}" sibTransId="{3F85D3DB-4BE1-4BB0-A1EA-387B7A1824B9}"/>
    <dgm:cxn modelId="{9AAB8B33-0ECD-4D9C-816B-497C6F258625}" type="presOf" srcId="{54F32993-3C27-40E1-8AF9-12180E65AEAA}" destId="{E6A0CB41-4900-4EEF-A86D-0FE4CF9758AB}" srcOrd="0" destOrd="0" presId="urn:microsoft.com/office/officeart/2005/8/layout/radial1"/>
    <dgm:cxn modelId="{A6966E3F-A08D-4A31-A808-E7254211D85B}" type="presOf" srcId="{3770E4AC-FD2F-40EA-A973-4B38FB269BFA}" destId="{679EDBBD-23F1-418F-8C6E-29A496CC2DD9}" srcOrd="1" destOrd="0" presId="urn:microsoft.com/office/officeart/2005/8/layout/radial1"/>
    <dgm:cxn modelId="{56FDDAED-DACF-40C9-9C7A-8E60DA2586C8}" type="presOf" srcId="{EAE3922B-8858-4190-9125-A2E8A7140EA8}" destId="{AC739C61-B13F-4786-9F20-2AF14ED55153}" srcOrd="0" destOrd="0" presId="urn:microsoft.com/office/officeart/2005/8/layout/radial1"/>
    <dgm:cxn modelId="{1C8DBB57-8BC9-4421-9240-9461452BED7B}" srcId="{4088B159-2EE1-43EA-B082-ECEE035CE503}" destId="{BC64B43F-CC17-4EB2-A3AF-139242A56455}" srcOrd="2" destOrd="0" parTransId="{2F503B1E-3602-41F8-9CDF-AC7D1F2213DD}" sibTransId="{1D9435F8-6788-4E08-B13C-CC057B577990}"/>
    <dgm:cxn modelId="{2F262B3E-61BB-419F-B7B3-988F083CA62F}" type="presOf" srcId="{8948DF4D-F159-4E71-A8A0-3BF83DF637EA}" destId="{9B61E2F9-5450-4869-97A2-2D2F9BBB5F73}" srcOrd="0" destOrd="0" presId="urn:microsoft.com/office/officeart/2005/8/layout/radial1"/>
    <dgm:cxn modelId="{49AFC792-967E-4484-984A-1DB4F0CEB454}" type="presOf" srcId="{EAE3922B-8858-4190-9125-A2E8A7140EA8}" destId="{2F6135E0-2C52-4FEC-B40E-695B69FFFAA8}" srcOrd="1" destOrd="0" presId="urn:microsoft.com/office/officeart/2005/8/layout/radial1"/>
    <dgm:cxn modelId="{0DEDE988-ED61-4BE4-9ED0-1BAA9B5E41B6}" srcId="{4088B159-2EE1-43EA-B082-ECEE035CE503}" destId="{97832EF4-F773-4057-88B4-00112B7236C3}" srcOrd="4" destOrd="0" parTransId="{739A4FB2-03E3-41B3-9FA4-F8DEBD8A3D95}" sibTransId="{AD461856-34B3-406C-A402-55C4BC7285E7}"/>
    <dgm:cxn modelId="{8EAC2853-191F-4472-8CD1-40F83502BAEC}" type="presOf" srcId="{4088B159-2EE1-43EA-B082-ECEE035CE503}" destId="{5C60DCC5-E127-4D0C-987E-B9AD0A329DFD}" srcOrd="0" destOrd="0" presId="urn:microsoft.com/office/officeart/2005/8/layout/radial1"/>
    <dgm:cxn modelId="{468E1412-C78B-4B0D-A360-5D0B7AE9A272}" srcId="{C4820DCC-2FF9-4A7A-AAD6-0DB30AD0EAE5}" destId="{4088B159-2EE1-43EA-B082-ECEE035CE503}" srcOrd="0" destOrd="0" parTransId="{4E322AC5-E576-4B07-8E62-8326851C0CFC}" sibTransId="{87E2FF56-0009-42A1-8333-1BD8C531F80B}"/>
    <dgm:cxn modelId="{74581598-3D66-4904-9598-A0DA6B215E64}" srcId="{4088B159-2EE1-43EA-B082-ECEE035CE503}" destId="{FD7FC544-68EE-4D87-93A0-958979588E1C}" srcOrd="0" destOrd="0" parTransId="{3770E4AC-FD2F-40EA-A973-4B38FB269BFA}" sibTransId="{8F02624D-24C8-4F68-B778-26890C5FA654}"/>
    <dgm:cxn modelId="{0F67F278-94E5-459A-929F-EA0825CBD6F4}" type="presOf" srcId="{2E2D53C7-6D1C-4E3F-BB87-248DDA720D79}" destId="{4E4C943F-D140-46DB-87DE-B17D2FA7D0E0}" srcOrd="1" destOrd="0" presId="urn:microsoft.com/office/officeart/2005/8/layout/radial1"/>
    <dgm:cxn modelId="{8E201A26-C29D-4590-B195-16BAEA5A56ED}" type="presOf" srcId="{C4820DCC-2FF9-4A7A-AAD6-0DB30AD0EAE5}" destId="{02418979-5E16-41E3-8C0A-B265AF08FF2B}" srcOrd="0" destOrd="0" presId="urn:microsoft.com/office/officeart/2005/8/layout/radial1"/>
    <dgm:cxn modelId="{CDDAD9DC-DC5F-4DC4-AFA4-983E40A8C9C6}" srcId="{4088B159-2EE1-43EA-B082-ECEE035CE503}" destId="{AA871469-926C-4600-AD2A-04068B213679}" srcOrd="6" destOrd="0" parTransId="{BAD80D82-6B43-43C8-BB61-0718DE361C72}" sibTransId="{54A53AF9-1D94-462C-9BBA-A1BB7ED53034}"/>
    <dgm:cxn modelId="{9E19A722-E124-4E1E-B917-069960A15BD4}" type="presOf" srcId="{54BDF084-1358-42D0-8257-15284EE609B8}" destId="{717F4CF4-D74B-4965-BA62-9F83DB3FDF24}" srcOrd="0" destOrd="0" presId="urn:microsoft.com/office/officeart/2005/8/layout/radial1"/>
    <dgm:cxn modelId="{93D4E7CB-8A7B-4D75-B71C-1F32C11EC5D1}" type="presOf" srcId="{7128911F-F58F-4D07-A757-1505B1B9453B}" destId="{49C3EF3E-21AE-4FD9-B457-990EBDCADD6A}" srcOrd="0" destOrd="0" presId="urn:microsoft.com/office/officeart/2005/8/layout/radial1"/>
    <dgm:cxn modelId="{D9C4F7B5-8CAF-408F-9C57-D751103163B7}" type="presOf" srcId="{2F503B1E-3602-41F8-9CDF-AC7D1F2213DD}" destId="{7273023C-6391-4ED9-9469-D149477536AE}" srcOrd="0" destOrd="0" presId="urn:microsoft.com/office/officeart/2005/8/layout/radial1"/>
    <dgm:cxn modelId="{DFBAC152-2359-4967-A01E-C3BB5C78635B}" type="presOf" srcId="{FD7FC544-68EE-4D87-93A0-958979588E1C}" destId="{21BCD639-A785-4B33-8C52-9ED77C2E40F1}" srcOrd="0" destOrd="0" presId="urn:microsoft.com/office/officeart/2005/8/layout/radial1"/>
    <dgm:cxn modelId="{D1E48B33-074E-45A2-BD57-AC7EC2888271}" type="presOf" srcId="{97832EF4-F773-4057-88B4-00112B7236C3}" destId="{23DB60A7-F8D0-4706-B160-E82B35812FF3}" srcOrd="0" destOrd="0" presId="urn:microsoft.com/office/officeart/2005/8/layout/radial1"/>
    <dgm:cxn modelId="{FDBFA47A-DC86-4E85-BCB3-511D7722738F}" srcId="{4088B159-2EE1-43EA-B082-ECEE035CE503}" destId="{8948DF4D-F159-4E71-A8A0-3BF83DF637EA}" srcOrd="3" destOrd="0" parTransId="{2E2D53C7-6D1C-4E3F-BB87-248DDA720D79}" sibTransId="{2B0FC12D-8985-4ACD-961B-15F82EA9438A}"/>
    <dgm:cxn modelId="{2915207D-6BD6-4923-886F-6F29F8840D44}" type="presOf" srcId="{3770E4AC-FD2F-40EA-A973-4B38FB269BFA}" destId="{2D9D7444-9B6B-4EA4-A62F-B7989ED85731}" srcOrd="0" destOrd="0" presId="urn:microsoft.com/office/officeart/2005/8/layout/radial1"/>
    <dgm:cxn modelId="{FA6BFC89-4474-4910-9A0C-7383A6BC81FD}" type="presParOf" srcId="{02418979-5E16-41E3-8C0A-B265AF08FF2B}" destId="{5C60DCC5-E127-4D0C-987E-B9AD0A329DFD}" srcOrd="0" destOrd="0" presId="urn:microsoft.com/office/officeart/2005/8/layout/radial1"/>
    <dgm:cxn modelId="{B72E1F2D-E2F9-424A-B375-F915543E3AE7}" type="presParOf" srcId="{02418979-5E16-41E3-8C0A-B265AF08FF2B}" destId="{2D9D7444-9B6B-4EA4-A62F-B7989ED85731}" srcOrd="1" destOrd="0" presId="urn:microsoft.com/office/officeart/2005/8/layout/radial1"/>
    <dgm:cxn modelId="{10B82DEE-A9CE-42E6-8726-51D7A94D7573}" type="presParOf" srcId="{2D9D7444-9B6B-4EA4-A62F-B7989ED85731}" destId="{679EDBBD-23F1-418F-8C6E-29A496CC2DD9}" srcOrd="0" destOrd="0" presId="urn:microsoft.com/office/officeart/2005/8/layout/radial1"/>
    <dgm:cxn modelId="{25478C4F-D07A-47D6-9729-23A0701899C5}" type="presParOf" srcId="{02418979-5E16-41E3-8C0A-B265AF08FF2B}" destId="{21BCD639-A785-4B33-8C52-9ED77C2E40F1}" srcOrd="2" destOrd="0" presId="urn:microsoft.com/office/officeart/2005/8/layout/radial1"/>
    <dgm:cxn modelId="{61830CD0-021F-4025-BE50-09E1E355CC19}" type="presParOf" srcId="{02418979-5E16-41E3-8C0A-B265AF08FF2B}" destId="{AC739C61-B13F-4786-9F20-2AF14ED55153}" srcOrd="3" destOrd="0" presId="urn:microsoft.com/office/officeart/2005/8/layout/radial1"/>
    <dgm:cxn modelId="{B1EB1725-F186-49AB-AA5C-8BF856054579}" type="presParOf" srcId="{AC739C61-B13F-4786-9F20-2AF14ED55153}" destId="{2F6135E0-2C52-4FEC-B40E-695B69FFFAA8}" srcOrd="0" destOrd="0" presId="urn:microsoft.com/office/officeart/2005/8/layout/radial1"/>
    <dgm:cxn modelId="{572EDAB0-AB10-4EE4-9418-E482E1AC9B41}" type="presParOf" srcId="{02418979-5E16-41E3-8C0A-B265AF08FF2B}" destId="{E6A0CB41-4900-4EEF-A86D-0FE4CF9758AB}" srcOrd="4" destOrd="0" presId="urn:microsoft.com/office/officeart/2005/8/layout/radial1"/>
    <dgm:cxn modelId="{B9B09C3F-E911-4E28-9B7B-FDA75A4E4A26}" type="presParOf" srcId="{02418979-5E16-41E3-8C0A-B265AF08FF2B}" destId="{7273023C-6391-4ED9-9469-D149477536AE}" srcOrd="5" destOrd="0" presId="urn:microsoft.com/office/officeart/2005/8/layout/radial1"/>
    <dgm:cxn modelId="{B136B0AE-024B-49D9-B5A5-99A30846AFD2}" type="presParOf" srcId="{7273023C-6391-4ED9-9469-D149477536AE}" destId="{9C0F7E88-1DD7-4884-8A83-34E802BB7534}" srcOrd="0" destOrd="0" presId="urn:microsoft.com/office/officeart/2005/8/layout/radial1"/>
    <dgm:cxn modelId="{8A4D80D6-AE9C-42FD-9437-49459E8D6200}" type="presParOf" srcId="{02418979-5E16-41E3-8C0A-B265AF08FF2B}" destId="{0C4149A2-415C-4173-91F8-D2ED2EE1A6C1}" srcOrd="6" destOrd="0" presId="urn:microsoft.com/office/officeart/2005/8/layout/radial1"/>
    <dgm:cxn modelId="{7664C4DB-B0A1-4D5E-8655-87B3E7C28AE3}" type="presParOf" srcId="{02418979-5E16-41E3-8C0A-B265AF08FF2B}" destId="{839F127F-A061-4399-B407-A1AB1FA7BE99}" srcOrd="7" destOrd="0" presId="urn:microsoft.com/office/officeart/2005/8/layout/radial1"/>
    <dgm:cxn modelId="{D348EE8D-D68E-4134-B7BC-7AB7BEBEA6EB}" type="presParOf" srcId="{839F127F-A061-4399-B407-A1AB1FA7BE99}" destId="{4E4C943F-D140-46DB-87DE-B17D2FA7D0E0}" srcOrd="0" destOrd="0" presId="urn:microsoft.com/office/officeart/2005/8/layout/radial1"/>
    <dgm:cxn modelId="{84C6FB4F-2745-4026-B4CC-BDE2295FB5FC}" type="presParOf" srcId="{02418979-5E16-41E3-8C0A-B265AF08FF2B}" destId="{9B61E2F9-5450-4869-97A2-2D2F9BBB5F73}" srcOrd="8" destOrd="0" presId="urn:microsoft.com/office/officeart/2005/8/layout/radial1"/>
    <dgm:cxn modelId="{4899F9BA-16DF-4A2E-B31F-D2512DDF02D6}" type="presParOf" srcId="{02418979-5E16-41E3-8C0A-B265AF08FF2B}" destId="{564C4425-AF9C-484B-8107-A108BFEF0258}" srcOrd="9" destOrd="0" presId="urn:microsoft.com/office/officeart/2005/8/layout/radial1"/>
    <dgm:cxn modelId="{751C2136-F153-49BE-A86E-A17CD8B69F49}" type="presParOf" srcId="{564C4425-AF9C-484B-8107-A108BFEF0258}" destId="{025D5419-1707-4923-9671-7CE4A1D98D1D}" srcOrd="0" destOrd="0" presId="urn:microsoft.com/office/officeart/2005/8/layout/radial1"/>
    <dgm:cxn modelId="{3AFF0629-8B31-4DD3-AD99-704F023479B5}" type="presParOf" srcId="{02418979-5E16-41E3-8C0A-B265AF08FF2B}" destId="{23DB60A7-F8D0-4706-B160-E82B35812FF3}" srcOrd="10" destOrd="0" presId="urn:microsoft.com/office/officeart/2005/8/layout/radial1"/>
    <dgm:cxn modelId="{D9D786A5-8C02-43FA-8EF5-1183E6DECCAD}" type="presParOf" srcId="{02418979-5E16-41E3-8C0A-B265AF08FF2B}" destId="{49C3EF3E-21AE-4FD9-B457-990EBDCADD6A}" srcOrd="11" destOrd="0" presId="urn:microsoft.com/office/officeart/2005/8/layout/radial1"/>
    <dgm:cxn modelId="{A8791103-1472-4A57-B52F-A52633FEE94F}" type="presParOf" srcId="{49C3EF3E-21AE-4FD9-B457-990EBDCADD6A}" destId="{CC4DFF44-CAE1-4FD9-88F5-38CF19E3073C}" srcOrd="0" destOrd="0" presId="urn:microsoft.com/office/officeart/2005/8/layout/radial1"/>
    <dgm:cxn modelId="{7C1E3B9D-074E-45AE-BAD5-996FC0BEC67D}" type="presParOf" srcId="{02418979-5E16-41E3-8C0A-B265AF08FF2B}" destId="{717F4CF4-D74B-4965-BA62-9F83DB3FDF24}" srcOrd="12" destOrd="0" presId="urn:microsoft.com/office/officeart/2005/8/layout/radial1"/>
    <dgm:cxn modelId="{5D5F2B59-2B5D-458A-8032-A1FC92A012A2}" type="presParOf" srcId="{02418979-5E16-41E3-8C0A-B265AF08FF2B}" destId="{DBAD6AC5-9BB8-4E35-8798-5D75F20484A0}" srcOrd="13" destOrd="0" presId="urn:microsoft.com/office/officeart/2005/8/layout/radial1"/>
    <dgm:cxn modelId="{751ECFD0-5D45-4D1F-8D25-BC2BBAAB20D3}" type="presParOf" srcId="{DBAD6AC5-9BB8-4E35-8798-5D75F20484A0}" destId="{F9642B3A-5704-4345-9729-D0D570EEF3E3}" srcOrd="0" destOrd="0" presId="urn:microsoft.com/office/officeart/2005/8/layout/radial1"/>
    <dgm:cxn modelId="{DB7F760D-0168-423B-AC26-2A582359BD8D}" type="presParOf" srcId="{02418979-5E16-41E3-8C0A-B265AF08FF2B}" destId="{6B576444-16D4-4F1D-98C4-49AD2AB65F29}" srcOrd="14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E3163A3-24A1-4B1F-B588-8C7C353FCB4C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PT"/>
        </a:p>
      </dgm:t>
    </dgm:pt>
    <dgm:pt modelId="{F6023A77-7121-4DA6-9E29-36ABF73BE86F}">
      <dgm:prSet phldrT="[Texto]" custT="1">
        <dgm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pt-PT" sz="2000" b="1" dirty="0" smtClean="0">
              <a:solidFill>
                <a:schemeClr val="bg1"/>
              </a:solidFill>
            </a:rPr>
            <a:t>Recolha de Dados</a:t>
          </a:r>
          <a:endParaRPr lang="pt-PT" sz="2000" b="1" dirty="0">
            <a:solidFill>
              <a:schemeClr val="bg1"/>
            </a:solidFill>
          </a:endParaRPr>
        </a:p>
      </dgm:t>
    </dgm:pt>
    <dgm:pt modelId="{ABC6502E-8DB3-4E4F-9F14-C5BC534D50C9}" type="parTrans" cxnId="{FE3464E7-9A47-4C63-8B19-CACEBD39FAD2}">
      <dgm:prSet/>
      <dgm:spPr/>
      <dgm:t>
        <a:bodyPr/>
        <a:lstStyle/>
        <a:p>
          <a:endParaRPr lang="pt-PT"/>
        </a:p>
      </dgm:t>
    </dgm:pt>
    <dgm:pt modelId="{4657EB22-A1E4-4F39-A981-5692F5538F35}" type="sibTrans" cxnId="{FE3464E7-9A47-4C63-8B19-CACEBD39FAD2}">
      <dgm:prSet/>
      <dgm:spPr/>
      <dgm:t>
        <a:bodyPr/>
        <a:lstStyle/>
        <a:p>
          <a:endParaRPr lang="pt-PT"/>
        </a:p>
      </dgm:t>
    </dgm:pt>
    <dgm:pt modelId="{0FF64F83-7EB9-47CC-9BFF-3AD558639BE4}">
      <dgm:prSet phldrT="[Texto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>
        <a:solidFill>
          <a:srgbClr val="FFCC99"/>
        </a:solidFill>
      </dgm:spPr>
      <dgm:t>
        <a:bodyPr/>
        <a:lstStyle/>
        <a:p>
          <a:r>
            <a:rPr lang="pt-PT" sz="1600" dirty="0" smtClean="0"/>
            <a:t>Questionário (30 – Professores)</a:t>
          </a:r>
          <a:endParaRPr lang="pt-PT" sz="1600" dirty="0"/>
        </a:p>
      </dgm:t>
    </dgm:pt>
    <dgm:pt modelId="{EF6528C0-0365-4785-AAB3-D3E33BF103A8}" type="parTrans" cxnId="{5418F6CB-55C9-4722-A2B6-08AE7650559B}">
      <dgm:prSet/>
      <dgm:spPr/>
      <dgm:t>
        <a:bodyPr/>
        <a:lstStyle/>
        <a:p>
          <a:endParaRPr lang="pt-PT"/>
        </a:p>
      </dgm:t>
    </dgm:pt>
    <dgm:pt modelId="{9F243623-184B-426C-B7F1-27C34D5C29D3}" type="sibTrans" cxnId="{5418F6CB-55C9-4722-A2B6-08AE7650559B}">
      <dgm:prSet/>
      <dgm:spPr/>
      <dgm:t>
        <a:bodyPr/>
        <a:lstStyle/>
        <a:p>
          <a:endParaRPr lang="pt-PT"/>
        </a:p>
      </dgm:t>
    </dgm:pt>
    <dgm:pt modelId="{01A075CF-34A3-4AD4-A83E-14FEFDA56B94}">
      <dgm:prSet phldrT="[Texto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>
        <a:solidFill>
          <a:srgbClr val="FFCC99"/>
        </a:solidFill>
      </dgm:spPr>
      <dgm:t>
        <a:bodyPr/>
        <a:lstStyle/>
        <a:p>
          <a:r>
            <a:rPr lang="pt-PT" sz="1600" dirty="0" smtClean="0"/>
            <a:t>Entrevista (1 - Diretor)</a:t>
          </a:r>
          <a:endParaRPr lang="pt-PT" sz="1600" dirty="0"/>
        </a:p>
      </dgm:t>
    </dgm:pt>
    <dgm:pt modelId="{5593DF88-264A-4E75-9D7A-5A2F6D3811F9}" type="parTrans" cxnId="{BFAB99A7-2F78-4A24-99A3-E283EE4BA6F4}">
      <dgm:prSet/>
      <dgm:spPr/>
      <dgm:t>
        <a:bodyPr/>
        <a:lstStyle/>
        <a:p>
          <a:endParaRPr lang="pt-PT"/>
        </a:p>
      </dgm:t>
    </dgm:pt>
    <dgm:pt modelId="{7B019555-7019-42A4-8CDB-04B21E03C50D}" type="sibTrans" cxnId="{BFAB99A7-2F78-4A24-99A3-E283EE4BA6F4}">
      <dgm:prSet/>
      <dgm:spPr/>
      <dgm:t>
        <a:bodyPr/>
        <a:lstStyle/>
        <a:p>
          <a:endParaRPr lang="pt-PT"/>
        </a:p>
      </dgm:t>
    </dgm:pt>
    <dgm:pt modelId="{B761EB92-EC94-4560-AE66-2298970C31BA}">
      <dgm:prSet phldrT="[Texto]" custT="1">
        <dgm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pt-PT" sz="2000" b="1" dirty="0" smtClean="0">
              <a:solidFill>
                <a:schemeClr val="bg1"/>
              </a:solidFill>
            </a:rPr>
            <a:t>Análise e Tratamento dos Dados</a:t>
          </a:r>
          <a:endParaRPr lang="pt-PT" sz="2000" b="1" dirty="0">
            <a:solidFill>
              <a:schemeClr val="bg1"/>
            </a:solidFill>
          </a:endParaRPr>
        </a:p>
      </dgm:t>
    </dgm:pt>
    <dgm:pt modelId="{2720F1BF-03EF-41BB-BA04-DB4770279533}" type="parTrans" cxnId="{47176A65-A203-469E-9A12-F43932B1CAB4}">
      <dgm:prSet/>
      <dgm:spPr/>
      <dgm:t>
        <a:bodyPr/>
        <a:lstStyle/>
        <a:p>
          <a:endParaRPr lang="pt-PT"/>
        </a:p>
      </dgm:t>
    </dgm:pt>
    <dgm:pt modelId="{5037591A-8418-451A-A1E6-BB86AAE962E7}" type="sibTrans" cxnId="{47176A65-A203-469E-9A12-F43932B1CAB4}">
      <dgm:prSet/>
      <dgm:spPr/>
      <dgm:t>
        <a:bodyPr/>
        <a:lstStyle/>
        <a:p>
          <a:endParaRPr lang="pt-PT"/>
        </a:p>
      </dgm:t>
    </dgm:pt>
    <dgm:pt modelId="{3E973374-8BE5-41E2-8DD4-3D2EEB9B7D4E}">
      <dgm:prSet phldrT="[Texto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>
        <a:solidFill>
          <a:srgbClr val="FFCC99"/>
        </a:solidFill>
      </dgm:spPr>
      <dgm:t>
        <a:bodyPr/>
        <a:lstStyle/>
        <a:p>
          <a:r>
            <a:rPr lang="pt-BR" sz="1600" dirty="0" smtClean="0"/>
            <a:t>Análise e Interpretação dos Dados dos Questionários</a:t>
          </a:r>
          <a:endParaRPr lang="pt-PT" sz="1600" dirty="0"/>
        </a:p>
      </dgm:t>
    </dgm:pt>
    <dgm:pt modelId="{7B7146EA-8953-4A97-B81B-645F97B5B6AC}" type="parTrans" cxnId="{246CF7C8-7314-4BA7-824E-02E4577555EF}">
      <dgm:prSet/>
      <dgm:spPr/>
      <dgm:t>
        <a:bodyPr/>
        <a:lstStyle/>
        <a:p>
          <a:endParaRPr lang="pt-PT"/>
        </a:p>
      </dgm:t>
    </dgm:pt>
    <dgm:pt modelId="{5DA6BEBD-154E-459B-9529-824C60D68601}" type="sibTrans" cxnId="{246CF7C8-7314-4BA7-824E-02E4577555EF}">
      <dgm:prSet/>
      <dgm:spPr/>
      <dgm:t>
        <a:bodyPr/>
        <a:lstStyle/>
        <a:p>
          <a:endParaRPr lang="pt-PT"/>
        </a:p>
      </dgm:t>
    </dgm:pt>
    <dgm:pt modelId="{7B387DD9-45EB-4524-8F46-4CC3CFC1C559}">
      <dgm:prSet phldrT="[Texto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>
        <a:solidFill>
          <a:srgbClr val="FFCC99"/>
        </a:solidFill>
      </dgm:spPr>
      <dgm:t>
        <a:bodyPr/>
        <a:lstStyle/>
        <a:p>
          <a:r>
            <a:rPr lang="pt-PT" sz="1600" dirty="0" smtClean="0"/>
            <a:t>Outros Documentos</a:t>
          </a:r>
          <a:endParaRPr lang="pt-PT" sz="1600" dirty="0"/>
        </a:p>
      </dgm:t>
    </dgm:pt>
    <dgm:pt modelId="{15DAC23D-0959-4243-AA05-0570A7FFA9FF}" type="parTrans" cxnId="{54C9E2FC-FA2B-46FF-A92D-A0C87C155CCF}">
      <dgm:prSet/>
      <dgm:spPr/>
      <dgm:t>
        <a:bodyPr/>
        <a:lstStyle/>
        <a:p>
          <a:endParaRPr lang="pt-PT"/>
        </a:p>
      </dgm:t>
    </dgm:pt>
    <dgm:pt modelId="{229726ED-04B9-4170-9BD5-37E448B00544}" type="sibTrans" cxnId="{54C9E2FC-FA2B-46FF-A92D-A0C87C155CCF}">
      <dgm:prSet/>
      <dgm:spPr/>
      <dgm:t>
        <a:bodyPr/>
        <a:lstStyle/>
        <a:p>
          <a:endParaRPr lang="pt-PT"/>
        </a:p>
      </dgm:t>
    </dgm:pt>
    <dgm:pt modelId="{F4F91B5C-33D6-46CB-8978-26E425B80487}">
      <dgm:prSet phldrT="[Texto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>
        <a:solidFill>
          <a:srgbClr val="FFCC99"/>
        </a:solidFill>
      </dgm:spPr>
      <dgm:t>
        <a:bodyPr/>
        <a:lstStyle/>
        <a:p>
          <a:r>
            <a:rPr lang="pt-PT" sz="1600" dirty="0" smtClean="0"/>
            <a:t>Análise de Conteúdo</a:t>
          </a:r>
          <a:endParaRPr lang="pt-PT" sz="1600" dirty="0"/>
        </a:p>
      </dgm:t>
    </dgm:pt>
    <dgm:pt modelId="{71792FCC-9B52-468F-8320-8CDA5DF1E7A7}" type="parTrans" cxnId="{E36DD83B-3AB7-4541-B44D-4B7222529DD4}">
      <dgm:prSet/>
      <dgm:spPr/>
      <dgm:t>
        <a:bodyPr/>
        <a:lstStyle/>
        <a:p>
          <a:endParaRPr lang="pt-PT"/>
        </a:p>
      </dgm:t>
    </dgm:pt>
    <dgm:pt modelId="{1C67DA6C-E460-4161-9D45-2BAB09B2EB96}" type="sibTrans" cxnId="{E36DD83B-3AB7-4541-B44D-4B7222529DD4}">
      <dgm:prSet/>
      <dgm:spPr/>
      <dgm:t>
        <a:bodyPr/>
        <a:lstStyle/>
        <a:p>
          <a:endParaRPr lang="pt-PT"/>
        </a:p>
      </dgm:t>
    </dgm:pt>
    <dgm:pt modelId="{E46B85A0-5A55-48C8-A6AA-03B4E571364D}">
      <dgm:prSet phldrT="[Texto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>
        <a:solidFill>
          <a:srgbClr val="FFCC99"/>
        </a:solidFill>
      </dgm:spPr>
      <dgm:t>
        <a:bodyPr/>
        <a:lstStyle/>
        <a:p>
          <a:r>
            <a:rPr lang="pt-PT" sz="1600" dirty="0" smtClean="0"/>
            <a:t>Transcrição da Entrevista, Unidades de sentido, Categorização e Síntese</a:t>
          </a:r>
          <a:endParaRPr lang="pt-PT" sz="1600" dirty="0"/>
        </a:p>
      </dgm:t>
    </dgm:pt>
    <dgm:pt modelId="{126D01F5-95FA-43D7-801C-CC035CF7AF4A}" type="parTrans" cxnId="{31CEEE9A-1863-4B88-8AAE-FAA4DDBC40FD}">
      <dgm:prSet/>
      <dgm:spPr/>
      <dgm:t>
        <a:bodyPr/>
        <a:lstStyle/>
        <a:p>
          <a:endParaRPr lang="pt-PT"/>
        </a:p>
      </dgm:t>
    </dgm:pt>
    <dgm:pt modelId="{2D158E0E-D300-470E-B0E4-83BFA698CC82}" type="sibTrans" cxnId="{31CEEE9A-1863-4B88-8AAE-FAA4DDBC40FD}">
      <dgm:prSet/>
      <dgm:spPr/>
      <dgm:t>
        <a:bodyPr/>
        <a:lstStyle/>
        <a:p>
          <a:endParaRPr lang="pt-PT"/>
        </a:p>
      </dgm:t>
    </dgm:pt>
    <dgm:pt modelId="{04F3A1C3-79E4-465E-B6D2-2940A2AA3757}" type="pres">
      <dgm:prSet presAssocID="{7E3163A3-24A1-4B1F-B588-8C7C353FCB4C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pt-PT"/>
        </a:p>
      </dgm:t>
    </dgm:pt>
    <dgm:pt modelId="{DC61552B-1C9C-42DB-B0E8-9BDED6B6DBED}" type="pres">
      <dgm:prSet presAssocID="{F6023A77-7121-4DA6-9E29-36ABF73BE86F}" presName="linNode" presStyleCnt="0"/>
      <dgm:spPr/>
    </dgm:pt>
    <dgm:pt modelId="{95B76DD1-EF08-4029-B770-0037B1496DED}" type="pres">
      <dgm:prSet presAssocID="{F6023A77-7121-4DA6-9E29-36ABF73BE86F}" presName="parentShp" presStyleLbl="node1" presStyleIdx="0" presStyleCnt="2" custScaleY="33316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5287F833-C731-4844-BE8E-A2700B1B71F6}" type="pres">
      <dgm:prSet presAssocID="{F6023A77-7121-4DA6-9E29-36ABF73BE86F}" presName="childShp" presStyleLbl="bgAccFollowNode1" presStyleIdx="0" presStyleCnt="2" custScaleY="26952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65D66169-8B9F-4A18-B010-1292B78459DA}" type="pres">
      <dgm:prSet presAssocID="{4657EB22-A1E4-4F39-A981-5692F5538F35}" presName="spacing" presStyleCnt="0"/>
      <dgm:spPr/>
    </dgm:pt>
    <dgm:pt modelId="{3292C961-8791-4BE1-85FF-EB31E0DB08E4}" type="pres">
      <dgm:prSet presAssocID="{B761EB92-EC94-4560-AE66-2298970C31BA}" presName="linNode" presStyleCnt="0"/>
      <dgm:spPr/>
    </dgm:pt>
    <dgm:pt modelId="{8FA23D4C-A339-44F0-9BE7-5963BEFCC56B}" type="pres">
      <dgm:prSet presAssocID="{B761EB92-EC94-4560-AE66-2298970C31BA}" presName="parentShp" presStyleLbl="node1" presStyleIdx="1" presStyleCnt="2" custScaleY="28512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E4C7531D-946B-4398-A27F-EDA36BAC90BE}" type="pres">
      <dgm:prSet presAssocID="{B761EB92-EC94-4560-AE66-2298970C31BA}" presName="childShp" presStyleLbl="bgAccFollowNode1" presStyleIdx="1" presStyleCnt="2" custScaleY="38137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</dgm:ptLst>
  <dgm:cxnLst>
    <dgm:cxn modelId="{8DF379BD-2F9C-4A04-99C3-82EA77AF0870}" type="presOf" srcId="{7E3163A3-24A1-4B1F-B588-8C7C353FCB4C}" destId="{04F3A1C3-79E4-465E-B6D2-2940A2AA3757}" srcOrd="0" destOrd="0" presId="urn:microsoft.com/office/officeart/2005/8/layout/vList6"/>
    <dgm:cxn modelId="{BFAB99A7-2F78-4A24-99A3-E283EE4BA6F4}" srcId="{F6023A77-7121-4DA6-9E29-36ABF73BE86F}" destId="{01A075CF-34A3-4AD4-A83E-14FEFDA56B94}" srcOrd="1" destOrd="0" parTransId="{5593DF88-264A-4E75-9D7A-5A2F6D3811F9}" sibTransId="{7B019555-7019-42A4-8CDB-04B21E03C50D}"/>
    <dgm:cxn modelId="{1A4BB594-E719-48FA-8F00-F32F9F7FC6AA}" type="presOf" srcId="{F6023A77-7121-4DA6-9E29-36ABF73BE86F}" destId="{95B76DD1-EF08-4029-B770-0037B1496DED}" srcOrd="0" destOrd="0" presId="urn:microsoft.com/office/officeart/2005/8/layout/vList6"/>
    <dgm:cxn modelId="{E36DD83B-3AB7-4541-B44D-4B7222529DD4}" srcId="{B761EB92-EC94-4560-AE66-2298970C31BA}" destId="{F4F91B5C-33D6-46CB-8978-26E425B80487}" srcOrd="2" destOrd="0" parTransId="{71792FCC-9B52-468F-8320-8CDA5DF1E7A7}" sibTransId="{1C67DA6C-E460-4161-9D45-2BAB09B2EB96}"/>
    <dgm:cxn modelId="{FE3464E7-9A47-4C63-8B19-CACEBD39FAD2}" srcId="{7E3163A3-24A1-4B1F-B588-8C7C353FCB4C}" destId="{F6023A77-7121-4DA6-9E29-36ABF73BE86F}" srcOrd="0" destOrd="0" parTransId="{ABC6502E-8DB3-4E4F-9F14-C5BC534D50C9}" sibTransId="{4657EB22-A1E4-4F39-A981-5692F5538F35}"/>
    <dgm:cxn modelId="{0CDDB1B6-16DA-4B34-9C70-C751756FB9C2}" type="presOf" srcId="{01A075CF-34A3-4AD4-A83E-14FEFDA56B94}" destId="{5287F833-C731-4844-BE8E-A2700B1B71F6}" srcOrd="0" destOrd="1" presId="urn:microsoft.com/office/officeart/2005/8/layout/vList6"/>
    <dgm:cxn modelId="{47176A65-A203-469E-9A12-F43932B1CAB4}" srcId="{7E3163A3-24A1-4B1F-B588-8C7C353FCB4C}" destId="{B761EB92-EC94-4560-AE66-2298970C31BA}" srcOrd="1" destOrd="0" parTransId="{2720F1BF-03EF-41BB-BA04-DB4770279533}" sibTransId="{5037591A-8418-451A-A1E6-BB86AAE962E7}"/>
    <dgm:cxn modelId="{29690B1F-BC47-40AE-96A3-F7FF3DE749AF}" type="presOf" srcId="{F4F91B5C-33D6-46CB-8978-26E425B80487}" destId="{E4C7531D-946B-4398-A27F-EDA36BAC90BE}" srcOrd="0" destOrd="2" presId="urn:microsoft.com/office/officeart/2005/8/layout/vList6"/>
    <dgm:cxn modelId="{54C9E2FC-FA2B-46FF-A92D-A0C87C155CCF}" srcId="{F6023A77-7121-4DA6-9E29-36ABF73BE86F}" destId="{7B387DD9-45EB-4524-8F46-4CC3CFC1C559}" srcOrd="2" destOrd="0" parTransId="{15DAC23D-0959-4243-AA05-0570A7FFA9FF}" sibTransId="{229726ED-04B9-4170-9BD5-37E448B00544}"/>
    <dgm:cxn modelId="{246CF7C8-7314-4BA7-824E-02E4577555EF}" srcId="{B761EB92-EC94-4560-AE66-2298970C31BA}" destId="{3E973374-8BE5-41E2-8DD4-3D2EEB9B7D4E}" srcOrd="0" destOrd="0" parTransId="{7B7146EA-8953-4A97-B81B-645F97B5B6AC}" sibTransId="{5DA6BEBD-154E-459B-9529-824C60D68601}"/>
    <dgm:cxn modelId="{DC564218-E56E-4F44-8460-D96F31D3D244}" type="presOf" srcId="{3E973374-8BE5-41E2-8DD4-3D2EEB9B7D4E}" destId="{E4C7531D-946B-4398-A27F-EDA36BAC90BE}" srcOrd="0" destOrd="0" presId="urn:microsoft.com/office/officeart/2005/8/layout/vList6"/>
    <dgm:cxn modelId="{31CEEE9A-1863-4B88-8AAE-FAA4DDBC40FD}" srcId="{B761EB92-EC94-4560-AE66-2298970C31BA}" destId="{E46B85A0-5A55-48C8-A6AA-03B4E571364D}" srcOrd="1" destOrd="0" parTransId="{126D01F5-95FA-43D7-801C-CC035CF7AF4A}" sibTransId="{2D158E0E-D300-470E-B0E4-83BFA698CC82}"/>
    <dgm:cxn modelId="{00967258-3DD8-4D1C-B0AE-88001166994D}" type="presOf" srcId="{B761EB92-EC94-4560-AE66-2298970C31BA}" destId="{8FA23D4C-A339-44F0-9BE7-5963BEFCC56B}" srcOrd="0" destOrd="0" presId="urn:microsoft.com/office/officeart/2005/8/layout/vList6"/>
    <dgm:cxn modelId="{4C990883-480C-4413-985D-18446E53DAD9}" type="presOf" srcId="{E46B85A0-5A55-48C8-A6AA-03B4E571364D}" destId="{E4C7531D-946B-4398-A27F-EDA36BAC90BE}" srcOrd="0" destOrd="1" presId="urn:microsoft.com/office/officeart/2005/8/layout/vList6"/>
    <dgm:cxn modelId="{E1D2FB7B-4DD5-49EC-9353-6AB99C4B341E}" type="presOf" srcId="{0FF64F83-7EB9-47CC-9BFF-3AD558639BE4}" destId="{5287F833-C731-4844-BE8E-A2700B1B71F6}" srcOrd="0" destOrd="0" presId="urn:microsoft.com/office/officeart/2005/8/layout/vList6"/>
    <dgm:cxn modelId="{5418F6CB-55C9-4722-A2B6-08AE7650559B}" srcId="{F6023A77-7121-4DA6-9E29-36ABF73BE86F}" destId="{0FF64F83-7EB9-47CC-9BFF-3AD558639BE4}" srcOrd="0" destOrd="0" parTransId="{EF6528C0-0365-4785-AAB3-D3E33BF103A8}" sibTransId="{9F243623-184B-426C-B7F1-27C34D5C29D3}"/>
    <dgm:cxn modelId="{99E2D73D-C2E0-4456-B389-E6FF59F5E0F4}" type="presOf" srcId="{7B387DD9-45EB-4524-8F46-4CC3CFC1C559}" destId="{5287F833-C731-4844-BE8E-A2700B1B71F6}" srcOrd="0" destOrd="2" presId="urn:microsoft.com/office/officeart/2005/8/layout/vList6"/>
    <dgm:cxn modelId="{B3E663B7-0998-42B2-9333-E0D7C14ADB4A}" type="presParOf" srcId="{04F3A1C3-79E4-465E-B6D2-2940A2AA3757}" destId="{DC61552B-1C9C-42DB-B0E8-9BDED6B6DBED}" srcOrd="0" destOrd="0" presId="urn:microsoft.com/office/officeart/2005/8/layout/vList6"/>
    <dgm:cxn modelId="{AFC30DA2-3B19-40F3-B1AD-AD7A4D520117}" type="presParOf" srcId="{DC61552B-1C9C-42DB-B0E8-9BDED6B6DBED}" destId="{95B76DD1-EF08-4029-B770-0037B1496DED}" srcOrd="0" destOrd="0" presId="urn:microsoft.com/office/officeart/2005/8/layout/vList6"/>
    <dgm:cxn modelId="{2AC39991-7949-4EE4-9BB7-BE10DE571DED}" type="presParOf" srcId="{DC61552B-1C9C-42DB-B0E8-9BDED6B6DBED}" destId="{5287F833-C731-4844-BE8E-A2700B1B71F6}" srcOrd="1" destOrd="0" presId="urn:microsoft.com/office/officeart/2005/8/layout/vList6"/>
    <dgm:cxn modelId="{55017171-9CFB-4657-8A91-414C886771C6}" type="presParOf" srcId="{04F3A1C3-79E4-465E-B6D2-2940A2AA3757}" destId="{65D66169-8B9F-4A18-B010-1292B78459DA}" srcOrd="1" destOrd="0" presId="urn:microsoft.com/office/officeart/2005/8/layout/vList6"/>
    <dgm:cxn modelId="{C1AB009D-D8E2-4F56-A844-32F111AE765A}" type="presParOf" srcId="{04F3A1C3-79E4-465E-B6D2-2940A2AA3757}" destId="{3292C961-8791-4BE1-85FF-EB31E0DB08E4}" srcOrd="2" destOrd="0" presId="urn:microsoft.com/office/officeart/2005/8/layout/vList6"/>
    <dgm:cxn modelId="{8D65AAB9-7EFB-46C8-BB29-9867ACFF21B2}" type="presParOf" srcId="{3292C961-8791-4BE1-85FF-EB31E0DB08E4}" destId="{8FA23D4C-A339-44F0-9BE7-5963BEFCC56B}" srcOrd="0" destOrd="0" presId="urn:microsoft.com/office/officeart/2005/8/layout/vList6"/>
    <dgm:cxn modelId="{59894BAD-0491-443A-9325-083ABE6F9EEB}" type="presParOf" srcId="{3292C961-8791-4BE1-85FF-EB31E0DB08E4}" destId="{E4C7531D-946B-4398-A27F-EDA36BAC90BE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1EBDEB7-9810-42ED-89EB-48F7B41C48B4}" type="doc">
      <dgm:prSet loTypeId="urn:microsoft.com/office/officeart/2005/8/layout/chevron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pt-PT"/>
        </a:p>
      </dgm:t>
    </dgm:pt>
    <dgm:pt modelId="{31607502-02AD-42BE-9960-25B61EAD9C34}">
      <dgm:prSet phldrT="[Texto]"/>
      <dgm:spPr/>
      <dgm:t>
        <a:bodyPr/>
        <a:lstStyle/>
        <a:p>
          <a:r>
            <a:rPr lang="pt-PT" dirty="0" smtClean="0"/>
            <a:t>Entrevista   </a:t>
          </a:r>
          <a:endParaRPr lang="pt-PT" dirty="0"/>
        </a:p>
      </dgm:t>
    </dgm:pt>
    <dgm:pt modelId="{AF24176E-D493-482F-94E4-15046929CE7B}" type="parTrans" cxnId="{54324394-F58D-400C-BA03-86577B83E89B}">
      <dgm:prSet/>
      <dgm:spPr/>
      <dgm:t>
        <a:bodyPr/>
        <a:lstStyle/>
        <a:p>
          <a:endParaRPr lang="pt-PT"/>
        </a:p>
      </dgm:t>
    </dgm:pt>
    <dgm:pt modelId="{B969B32F-81C2-4E95-9AD9-2A4661A66227}" type="sibTrans" cxnId="{54324394-F58D-400C-BA03-86577B83E89B}">
      <dgm:prSet/>
      <dgm:spPr/>
      <dgm:t>
        <a:bodyPr/>
        <a:lstStyle/>
        <a:p>
          <a:endParaRPr lang="pt-PT"/>
        </a:p>
      </dgm:t>
    </dgm:pt>
    <dgm:pt modelId="{64C940A0-A282-4808-B12A-F60CD5603E69}">
      <dgm:prSet phldrT="[Texto]"/>
      <dgm:spPr/>
      <dgm:t>
        <a:bodyPr/>
        <a:lstStyle/>
        <a:p>
          <a:r>
            <a:rPr lang="pt-PT" dirty="0" smtClean="0"/>
            <a:t>Questionários</a:t>
          </a:r>
          <a:endParaRPr lang="pt-PT" dirty="0"/>
        </a:p>
      </dgm:t>
    </dgm:pt>
    <dgm:pt modelId="{6CE9C2BF-4887-4859-9882-797C99A9FDBF}" type="parTrans" cxnId="{6AF3FD21-BFEC-4584-BB78-FA41B330B699}">
      <dgm:prSet/>
      <dgm:spPr/>
      <dgm:t>
        <a:bodyPr/>
        <a:lstStyle/>
        <a:p>
          <a:endParaRPr lang="pt-PT"/>
        </a:p>
      </dgm:t>
    </dgm:pt>
    <dgm:pt modelId="{B5C46BE7-E803-4716-98F3-204188D3CB36}" type="sibTrans" cxnId="{6AF3FD21-BFEC-4584-BB78-FA41B330B699}">
      <dgm:prSet/>
      <dgm:spPr/>
      <dgm:t>
        <a:bodyPr/>
        <a:lstStyle/>
        <a:p>
          <a:endParaRPr lang="pt-PT"/>
        </a:p>
      </dgm:t>
    </dgm:pt>
    <dgm:pt modelId="{552FF187-F1CF-458C-B649-76D7E445C90F}">
      <dgm:prSet phldrT="[Texto]" custT="1"/>
      <dgm:spPr/>
      <dgm:t>
        <a:bodyPr/>
        <a:lstStyle/>
        <a:p>
          <a:r>
            <a:rPr lang="pt-PT" sz="1400" b="1" dirty="0" smtClean="0"/>
            <a:t>Dimensões</a:t>
          </a:r>
          <a:endParaRPr lang="pt-PT" sz="1400" b="1" dirty="0"/>
        </a:p>
      </dgm:t>
    </dgm:pt>
    <dgm:pt modelId="{125D5064-949C-46B2-B453-CBE2D33EE65D}" type="parTrans" cxnId="{2304008E-EB23-427F-B187-4A09B1AECACE}">
      <dgm:prSet/>
      <dgm:spPr/>
      <dgm:t>
        <a:bodyPr/>
        <a:lstStyle/>
        <a:p>
          <a:endParaRPr lang="pt-PT"/>
        </a:p>
      </dgm:t>
    </dgm:pt>
    <dgm:pt modelId="{CCE6038E-8CC3-43F5-AB61-6E11E2085175}" type="sibTrans" cxnId="{2304008E-EB23-427F-B187-4A09B1AECACE}">
      <dgm:prSet/>
      <dgm:spPr/>
      <dgm:t>
        <a:bodyPr/>
        <a:lstStyle/>
        <a:p>
          <a:endParaRPr lang="pt-PT"/>
        </a:p>
      </dgm:t>
    </dgm:pt>
    <dgm:pt modelId="{AFDE4965-860A-4108-AC15-6994F9126E97}">
      <dgm:prSet phldrT="[Texto]"/>
      <dgm:spPr/>
      <dgm:t>
        <a:bodyPr/>
        <a:lstStyle/>
        <a:p>
          <a:r>
            <a:rPr lang="pt-PT" dirty="0" smtClean="0"/>
            <a:t>Outros Documentos</a:t>
          </a:r>
          <a:endParaRPr lang="pt-PT" dirty="0"/>
        </a:p>
      </dgm:t>
    </dgm:pt>
    <dgm:pt modelId="{5C7ED5AB-69AD-44E3-AD08-41650A13874D}" type="parTrans" cxnId="{69A78CDB-39DB-44F9-A9E7-23D75F8437F6}">
      <dgm:prSet/>
      <dgm:spPr/>
      <dgm:t>
        <a:bodyPr/>
        <a:lstStyle/>
        <a:p>
          <a:endParaRPr lang="pt-PT"/>
        </a:p>
      </dgm:t>
    </dgm:pt>
    <dgm:pt modelId="{3FE89ECB-4D57-4DF8-A488-BFEC9CCB1C08}" type="sibTrans" cxnId="{69A78CDB-39DB-44F9-A9E7-23D75F8437F6}">
      <dgm:prSet/>
      <dgm:spPr/>
      <dgm:t>
        <a:bodyPr/>
        <a:lstStyle/>
        <a:p>
          <a:endParaRPr lang="pt-PT"/>
        </a:p>
      </dgm:t>
    </dgm:pt>
    <dgm:pt modelId="{1DADF870-E349-4CB6-8DE6-0C387EEB6880}">
      <dgm:prSet phldrT="[Texto]" custT="1"/>
      <dgm:spPr/>
      <dgm:t>
        <a:bodyPr/>
        <a:lstStyle/>
        <a:p>
          <a:r>
            <a:rPr lang="pt-PT" sz="1400" dirty="0" smtClean="0"/>
            <a:t>Pesquisa Bibliográfica</a:t>
          </a:r>
          <a:endParaRPr lang="pt-PT" sz="1400" dirty="0"/>
        </a:p>
      </dgm:t>
    </dgm:pt>
    <dgm:pt modelId="{0930ABB8-3386-420B-B486-527C371AD689}" type="parTrans" cxnId="{9E8FFA36-3410-4CA7-B35B-7F48600A7332}">
      <dgm:prSet/>
      <dgm:spPr/>
      <dgm:t>
        <a:bodyPr/>
        <a:lstStyle/>
        <a:p>
          <a:endParaRPr lang="pt-PT"/>
        </a:p>
      </dgm:t>
    </dgm:pt>
    <dgm:pt modelId="{CF5D87B8-BABA-4288-A177-556D19C8A92E}" type="sibTrans" cxnId="{9E8FFA36-3410-4CA7-B35B-7F48600A7332}">
      <dgm:prSet/>
      <dgm:spPr/>
      <dgm:t>
        <a:bodyPr/>
        <a:lstStyle/>
        <a:p>
          <a:endParaRPr lang="pt-PT"/>
        </a:p>
      </dgm:t>
    </dgm:pt>
    <dgm:pt modelId="{AD9CC914-8087-4C7B-94E6-3B79E7ADFB48}">
      <dgm:prSet phldrT="[Texto]" custT="1"/>
      <dgm:spPr/>
      <dgm:t>
        <a:bodyPr/>
        <a:lstStyle/>
        <a:p>
          <a:r>
            <a:rPr lang="pt-PT" sz="1400" b="0" dirty="0" smtClean="0"/>
            <a:t>I. Identificação do entrevistado</a:t>
          </a:r>
          <a:endParaRPr lang="pt-PT" sz="1400" b="0" dirty="0"/>
        </a:p>
      </dgm:t>
    </dgm:pt>
    <dgm:pt modelId="{B035270F-6AF9-41D9-B9B3-FF1D838F7985}" type="parTrans" cxnId="{E8323536-688B-40F3-9D17-33F15D6BCBC6}">
      <dgm:prSet/>
      <dgm:spPr/>
      <dgm:t>
        <a:bodyPr/>
        <a:lstStyle/>
        <a:p>
          <a:endParaRPr lang="pt-PT"/>
        </a:p>
      </dgm:t>
    </dgm:pt>
    <dgm:pt modelId="{0B2601EC-BB58-4436-996E-D4DD1F341314}" type="sibTrans" cxnId="{E8323536-688B-40F3-9D17-33F15D6BCBC6}">
      <dgm:prSet/>
      <dgm:spPr/>
      <dgm:t>
        <a:bodyPr/>
        <a:lstStyle/>
        <a:p>
          <a:endParaRPr lang="pt-PT"/>
        </a:p>
      </dgm:t>
    </dgm:pt>
    <dgm:pt modelId="{78ED1F70-7549-46A3-BF4B-A6D54D46740C}">
      <dgm:prSet phldrT="[Texto]" custT="1"/>
      <dgm:spPr/>
      <dgm:t>
        <a:bodyPr/>
        <a:lstStyle/>
        <a:p>
          <a:r>
            <a:rPr lang="pt-PT" sz="1400" b="0" dirty="0" smtClean="0"/>
            <a:t>II. Identificação dos Currículos existentes</a:t>
          </a:r>
          <a:endParaRPr lang="pt-PT" sz="1400" b="0" dirty="0"/>
        </a:p>
      </dgm:t>
    </dgm:pt>
    <dgm:pt modelId="{3A0B5B32-2BE6-49F2-B0B8-DC1577924924}" type="parTrans" cxnId="{134B2EEE-41CF-4EC3-9A04-A7CC0AABC24F}">
      <dgm:prSet/>
      <dgm:spPr/>
      <dgm:t>
        <a:bodyPr/>
        <a:lstStyle/>
        <a:p>
          <a:endParaRPr lang="pt-PT"/>
        </a:p>
      </dgm:t>
    </dgm:pt>
    <dgm:pt modelId="{6AB8C12F-DBF4-49AE-96CC-C0F9A4E29203}" type="sibTrans" cxnId="{134B2EEE-41CF-4EC3-9A04-A7CC0AABC24F}">
      <dgm:prSet/>
      <dgm:spPr/>
      <dgm:t>
        <a:bodyPr/>
        <a:lstStyle/>
        <a:p>
          <a:endParaRPr lang="pt-PT"/>
        </a:p>
      </dgm:t>
    </dgm:pt>
    <dgm:pt modelId="{5FB81B1C-D445-42CF-88CD-96A824C6928A}">
      <dgm:prSet phldrT="[Texto]" custT="1"/>
      <dgm:spPr/>
      <dgm:t>
        <a:bodyPr/>
        <a:lstStyle/>
        <a:p>
          <a:r>
            <a:rPr lang="pt-PT" sz="1400" b="0" dirty="0" smtClean="0"/>
            <a:t>III. Cursos Lecionados</a:t>
          </a:r>
          <a:endParaRPr lang="pt-PT" sz="1400" b="0" dirty="0"/>
        </a:p>
      </dgm:t>
    </dgm:pt>
    <dgm:pt modelId="{688AB2AF-0C88-4369-A225-CFF775EBB553}" type="parTrans" cxnId="{CD866267-2D17-4608-891A-494A584F889C}">
      <dgm:prSet/>
      <dgm:spPr/>
      <dgm:t>
        <a:bodyPr/>
        <a:lstStyle/>
        <a:p>
          <a:endParaRPr lang="pt-PT"/>
        </a:p>
      </dgm:t>
    </dgm:pt>
    <dgm:pt modelId="{5859158E-4ABE-4971-A181-AB672B4299E1}" type="sibTrans" cxnId="{CD866267-2D17-4608-891A-494A584F889C}">
      <dgm:prSet/>
      <dgm:spPr/>
      <dgm:t>
        <a:bodyPr/>
        <a:lstStyle/>
        <a:p>
          <a:endParaRPr lang="pt-PT"/>
        </a:p>
      </dgm:t>
    </dgm:pt>
    <dgm:pt modelId="{016DFE49-FC59-41C9-BE66-A22921868F95}">
      <dgm:prSet phldrT="[Texto]" custT="1"/>
      <dgm:spPr/>
      <dgm:t>
        <a:bodyPr/>
        <a:lstStyle/>
        <a:p>
          <a:r>
            <a:rPr lang="pt-PT" sz="1400" b="0" dirty="0" smtClean="0"/>
            <a:t>IV. Perfil de formação de Professores</a:t>
          </a:r>
          <a:endParaRPr lang="pt-PT" sz="1400" b="0" dirty="0"/>
        </a:p>
      </dgm:t>
    </dgm:pt>
    <dgm:pt modelId="{883D1365-BF89-44D7-8641-D8B50A31F09E}" type="parTrans" cxnId="{C446F537-E6FF-4B02-859A-C6F9E62C3E6D}">
      <dgm:prSet/>
      <dgm:spPr/>
      <dgm:t>
        <a:bodyPr/>
        <a:lstStyle/>
        <a:p>
          <a:endParaRPr lang="pt-PT"/>
        </a:p>
      </dgm:t>
    </dgm:pt>
    <dgm:pt modelId="{3CC72A8A-9EAB-4390-B15E-2BF4D38B658C}" type="sibTrans" cxnId="{C446F537-E6FF-4B02-859A-C6F9E62C3E6D}">
      <dgm:prSet/>
      <dgm:spPr/>
      <dgm:t>
        <a:bodyPr/>
        <a:lstStyle/>
        <a:p>
          <a:endParaRPr lang="pt-PT"/>
        </a:p>
      </dgm:t>
    </dgm:pt>
    <dgm:pt modelId="{ACA82848-1142-43AB-8A3C-325FE4E7C8A9}">
      <dgm:prSet phldrT="[Texto]" custT="1"/>
      <dgm:spPr/>
      <dgm:t>
        <a:bodyPr/>
        <a:lstStyle/>
        <a:p>
          <a:r>
            <a:rPr lang="pt-PT" sz="1400" b="0" dirty="0" smtClean="0"/>
            <a:t>V. Perfil de saída dos estudantes</a:t>
          </a:r>
          <a:endParaRPr lang="pt-PT" sz="1400" b="0" dirty="0"/>
        </a:p>
      </dgm:t>
    </dgm:pt>
    <dgm:pt modelId="{9C898AF9-71A2-4D2C-9258-AD130BA91173}" type="parTrans" cxnId="{EF9118FF-A7EA-49BA-9EF7-276149C9E9A6}">
      <dgm:prSet/>
      <dgm:spPr/>
      <dgm:t>
        <a:bodyPr/>
        <a:lstStyle/>
        <a:p>
          <a:endParaRPr lang="pt-PT"/>
        </a:p>
      </dgm:t>
    </dgm:pt>
    <dgm:pt modelId="{88365435-7475-4AD3-9E04-C1F985041F7E}" type="sibTrans" cxnId="{EF9118FF-A7EA-49BA-9EF7-276149C9E9A6}">
      <dgm:prSet/>
      <dgm:spPr/>
      <dgm:t>
        <a:bodyPr/>
        <a:lstStyle/>
        <a:p>
          <a:endParaRPr lang="pt-PT"/>
        </a:p>
      </dgm:t>
    </dgm:pt>
    <dgm:pt modelId="{93DA8766-7F6B-4A06-89B4-EB9D9FA5A5AF}">
      <dgm:prSet phldrT="[Texto]" custT="1"/>
      <dgm:spPr/>
      <dgm:t>
        <a:bodyPr/>
        <a:lstStyle/>
        <a:p>
          <a:r>
            <a:rPr lang="pt-PT" sz="1400" b="0" dirty="0" smtClean="0"/>
            <a:t>VI. Controlo e Fiscalização do funcionamento da escola </a:t>
          </a:r>
          <a:endParaRPr lang="pt-PT" sz="1400" b="0" dirty="0"/>
        </a:p>
      </dgm:t>
    </dgm:pt>
    <dgm:pt modelId="{9909EEE8-458F-45EA-9D05-809605FDA3A8}" type="parTrans" cxnId="{957D9081-D27E-4C0F-80FF-134DF2C6E786}">
      <dgm:prSet/>
      <dgm:spPr/>
      <dgm:t>
        <a:bodyPr/>
        <a:lstStyle/>
        <a:p>
          <a:endParaRPr lang="pt-PT"/>
        </a:p>
      </dgm:t>
    </dgm:pt>
    <dgm:pt modelId="{4F5E8A69-E5FC-47CD-8A9E-3364C9AB0B39}" type="sibTrans" cxnId="{957D9081-D27E-4C0F-80FF-134DF2C6E786}">
      <dgm:prSet/>
      <dgm:spPr/>
      <dgm:t>
        <a:bodyPr/>
        <a:lstStyle/>
        <a:p>
          <a:endParaRPr lang="pt-PT"/>
        </a:p>
      </dgm:t>
    </dgm:pt>
    <dgm:pt modelId="{12F6A40E-9971-4239-906B-F2FCC55621AB}">
      <dgm:prSet custT="1"/>
      <dgm:spPr/>
      <dgm:t>
        <a:bodyPr/>
        <a:lstStyle/>
        <a:p>
          <a:r>
            <a:rPr lang="x-none" sz="1400" b="0" smtClean="0"/>
            <a:t>II - Identificação dos Currículos existentes</a:t>
          </a:r>
          <a:endParaRPr lang="pt-PT" sz="1400" b="0" dirty="0"/>
        </a:p>
      </dgm:t>
    </dgm:pt>
    <dgm:pt modelId="{3EA4F6A1-D365-48AF-A409-AFDC43C9D36A}" type="parTrans" cxnId="{BAEB31E8-C07D-4E27-B311-BB70DF818082}">
      <dgm:prSet/>
      <dgm:spPr/>
      <dgm:t>
        <a:bodyPr/>
        <a:lstStyle/>
        <a:p>
          <a:endParaRPr lang="pt-PT"/>
        </a:p>
      </dgm:t>
    </dgm:pt>
    <dgm:pt modelId="{7CE4BF25-EDF8-4274-830F-E49904FDEBD3}" type="sibTrans" cxnId="{BAEB31E8-C07D-4E27-B311-BB70DF818082}">
      <dgm:prSet/>
      <dgm:spPr/>
      <dgm:t>
        <a:bodyPr/>
        <a:lstStyle/>
        <a:p>
          <a:endParaRPr lang="pt-PT"/>
        </a:p>
      </dgm:t>
    </dgm:pt>
    <dgm:pt modelId="{8DDA195D-4DF4-48B6-AFDF-FB6E9955C812}">
      <dgm:prSet custT="1"/>
      <dgm:spPr/>
      <dgm:t>
        <a:bodyPr/>
        <a:lstStyle/>
        <a:p>
          <a:r>
            <a:rPr lang="x-none" sz="1400" b="0" smtClean="0"/>
            <a:t>III – Cursos Lecionados</a:t>
          </a:r>
          <a:endParaRPr lang="pt-PT" sz="1400" b="0" dirty="0"/>
        </a:p>
      </dgm:t>
    </dgm:pt>
    <dgm:pt modelId="{4601381C-89E9-4496-A53B-50D6F80169B2}" type="parTrans" cxnId="{603AE29E-605B-4DAD-BE05-EE56E0CCD978}">
      <dgm:prSet/>
      <dgm:spPr/>
      <dgm:t>
        <a:bodyPr/>
        <a:lstStyle/>
        <a:p>
          <a:endParaRPr lang="pt-PT"/>
        </a:p>
      </dgm:t>
    </dgm:pt>
    <dgm:pt modelId="{A1A5BC42-3FC3-4E53-96CA-F03449B6C6A6}" type="sibTrans" cxnId="{603AE29E-605B-4DAD-BE05-EE56E0CCD978}">
      <dgm:prSet/>
      <dgm:spPr/>
      <dgm:t>
        <a:bodyPr/>
        <a:lstStyle/>
        <a:p>
          <a:endParaRPr lang="pt-PT"/>
        </a:p>
      </dgm:t>
    </dgm:pt>
    <dgm:pt modelId="{80322A75-FE95-469F-B542-AF05851259B6}">
      <dgm:prSet custT="1"/>
      <dgm:spPr/>
      <dgm:t>
        <a:bodyPr/>
        <a:lstStyle/>
        <a:p>
          <a:r>
            <a:rPr lang="x-none" sz="1400" b="0" smtClean="0"/>
            <a:t>IV – Perfil de Formação dos Professores</a:t>
          </a:r>
          <a:endParaRPr lang="pt-PT" sz="1400" b="0" dirty="0"/>
        </a:p>
      </dgm:t>
    </dgm:pt>
    <dgm:pt modelId="{561A9DE9-4042-44BB-AE43-DD7F0629E48D}" type="parTrans" cxnId="{058175AD-AA6C-4CBF-A9E8-6A8BE9A8ACFE}">
      <dgm:prSet/>
      <dgm:spPr/>
      <dgm:t>
        <a:bodyPr/>
        <a:lstStyle/>
        <a:p>
          <a:endParaRPr lang="pt-PT"/>
        </a:p>
      </dgm:t>
    </dgm:pt>
    <dgm:pt modelId="{F9D5C4FB-82E5-418A-83FD-0535946DB959}" type="sibTrans" cxnId="{058175AD-AA6C-4CBF-A9E8-6A8BE9A8ACFE}">
      <dgm:prSet/>
      <dgm:spPr/>
      <dgm:t>
        <a:bodyPr/>
        <a:lstStyle/>
        <a:p>
          <a:endParaRPr lang="pt-PT"/>
        </a:p>
      </dgm:t>
    </dgm:pt>
    <dgm:pt modelId="{A6138F24-0CEC-4E46-BA52-B7F6D74964D2}">
      <dgm:prSet custT="1"/>
      <dgm:spPr/>
      <dgm:t>
        <a:bodyPr/>
        <a:lstStyle/>
        <a:p>
          <a:r>
            <a:rPr lang="x-none" sz="1400" b="0" smtClean="0"/>
            <a:t>V – Perfil de Saída dos Estudantes</a:t>
          </a:r>
          <a:endParaRPr lang="pt-PT" sz="1400" b="0" dirty="0"/>
        </a:p>
      </dgm:t>
    </dgm:pt>
    <dgm:pt modelId="{62E987E8-7BB5-4BAE-BB7A-0DBE4908EE93}" type="parTrans" cxnId="{2F6D85D8-8AC9-4772-A184-C54CE338DF43}">
      <dgm:prSet/>
      <dgm:spPr/>
      <dgm:t>
        <a:bodyPr/>
        <a:lstStyle/>
        <a:p>
          <a:endParaRPr lang="pt-PT"/>
        </a:p>
      </dgm:t>
    </dgm:pt>
    <dgm:pt modelId="{268C49EB-3CBC-4F5E-89CD-5AACDE5CD0C4}" type="sibTrans" cxnId="{2F6D85D8-8AC9-4772-A184-C54CE338DF43}">
      <dgm:prSet/>
      <dgm:spPr/>
      <dgm:t>
        <a:bodyPr/>
        <a:lstStyle/>
        <a:p>
          <a:endParaRPr lang="pt-PT"/>
        </a:p>
      </dgm:t>
    </dgm:pt>
    <dgm:pt modelId="{7FC68EEB-531A-4493-BFA3-800AB515E2FD}">
      <dgm:prSet custT="1"/>
      <dgm:spPr/>
      <dgm:t>
        <a:bodyPr/>
        <a:lstStyle/>
        <a:p>
          <a:r>
            <a:rPr lang="x-none" sz="1400" b="0" smtClean="0"/>
            <a:t>VI - Controlo e Fiscalização do funcionamento da escola</a:t>
          </a:r>
          <a:endParaRPr lang="pt-PT" sz="1400" b="0" dirty="0"/>
        </a:p>
      </dgm:t>
    </dgm:pt>
    <dgm:pt modelId="{809B545C-95E3-4F1A-B5B2-6D6082F8A526}" type="parTrans" cxnId="{097EEC3D-3228-4DF2-826C-6D45FC2DDA85}">
      <dgm:prSet/>
      <dgm:spPr/>
      <dgm:t>
        <a:bodyPr/>
        <a:lstStyle/>
        <a:p>
          <a:endParaRPr lang="pt-PT"/>
        </a:p>
      </dgm:t>
    </dgm:pt>
    <dgm:pt modelId="{1BCA7547-A718-4193-BF00-6C37489CFA99}" type="sibTrans" cxnId="{097EEC3D-3228-4DF2-826C-6D45FC2DDA85}">
      <dgm:prSet/>
      <dgm:spPr/>
      <dgm:t>
        <a:bodyPr/>
        <a:lstStyle/>
        <a:p>
          <a:endParaRPr lang="pt-PT"/>
        </a:p>
      </dgm:t>
    </dgm:pt>
    <dgm:pt modelId="{72AEA590-C175-4D96-A591-85D12E9E03BB}">
      <dgm:prSet phldrT="[Texto]" custT="1"/>
      <dgm:spPr/>
      <dgm:t>
        <a:bodyPr/>
        <a:lstStyle/>
        <a:p>
          <a:r>
            <a:rPr lang="x-none" sz="1400" b="0" smtClean="0"/>
            <a:t> I – Caracterização da experiência profissional dos Professores</a:t>
          </a:r>
          <a:endParaRPr lang="pt-PT" sz="1400" b="0" dirty="0"/>
        </a:p>
      </dgm:t>
    </dgm:pt>
    <dgm:pt modelId="{AC89E44E-0A6B-467F-88F0-99F6BDF74435}" type="parTrans" cxnId="{65F657D8-4278-4AE7-A9FF-746CDD958825}">
      <dgm:prSet/>
      <dgm:spPr/>
      <dgm:t>
        <a:bodyPr/>
        <a:lstStyle/>
        <a:p>
          <a:endParaRPr lang="pt-PT"/>
        </a:p>
      </dgm:t>
    </dgm:pt>
    <dgm:pt modelId="{CB9ABF59-4C13-413F-B533-E4E691A2BC1B}" type="sibTrans" cxnId="{65F657D8-4278-4AE7-A9FF-746CDD958825}">
      <dgm:prSet/>
      <dgm:spPr/>
      <dgm:t>
        <a:bodyPr/>
        <a:lstStyle/>
        <a:p>
          <a:endParaRPr lang="pt-PT"/>
        </a:p>
      </dgm:t>
    </dgm:pt>
    <dgm:pt modelId="{9B1390D9-B99E-460A-805E-246828AC70A0}">
      <dgm:prSet phldrT="[Texto]" custT="1"/>
      <dgm:spPr/>
      <dgm:t>
        <a:bodyPr/>
        <a:lstStyle/>
        <a:p>
          <a:endParaRPr lang="pt-PT" sz="1400" dirty="0"/>
        </a:p>
      </dgm:t>
    </dgm:pt>
    <dgm:pt modelId="{6312179F-9E0C-4872-BFAC-F49DD45F2299}" type="parTrans" cxnId="{99B3A857-CCF0-4A49-96CB-EDA338CA8362}">
      <dgm:prSet/>
      <dgm:spPr/>
      <dgm:t>
        <a:bodyPr/>
        <a:lstStyle/>
        <a:p>
          <a:endParaRPr lang="pt-PT"/>
        </a:p>
      </dgm:t>
    </dgm:pt>
    <dgm:pt modelId="{243BAFF4-E640-4B39-9857-B14322C3BBC6}" type="sibTrans" cxnId="{99B3A857-CCF0-4A49-96CB-EDA338CA8362}">
      <dgm:prSet/>
      <dgm:spPr/>
      <dgm:t>
        <a:bodyPr/>
        <a:lstStyle/>
        <a:p>
          <a:endParaRPr lang="pt-PT"/>
        </a:p>
      </dgm:t>
    </dgm:pt>
    <dgm:pt modelId="{E50A0BC7-9D7D-4B13-BF74-9FFC80582BED}">
      <dgm:prSet phldrT="[Texto]" custT="1"/>
      <dgm:spPr/>
      <dgm:t>
        <a:bodyPr/>
        <a:lstStyle/>
        <a:p>
          <a:r>
            <a:rPr lang="pt-PT" sz="1400" b="1" dirty="0" smtClean="0"/>
            <a:t>Dimensões</a:t>
          </a:r>
          <a:endParaRPr lang="pt-PT" sz="1400" dirty="0"/>
        </a:p>
      </dgm:t>
    </dgm:pt>
    <dgm:pt modelId="{5AE530A6-BB53-44BE-8457-71BC66332E69}" type="parTrans" cxnId="{F9D24857-FA62-425F-80A2-64CD20782765}">
      <dgm:prSet/>
      <dgm:spPr/>
      <dgm:t>
        <a:bodyPr/>
        <a:lstStyle/>
        <a:p>
          <a:endParaRPr lang="pt-PT"/>
        </a:p>
      </dgm:t>
    </dgm:pt>
    <dgm:pt modelId="{0B00E866-9B00-479F-85C8-8B9F0DD213B7}" type="sibTrans" cxnId="{F9D24857-FA62-425F-80A2-64CD20782765}">
      <dgm:prSet/>
      <dgm:spPr/>
      <dgm:t>
        <a:bodyPr/>
        <a:lstStyle/>
        <a:p>
          <a:endParaRPr lang="pt-PT"/>
        </a:p>
      </dgm:t>
    </dgm:pt>
    <dgm:pt modelId="{A7AE8210-4888-41CF-A7B9-905EF71C3CDB}" type="pres">
      <dgm:prSet presAssocID="{71EBDEB7-9810-42ED-89EB-48F7B41C48B4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PT"/>
        </a:p>
      </dgm:t>
    </dgm:pt>
    <dgm:pt modelId="{EEC6FAC5-030A-46C2-AC97-413A53609BCA}" type="pres">
      <dgm:prSet presAssocID="{31607502-02AD-42BE-9960-25B61EAD9C34}" presName="composite" presStyleCnt="0"/>
      <dgm:spPr/>
      <dgm:t>
        <a:bodyPr/>
        <a:lstStyle/>
        <a:p>
          <a:endParaRPr lang="pt-PT"/>
        </a:p>
      </dgm:t>
    </dgm:pt>
    <dgm:pt modelId="{7B6AA71F-1F61-4BB7-9ABE-1D09103489F9}" type="pres">
      <dgm:prSet presAssocID="{31607502-02AD-42BE-9960-25B61EAD9C34}" presName="parentText" presStyleLbl="alignNode1" presStyleIdx="0" presStyleCnt="3" custAng="5400000" custLinFactNeighborX="-9625" custLinFactNeighborY="88025">
        <dgm:presLayoutVars>
          <dgm:chMax val="1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A7192D11-DA6A-4A8A-89FB-2421957AA9E4}" type="pres">
      <dgm:prSet presAssocID="{31607502-02AD-42BE-9960-25B61EAD9C34}" presName="descendantText" presStyleLbl="alignAcc1" presStyleIdx="0" presStyleCnt="3" custScaleX="90911" custScaleY="140936" custLinFactNeighborX="2660" custLinFactNeighborY="608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9CE63184-6FB6-4C82-BDD5-A8FFE77C2164}" type="pres">
      <dgm:prSet presAssocID="{B969B32F-81C2-4E95-9AD9-2A4661A66227}" presName="sp" presStyleCnt="0"/>
      <dgm:spPr/>
      <dgm:t>
        <a:bodyPr/>
        <a:lstStyle/>
        <a:p>
          <a:endParaRPr lang="pt-PT"/>
        </a:p>
      </dgm:t>
    </dgm:pt>
    <dgm:pt modelId="{29518A0F-393E-4916-A9C1-B3E7102B6970}" type="pres">
      <dgm:prSet presAssocID="{64C940A0-A282-4808-B12A-F60CD5603E69}" presName="composite" presStyleCnt="0"/>
      <dgm:spPr/>
      <dgm:t>
        <a:bodyPr/>
        <a:lstStyle/>
        <a:p>
          <a:endParaRPr lang="pt-PT"/>
        </a:p>
      </dgm:t>
    </dgm:pt>
    <dgm:pt modelId="{21947072-CF56-489E-84A6-B727EA13E93A}" type="pres">
      <dgm:prSet presAssocID="{64C940A0-A282-4808-B12A-F60CD5603E69}" presName="parentText" presStyleLbl="alignNode1" presStyleIdx="1" presStyleCnt="3" custAng="5400000" custLinFactY="-24552" custLinFactNeighborX="-14801" custLinFactNeighborY="-100000">
        <dgm:presLayoutVars>
          <dgm:chMax val="1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EAB7C7B4-DF7E-43AB-9CA4-DCC536658A04}" type="pres">
      <dgm:prSet presAssocID="{64C940A0-A282-4808-B12A-F60CD5603E69}" presName="descendantText" presStyleLbl="alignAcc1" presStyleIdx="1" presStyleCnt="3" custScaleX="92023" custScaleY="149124" custLinFactNeighborX="1947" custLinFactNeighborY="938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7E4164C7-28AB-440D-9AB8-3BA2CF99F88F}" type="pres">
      <dgm:prSet presAssocID="{B5C46BE7-E803-4716-98F3-204188D3CB36}" presName="sp" presStyleCnt="0"/>
      <dgm:spPr/>
      <dgm:t>
        <a:bodyPr/>
        <a:lstStyle/>
        <a:p>
          <a:endParaRPr lang="pt-PT"/>
        </a:p>
      </dgm:t>
    </dgm:pt>
    <dgm:pt modelId="{C528BE18-E6BE-4C8A-A3DA-458582A23848}" type="pres">
      <dgm:prSet presAssocID="{AFDE4965-860A-4108-AC15-6994F9126E97}" presName="composite" presStyleCnt="0"/>
      <dgm:spPr/>
      <dgm:t>
        <a:bodyPr/>
        <a:lstStyle/>
        <a:p>
          <a:endParaRPr lang="pt-PT"/>
        </a:p>
      </dgm:t>
    </dgm:pt>
    <dgm:pt modelId="{1A4FDD96-521F-4564-A676-C946D4D5539A}" type="pres">
      <dgm:prSet presAssocID="{AFDE4965-860A-4108-AC15-6994F9126E97}" presName="parentText" presStyleLbl="alignNode1" presStyleIdx="2" presStyleCnt="3" custAng="5400000" custLinFactNeighborX="-12365" custLinFactNeighborY="-17978">
        <dgm:presLayoutVars>
          <dgm:chMax val="1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F8E43A0A-0115-405C-B166-CC766F52ABF5}" type="pres">
      <dgm:prSet presAssocID="{AFDE4965-860A-4108-AC15-6994F9126E97}" presName="descendantText" presStyleLbl="alignAcc1" presStyleIdx="2" presStyleCnt="3" custScaleX="93110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</dgm:ptLst>
  <dgm:cxnLst>
    <dgm:cxn modelId="{CB760DA4-B6D0-4DD4-ABCC-A7695F748361}" type="presOf" srcId="{AFDE4965-860A-4108-AC15-6994F9126E97}" destId="{1A4FDD96-521F-4564-A676-C946D4D5539A}" srcOrd="0" destOrd="0" presId="urn:microsoft.com/office/officeart/2005/8/layout/chevron2"/>
    <dgm:cxn modelId="{957D9081-D27E-4C0F-80FF-134DF2C6E786}" srcId="{31607502-02AD-42BE-9960-25B61EAD9C34}" destId="{93DA8766-7F6B-4A06-89B4-EB9D9FA5A5AF}" srcOrd="6" destOrd="0" parTransId="{9909EEE8-458F-45EA-9D05-809605FDA3A8}" sibTransId="{4F5E8A69-E5FC-47CD-8A9E-3364C9AB0B39}"/>
    <dgm:cxn modelId="{CF6EC500-C0B6-47B3-BE38-EADDC5541848}" type="presOf" srcId="{552FF187-F1CF-458C-B649-76D7E445C90F}" destId="{EAB7C7B4-DF7E-43AB-9CA4-DCC536658A04}" srcOrd="0" destOrd="0" presId="urn:microsoft.com/office/officeart/2005/8/layout/chevron2"/>
    <dgm:cxn modelId="{81DD490C-4EDB-4D4A-BB2D-135B9C8A87BE}" type="presOf" srcId="{12F6A40E-9971-4239-906B-F2FCC55621AB}" destId="{EAB7C7B4-DF7E-43AB-9CA4-DCC536658A04}" srcOrd="0" destOrd="3" presId="urn:microsoft.com/office/officeart/2005/8/layout/chevron2"/>
    <dgm:cxn modelId="{F9D24857-FA62-425F-80A2-64CD20782765}" srcId="{31607502-02AD-42BE-9960-25B61EAD9C34}" destId="{E50A0BC7-9D7D-4B13-BF74-9FFC80582BED}" srcOrd="0" destOrd="0" parTransId="{5AE530A6-BB53-44BE-8457-71BC66332E69}" sibTransId="{0B00E866-9B00-479F-85C8-8B9F0DD213B7}"/>
    <dgm:cxn modelId="{70A92CCC-53FE-422A-9151-E16C93E98AD2}" type="presOf" srcId="{9B1390D9-B99E-460A-805E-246828AC70A0}" destId="{EAB7C7B4-DF7E-43AB-9CA4-DCC536658A04}" srcOrd="0" destOrd="1" presId="urn:microsoft.com/office/officeart/2005/8/layout/chevron2"/>
    <dgm:cxn modelId="{C446F537-E6FF-4B02-859A-C6F9E62C3E6D}" srcId="{31607502-02AD-42BE-9960-25B61EAD9C34}" destId="{016DFE49-FC59-41C9-BE66-A22921868F95}" srcOrd="4" destOrd="0" parTransId="{883D1365-BF89-44D7-8641-D8B50A31F09E}" sibTransId="{3CC72A8A-9EAB-4390-B15E-2BF4D38B658C}"/>
    <dgm:cxn modelId="{B9B506C9-8710-45B5-B424-000AEAD1C907}" type="presOf" srcId="{ACA82848-1142-43AB-8A3C-325FE4E7C8A9}" destId="{A7192D11-DA6A-4A8A-89FB-2421957AA9E4}" srcOrd="0" destOrd="5" presId="urn:microsoft.com/office/officeart/2005/8/layout/chevron2"/>
    <dgm:cxn modelId="{2BF06302-9CFE-4DD7-B706-8E918829734C}" type="presOf" srcId="{31607502-02AD-42BE-9960-25B61EAD9C34}" destId="{7B6AA71F-1F61-4BB7-9ABE-1D09103489F9}" srcOrd="0" destOrd="0" presId="urn:microsoft.com/office/officeart/2005/8/layout/chevron2"/>
    <dgm:cxn modelId="{9E8FFA36-3410-4CA7-B35B-7F48600A7332}" srcId="{AFDE4965-860A-4108-AC15-6994F9126E97}" destId="{1DADF870-E349-4CB6-8DE6-0C387EEB6880}" srcOrd="0" destOrd="0" parTransId="{0930ABB8-3386-420B-B486-527C371AD689}" sibTransId="{CF5D87B8-BABA-4288-A177-556D19C8A92E}"/>
    <dgm:cxn modelId="{81ECA978-488E-423E-A075-99BC1284A5E2}" type="presOf" srcId="{72AEA590-C175-4D96-A591-85D12E9E03BB}" destId="{EAB7C7B4-DF7E-43AB-9CA4-DCC536658A04}" srcOrd="0" destOrd="2" presId="urn:microsoft.com/office/officeart/2005/8/layout/chevron2"/>
    <dgm:cxn modelId="{54324394-F58D-400C-BA03-86577B83E89B}" srcId="{71EBDEB7-9810-42ED-89EB-48F7B41C48B4}" destId="{31607502-02AD-42BE-9960-25B61EAD9C34}" srcOrd="0" destOrd="0" parTransId="{AF24176E-D493-482F-94E4-15046929CE7B}" sibTransId="{B969B32F-81C2-4E95-9AD9-2A4661A66227}"/>
    <dgm:cxn modelId="{0EA80D47-23F3-4208-815D-3067F3B2EDEB}" type="presOf" srcId="{A6138F24-0CEC-4E46-BA52-B7F6D74964D2}" destId="{EAB7C7B4-DF7E-43AB-9CA4-DCC536658A04}" srcOrd="0" destOrd="6" presId="urn:microsoft.com/office/officeart/2005/8/layout/chevron2"/>
    <dgm:cxn modelId="{097EEC3D-3228-4DF2-826C-6D45FC2DDA85}" srcId="{64C940A0-A282-4808-B12A-F60CD5603E69}" destId="{7FC68EEB-531A-4493-BFA3-800AB515E2FD}" srcOrd="7" destOrd="0" parTransId="{809B545C-95E3-4F1A-B5B2-6D6082F8A526}" sibTransId="{1BCA7547-A718-4193-BF00-6C37489CFA99}"/>
    <dgm:cxn modelId="{CAF5DF03-48CC-41CB-8D68-7BAC8C2FAFED}" type="presOf" srcId="{1DADF870-E349-4CB6-8DE6-0C387EEB6880}" destId="{F8E43A0A-0115-405C-B166-CC766F52ABF5}" srcOrd="0" destOrd="0" presId="urn:microsoft.com/office/officeart/2005/8/layout/chevron2"/>
    <dgm:cxn modelId="{E8323536-688B-40F3-9D17-33F15D6BCBC6}" srcId="{31607502-02AD-42BE-9960-25B61EAD9C34}" destId="{AD9CC914-8087-4C7B-94E6-3B79E7ADFB48}" srcOrd="1" destOrd="0" parTransId="{B035270F-6AF9-41D9-B9B3-FF1D838F7985}" sibTransId="{0B2601EC-BB58-4436-996E-D4DD1F341314}"/>
    <dgm:cxn modelId="{EF9118FF-A7EA-49BA-9EF7-276149C9E9A6}" srcId="{31607502-02AD-42BE-9960-25B61EAD9C34}" destId="{ACA82848-1142-43AB-8A3C-325FE4E7C8A9}" srcOrd="5" destOrd="0" parTransId="{9C898AF9-71A2-4D2C-9258-AD130BA91173}" sibTransId="{88365435-7475-4AD3-9E04-C1F985041F7E}"/>
    <dgm:cxn modelId="{99B3A857-CCF0-4A49-96CB-EDA338CA8362}" srcId="{64C940A0-A282-4808-B12A-F60CD5603E69}" destId="{9B1390D9-B99E-460A-805E-246828AC70A0}" srcOrd="1" destOrd="0" parTransId="{6312179F-9E0C-4872-BFAC-F49DD45F2299}" sibTransId="{243BAFF4-E640-4B39-9857-B14322C3BBC6}"/>
    <dgm:cxn modelId="{719A3C62-A60F-4BF8-846B-B12A51EDDAC1}" type="presOf" srcId="{71EBDEB7-9810-42ED-89EB-48F7B41C48B4}" destId="{A7AE8210-4888-41CF-A7B9-905EF71C3CDB}" srcOrd="0" destOrd="0" presId="urn:microsoft.com/office/officeart/2005/8/layout/chevron2"/>
    <dgm:cxn modelId="{6AF3FD21-BFEC-4584-BB78-FA41B330B699}" srcId="{71EBDEB7-9810-42ED-89EB-48F7B41C48B4}" destId="{64C940A0-A282-4808-B12A-F60CD5603E69}" srcOrd="1" destOrd="0" parTransId="{6CE9C2BF-4887-4859-9882-797C99A9FDBF}" sibTransId="{B5C46BE7-E803-4716-98F3-204188D3CB36}"/>
    <dgm:cxn modelId="{2F6D85D8-8AC9-4772-A184-C54CE338DF43}" srcId="{64C940A0-A282-4808-B12A-F60CD5603E69}" destId="{A6138F24-0CEC-4E46-BA52-B7F6D74964D2}" srcOrd="6" destOrd="0" parTransId="{62E987E8-7BB5-4BAE-BB7A-0DBE4908EE93}" sibTransId="{268C49EB-3CBC-4F5E-89CD-5AACDE5CD0C4}"/>
    <dgm:cxn modelId="{98C50430-09D6-414C-8801-33A26677EC4E}" type="presOf" srcId="{7FC68EEB-531A-4493-BFA3-800AB515E2FD}" destId="{EAB7C7B4-DF7E-43AB-9CA4-DCC536658A04}" srcOrd="0" destOrd="7" presId="urn:microsoft.com/office/officeart/2005/8/layout/chevron2"/>
    <dgm:cxn modelId="{FB60E302-5B68-4DD5-9922-C5C5B3FC7222}" type="presOf" srcId="{AD9CC914-8087-4C7B-94E6-3B79E7ADFB48}" destId="{A7192D11-DA6A-4A8A-89FB-2421957AA9E4}" srcOrd="0" destOrd="1" presId="urn:microsoft.com/office/officeart/2005/8/layout/chevron2"/>
    <dgm:cxn modelId="{65F657D8-4278-4AE7-A9FF-746CDD958825}" srcId="{64C940A0-A282-4808-B12A-F60CD5603E69}" destId="{72AEA590-C175-4D96-A591-85D12E9E03BB}" srcOrd="2" destOrd="0" parTransId="{AC89E44E-0A6B-467F-88F0-99F6BDF74435}" sibTransId="{CB9ABF59-4C13-413F-B533-E4E691A2BC1B}"/>
    <dgm:cxn modelId="{C51FC317-33C7-4CF4-A19C-C76A9641B9E0}" type="presOf" srcId="{5FB81B1C-D445-42CF-88CD-96A824C6928A}" destId="{A7192D11-DA6A-4A8A-89FB-2421957AA9E4}" srcOrd="0" destOrd="3" presId="urn:microsoft.com/office/officeart/2005/8/layout/chevron2"/>
    <dgm:cxn modelId="{3C866DD4-39DF-480B-824A-5C8079AAA475}" type="presOf" srcId="{93DA8766-7F6B-4A06-89B4-EB9D9FA5A5AF}" destId="{A7192D11-DA6A-4A8A-89FB-2421957AA9E4}" srcOrd="0" destOrd="6" presId="urn:microsoft.com/office/officeart/2005/8/layout/chevron2"/>
    <dgm:cxn modelId="{9B34CAFC-A807-4A3D-950D-E1D3B8E4188D}" type="presOf" srcId="{64C940A0-A282-4808-B12A-F60CD5603E69}" destId="{21947072-CF56-489E-84A6-B727EA13E93A}" srcOrd="0" destOrd="0" presId="urn:microsoft.com/office/officeart/2005/8/layout/chevron2"/>
    <dgm:cxn modelId="{69A78CDB-39DB-44F9-A9E7-23D75F8437F6}" srcId="{71EBDEB7-9810-42ED-89EB-48F7B41C48B4}" destId="{AFDE4965-860A-4108-AC15-6994F9126E97}" srcOrd="2" destOrd="0" parTransId="{5C7ED5AB-69AD-44E3-AD08-41650A13874D}" sibTransId="{3FE89ECB-4D57-4DF8-A488-BFEC9CCB1C08}"/>
    <dgm:cxn modelId="{428E8982-F88F-43FB-9CD5-021F961C4031}" type="presOf" srcId="{80322A75-FE95-469F-B542-AF05851259B6}" destId="{EAB7C7B4-DF7E-43AB-9CA4-DCC536658A04}" srcOrd="0" destOrd="5" presId="urn:microsoft.com/office/officeart/2005/8/layout/chevron2"/>
    <dgm:cxn modelId="{EA65FBA4-00B0-405A-A9E7-AA90F89B6142}" type="presOf" srcId="{016DFE49-FC59-41C9-BE66-A22921868F95}" destId="{A7192D11-DA6A-4A8A-89FB-2421957AA9E4}" srcOrd="0" destOrd="4" presId="urn:microsoft.com/office/officeart/2005/8/layout/chevron2"/>
    <dgm:cxn modelId="{07260870-D948-4AD2-86A2-C2CC959B6A2C}" type="presOf" srcId="{8DDA195D-4DF4-48B6-AFDF-FB6E9955C812}" destId="{EAB7C7B4-DF7E-43AB-9CA4-DCC536658A04}" srcOrd="0" destOrd="4" presId="urn:microsoft.com/office/officeart/2005/8/layout/chevron2"/>
    <dgm:cxn modelId="{2304008E-EB23-427F-B187-4A09B1AECACE}" srcId="{64C940A0-A282-4808-B12A-F60CD5603E69}" destId="{552FF187-F1CF-458C-B649-76D7E445C90F}" srcOrd="0" destOrd="0" parTransId="{125D5064-949C-46B2-B453-CBE2D33EE65D}" sibTransId="{CCE6038E-8CC3-43F5-AB61-6E11E2085175}"/>
    <dgm:cxn modelId="{BAEB31E8-C07D-4E27-B311-BB70DF818082}" srcId="{64C940A0-A282-4808-B12A-F60CD5603E69}" destId="{12F6A40E-9971-4239-906B-F2FCC55621AB}" srcOrd="3" destOrd="0" parTransId="{3EA4F6A1-D365-48AF-A409-AFDC43C9D36A}" sibTransId="{7CE4BF25-EDF8-4274-830F-E49904FDEBD3}"/>
    <dgm:cxn modelId="{058175AD-AA6C-4CBF-A9E8-6A8BE9A8ACFE}" srcId="{64C940A0-A282-4808-B12A-F60CD5603E69}" destId="{80322A75-FE95-469F-B542-AF05851259B6}" srcOrd="5" destOrd="0" parTransId="{561A9DE9-4042-44BB-AE43-DD7F0629E48D}" sibTransId="{F9D5C4FB-82E5-418A-83FD-0535946DB959}"/>
    <dgm:cxn modelId="{134B2EEE-41CF-4EC3-9A04-A7CC0AABC24F}" srcId="{31607502-02AD-42BE-9960-25B61EAD9C34}" destId="{78ED1F70-7549-46A3-BF4B-A6D54D46740C}" srcOrd="2" destOrd="0" parTransId="{3A0B5B32-2BE6-49F2-B0B8-DC1577924924}" sibTransId="{6AB8C12F-DBF4-49AE-96CC-C0F9A4E29203}"/>
    <dgm:cxn modelId="{CD866267-2D17-4608-891A-494A584F889C}" srcId="{31607502-02AD-42BE-9960-25B61EAD9C34}" destId="{5FB81B1C-D445-42CF-88CD-96A824C6928A}" srcOrd="3" destOrd="0" parTransId="{688AB2AF-0C88-4369-A225-CFF775EBB553}" sibTransId="{5859158E-4ABE-4971-A181-AB672B4299E1}"/>
    <dgm:cxn modelId="{72F57CEF-90FB-4980-AF2E-667C7331668C}" type="presOf" srcId="{78ED1F70-7549-46A3-BF4B-A6D54D46740C}" destId="{A7192D11-DA6A-4A8A-89FB-2421957AA9E4}" srcOrd="0" destOrd="2" presId="urn:microsoft.com/office/officeart/2005/8/layout/chevron2"/>
    <dgm:cxn modelId="{FA2D3917-289C-4F4E-A762-E4660FA5A80A}" type="presOf" srcId="{E50A0BC7-9D7D-4B13-BF74-9FFC80582BED}" destId="{A7192D11-DA6A-4A8A-89FB-2421957AA9E4}" srcOrd="0" destOrd="0" presId="urn:microsoft.com/office/officeart/2005/8/layout/chevron2"/>
    <dgm:cxn modelId="{603AE29E-605B-4DAD-BE05-EE56E0CCD978}" srcId="{64C940A0-A282-4808-B12A-F60CD5603E69}" destId="{8DDA195D-4DF4-48B6-AFDF-FB6E9955C812}" srcOrd="4" destOrd="0" parTransId="{4601381C-89E9-4496-A53B-50D6F80169B2}" sibTransId="{A1A5BC42-3FC3-4E53-96CA-F03449B6C6A6}"/>
    <dgm:cxn modelId="{2B7D4823-D136-4584-B394-CF421748E9D8}" type="presParOf" srcId="{A7AE8210-4888-41CF-A7B9-905EF71C3CDB}" destId="{EEC6FAC5-030A-46C2-AC97-413A53609BCA}" srcOrd="0" destOrd="0" presId="urn:microsoft.com/office/officeart/2005/8/layout/chevron2"/>
    <dgm:cxn modelId="{FD941005-6CC6-4D22-8C04-AF8A0170190F}" type="presParOf" srcId="{EEC6FAC5-030A-46C2-AC97-413A53609BCA}" destId="{7B6AA71F-1F61-4BB7-9ABE-1D09103489F9}" srcOrd="0" destOrd="0" presId="urn:microsoft.com/office/officeart/2005/8/layout/chevron2"/>
    <dgm:cxn modelId="{6E568A5E-23CB-4DE5-A50C-A4CAFA24D188}" type="presParOf" srcId="{EEC6FAC5-030A-46C2-AC97-413A53609BCA}" destId="{A7192D11-DA6A-4A8A-89FB-2421957AA9E4}" srcOrd="1" destOrd="0" presId="urn:microsoft.com/office/officeart/2005/8/layout/chevron2"/>
    <dgm:cxn modelId="{03306FB3-C55D-4109-80AD-3546DE8D7D0D}" type="presParOf" srcId="{A7AE8210-4888-41CF-A7B9-905EF71C3CDB}" destId="{9CE63184-6FB6-4C82-BDD5-A8FFE77C2164}" srcOrd="1" destOrd="0" presId="urn:microsoft.com/office/officeart/2005/8/layout/chevron2"/>
    <dgm:cxn modelId="{7B836F4B-AA4C-4746-8B97-F25779D18808}" type="presParOf" srcId="{A7AE8210-4888-41CF-A7B9-905EF71C3CDB}" destId="{29518A0F-393E-4916-A9C1-B3E7102B6970}" srcOrd="2" destOrd="0" presId="urn:microsoft.com/office/officeart/2005/8/layout/chevron2"/>
    <dgm:cxn modelId="{BA8A571E-980B-4B97-BCFF-6788AB75F7F8}" type="presParOf" srcId="{29518A0F-393E-4916-A9C1-B3E7102B6970}" destId="{21947072-CF56-489E-84A6-B727EA13E93A}" srcOrd="0" destOrd="0" presId="urn:microsoft.com/office/officeart/2005/8/layout/chevron2"/>
    <dgm:cxn modelId="{63C18648-77BB-4A54-9726-829AD0F510AE}" type="presParOf" srcId="{29518A0F-393E-4916-A9C1-B3E7102B6970}" destId="{EAB7C7B4-DF7E-43AB-9CA4-DCC536658A04}" srcOrd="1" destOrd="0" presId="urn:microsoft.com/office/officeart/2005/8/layout/chevron2"/>
    <dgm:cxn modelId="{31D34843-868D-4FB3-97E4-860CD0EF4E3D}" type="presParOf" srcId="{A7AE8210-4888-41CF-A7B9-905EF71C3CDB}" destId="{7E4164C7-28AB-440D-9AB8-3BA2CF99F88F}" srcOrd="3" destOrd="0" presId="urn:microsoft.com/office/officeart/2005/8/layout/chevron2"/>
    <dgm:cxn modelId="{8407C504-7A9E-4CAE-B2A8-CB3EE83040C2}" type="presParOf" srcId="{A7AE8210-4888-41CF-A7B9-905EF71C3CDB}" destId="{C528BE18-E6BE-4C8A-A3DA-458582A23848}" srcOrd="4" destOrd="0" presId="urn:microsoft.com/office/officeart/2005/8/layout/chevron2"/>
    <dgm:cxn modelId="{6BA892D1-C1B2-4717-BC70-F7844ADB6111}" type="presParOf" srcId="{C528BE18-E6BE-4C8A-A3DA-458582A23848}" destId="{1A4FDD96-521F-4564-A676-C946D4D5539A}" srcOrd="0" destOrd="0" presId="urn:microsoft.com/office/officeart/2005/8/layout/chevron2"/>
    <dgm:cxn modelId="{DE872A1A-5F5C-4577-9D62-EAEAB284B314}" type="presParOf" srcId="{C528BE18-E6BE-4C8A-A3DA-458582A23848}" destId="{F8E43A0A-0115-405C-B166-CC766F52ABF5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CCE149-7377-4184-8450-AC08E4346F29}" type="datetimeFigureOut">
              <a:rPr lang="pt-PT" smtClean="0"/>
              <a:pPr/>
              <a:t>25/01/2015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4F9571-4C34-4524-983A-D39E89F8E63A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269623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PT" sz="1200" dirty="0" smtClean="0"/>
              <a:t>: Análises Clínicas, Anatomia Patológica, Enfermagem, Estomatologia, Farmácia, Fisioterapia, Ortoprotesia, Ortopedia, Nutrição, Dietética, Radiologia e Saúde Regular Ambiental. </a:t>
            </a:r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4F9571-4C34-4524-983A-D39E89F8E63A}" type="slidenum">
              <a:rPr lang="pt-PT" smtClean="0"/>
              <a:pPr/>
              <a:t>7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366270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4F9571-4C34-4524-983A-D39E89F8E63A}" type="slidenum">
              <a:rPr lang="pt-PT" smtClean="0"/>
              <a:pPr/>
              <a:t>9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38032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PT" dirty="0" smtClean="0"/>
              <a:t>Esta investigação</a:t>
            </a:r>
            <a:r>
              <a:rPr lang="pt-PT" baseline="0" dirty="0" smtClean="0"/>
              <a:t> assentou desde o inicio fundamentalmente em 6 dimensões construídas com base nos objetivos</a:t>
            </a:r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4F9571-4C34-4524-983A-D39E89F8E63A}" type="slidenum">
              <a:rPr lang="pt-PT" smtClean="0"/>
              <a:pPr/>
              <a:t>12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429853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100" dirty="0" smtClean="0"/>
              <a:t> parece ter ultrapassado algumas fases necessárias até chegar a Diretor (professor da escola, coordenador ou diretor de turma) o que lhe daria uma retaguarda maior e melhor</a:t>
            </a:r>
            <a:r>
              <a:rPr lang="pt-PT" sz="1100" baseline="0" dirty="0" smtClean="0"/>
              <a:t> </a:t>
            </a:r>
            <a:r>
              <a:rPr lang="pt-PT" sz="1100" dirty="0" smtClean="0"/>
              <a:t>sobre como lidar com as questões administrativas e pedagógicas da instituição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100" dirty="0" smtClean="0"/>
              <a:t>- “Líder Oculto” Durante a pesquisa, pelas respostas dos professores e observação da rotina e procedimentos na instituição, podemos entender que a </a:t>
            </a:r>
            <a:r>
              <a:rPr lang="pt-PT" sz="1100" dirty="0" err="1" smtClean="0"/>
              <a:t>Directora</a:t>
            </a:r>
            <a:r>
              <a:rPr lang="pt-PT" sz="1100" dirty="0" smtClean="0"/>
              <a:t> Pedagógica é </a:t>
            </a:r>
            <a:r>
              <a:rPr lang="pt-PT" sz="1100" dirty="0" err="1" smtClean="0"/>
              <a:t>formad</a:t>
            </a:r>
            <a:r>
              <a:rPr lang="pt-PT" sz="1100" dirty="0" smtClean="0"/>
              <a:t> na área de Enfermagem, com muitos anos de experiência na docência técnica profissional naquela escola, e já assume o cargo há muitos anos. </a:t>
            </a:r>
          </a:p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4F9571-4C34-4524-983A-D39E89F8E63A}" type="slidenum">
              <a:rPr lang="pt-PT" smtClean="0"/>
              <a:pPr/>
              <a:t>13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311537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dirty="0" smtClean="0"/>
              <a:t>Quanto ao género, ao contrário do exposto por Araújo (1990) quando se refere a uma feminização do ensino, no que toca ao pessoal docente aqui existe uma equidade.</a:t>
            </a:r>
          </a:p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4F9571-4C34-4524-983A-D39E89F8E63A}" type="slidenum">
              <a:rPr lang="pt-PT" smtClean="0"/>
              <a:pPr/>
              <a:t>14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394088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dirty="0" smtClean="0"/>
              <a:t>Existe falta de formação contínua, apesar de no EIMSE (2001) ser referido que “os conhecimentos e o reforço da qualificação dos professores serão de responsabilidade do programa de reciclagem, que visará as diversas necessidades de formação permanente dos professores”</a:t>
            </a:r>
          </a:p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4F9571-4C34-4524-983A-D39E89F8E63A}" type="slidenum">
              <a:rPr lang="pt-PT" smtClean="0"/>
              <a:pPr/>
              <a:t>15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6538347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1.É</a:t>
            </a:r>
            <a:r>
              <a:rPr lang="pt-PT" sz="8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representante máximo do ministério da educação dentro da escola; 2. é funcionário público de carreira;  3. presta contas ao ministério da educação sempre que solicitado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PT" sz="8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4F9571-4C34-4524-983A-D39E89F8E63A}" type="slidenum">
              <a:rPr lang="pt-PT" smtClean="0"/>
              <a:pPr/>
              <a:t>23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7809619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4F9571-4C34-4524-983A-D39E89F8E63A}" type="slidenum">
              <a:rPr lang="pt-PT" smtClean="0"/>
              <a:pPr/>
              <a:t>25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923486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60F89-A667-49ED-B727-F36B12365AE1}" type="datetimeFigureOut">
              <a:rPr lang="pt-PT" smtClean="0"/>
              <a:pPr/>
              <a:t>25/01/2015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2848F-7EBC-4CC4-8E8A-5BC44E92E19E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60F89-A667-49ED-B727-F36B12365AE1}" type="datetimeFigureOut">
              <a:rPr lang="pt-PT" smtClean="0"/>
              <a:pPr/>
              <a:t>25/01/2015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2848F-7EBC-4CC4-8E8A-5BC44E92E19E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60F89-A667-49ED-B727-F36B12365AE1}" type="datetimeFigureOut">
              <a:rPr lang="pt-PT" smtClean="0"/>
              <a:pPr/>
              <a:t>25/01/2015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2848F-7EBC-4CC4-8E8A-5BC44E92E19E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60F89-A667-49ED-B727-F36B12365AE1}" type="datetimeFigureOut">
              <a:rPr lang="pt-PT" smtClean="0"/>
              <a:pPr/>
              <a:t>25/01/2015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2848F-7EBC-4CC4-8E8A-5BC44E92E19E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60F89-A667-49ED-B727-F36B12365AE1}" type="datetimeFigureOut">
              <a:rPr lang="pt-PT" smtClean="0"/>
              <a:pPr/>
              <a:t>25/01/2015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2848F-7EBC-4CC4-8E8A-5BC44E92E19E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60F89-A667-49ED-B727-F36B12365AE1}" type="datetimeFigureOut">
              <a:rPr lang="pt-PT" smtClean="0"/>
              <a:pPr/>
              <a:t>25/01/2015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2848F-7EBC-4CC4-8E8A-5BC44E92E19E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60F89-A667-49ED-B727-F36B12365AE1}" type="datetimeFigureOut">
              <a:rPr lang="pt-PT" smtClean="0"/>
              <a:pPr/>
              <a:t>25/01/2015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2848F-7EBC-4CC4-8E8A-5BC44E92E19E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60F89-A667-49ED-B727-F36B12365AE1}" type="datetimeFigureOut">
              <a:rPr lang="pt-PT" smtClean="0"/>
              <a:pPr/>
              <a:t>25/01/2015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2848F-7EBC-4CC4-8E8A-5BC44E92E19E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60F89-A667-49ED-B727-F36B12365AE1}" type="datetimeFigureOut">
              <a:rPr lang="pt-PT" smtClean="0"/>
              <a:pPr/>
              <a:t>25/01/2015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2848F-7EBC-4CC4-8E8A-5BC44E92E19E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60F89-A667-49ED-B727-F36B12365AE1}" type="datetimeFigureOut">
              <a:rPr lang="pt-PT" smtClean="0"/>
              <a:pPr/>
              <a:t>25/01/2015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2848F-7EBC-4CC4-8E8A-5BC44E92E19E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60F89-A667-49ED-B727-F36B12365AE1}" type="datetimeFigureOut">
              <a:rPr lang="pt-PT" smtClean="0"/>
              <a:pPr/>
              <a:t>25/01/2015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2848F-7EBC-4CC4-8E8A-5BC44E92E19E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B60F89-A667-49ED-B727-F36B12365AE1}" type="datetimeFigureOut">
              <a:rPr lang="pt-PT" smtClean="0"/>
              <a:pPr/>
              <a:t>25/01/2015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D2848F-7EBC-4CC4-8E8A-5BC44E92E19E}" type="slidenum">
              <a:rPr lang="pt-PT" smtClean="0"/>
              <a:pPr/>
              <a:t>‹nº›</a:t>
            </a:fld>
            <a:endParaRPr lang="pt-PT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0" descr="Descrição: capa mestrado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187624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2339752" y="332656"/>
            <a:ext cx="6552728" cy="6192688"/>
          </a:xfrm>
        </p:spPr>
        <p:txBody>
          <a:bodyPr>
            <a:noAutofit/>
          </a:bodyPr>
          <a:lstStyle/>
          <a:p>
            <a:pPr algn="l">
              <a:lnSpc>
                <a:spcPct val="170000"/>
              </a:lnSpc>
            </a:pPr>
            <a:r>
              <a:rPr lang="pt-PT" sz="2000" b="1" dirty="0" smtClean="0">
                <a:solidFill>
                  <a:srgbClr val="AD403D"/>
                </a:solidFill>
              </a:rPr>
              <a:t>UNIVERSIDADE DE ÉVORA</a:t>
            </a:r>
          </a:p>
          <a:p>
            <a:pPr algn="l">
              <a:lnSpc>
                <a:spcPct val="170000"/>
              </a:lnSpc>
            </a:pPr>
            <a:r>
              <a:rPr lang="pt-PT" sz="1800" b="1" dirty="0" smtClean="0">
                <a:solidFill>
                  <a:schemeClr val="tx1"/>
                </a:solidFill>
              </a:rPr>
              <a:t>ESCOLA </a:t>
            </a:r>
            <a:r>
              <a:rPr lang="pt-PT" sz="1800" b="1" dirty="0">
                <a:solidFill>
                  <a:schemeClr val="tx1"/>
                </a:solidFill>
              </a:rPr>
              <a:t>DE CIÊNCIAS SOCIAIS</a:t>
            </a:r>
            <a:endParaRPr lang="pt-PT" sz="1800" dirty="0">
              <a:solidFill>
                <a:schemeClr val="tx1"/>
              </a:solidFill>
            </a:endParaRPr>
          </a:p>
          <a:p>
            <a:pPr algn="l">
              <a:lnSpc>
                <a:spcPct val="170000"/>
              </a:lnSpc>
            </a:pPr>
            <a:r>
              <a:rPr lang="pt-PT" sz="1600" dirty="0">
                <a:solidFill>
                  <a:schemeClr val="tx1"/>
                </a:solidFill>
              </a:rPr>
              <a:t>DEPARTAMENTO DE PEDAGOGIA E EDUCAÇÃO</a:t>
            </a:r>
          </a:p>
          <a:p>
            <a:pPr algn="l"/>
            <a:r>
              <a:rPr lang="pt-PT" sz="1600" dirty="0">
                <a:solidFill>
                  <a:schemeClr val="tx1"/>
                </a:solidFill>
              </a:rPr>
              <a:t>	</a:t>
            </a:r>
          </a:p>
          <a:p>
            <a:pPr algn="l"/>
            <a:r>
              <a:rPr lang="pt-PT" sz="1600" dirty="0">
                <a:solidFill>
                  <a:schemeClr val="tx1"/>
                </a:solidFill>
              </a:rPr>
              <a:t> </a:t>
            </a:r>
            <a:endParaRPr lang="pt-PT" sz="1600" dirty="0" smtClean="0">
              <a:solidFill>
                <a:schemeClr val="tx1"/>
              </a:solidFill>
            </a:endParaRPr>
          </a:p>
          <a:p>
            <a:pPr algn="l"/>
            <a:r>
              <a:rPr lang="pt-PT" sz="2000" dirty="0" smtClean="0">
                <a:solidFill>
                  <a:schemeClr val="tx1"/>
                </a:solidFill>
              </a:rPr>
              <a:t>Caraterização </a:t>
            </a:r>
            <a:r>
              <a:rPr lang="pt-PT" sz="2000" dirty="0">
                <a:solidFill>
                  <a:schemeClr val="tx1"/>
                </a:solidFill>
              </a:rPr>
              <a:t>Organizacional das Escolas Técnicas Profissionais de Saúde em Angola: Caso do Estudo à ETPS de Luanda </a:t>
            </a:r>
          </a:p>
          <a:p>
            <a:pPr algn="l"/>
            <a:r>
              <a:rPr lang="pt-PT" sz="1600" b="1" dirty="0">
                <a:solidFill>
                  <a:schemeClr val="tx1"/>
                </a:solidFill>
              </a:rPr>
              <a:t> </a:t>
            </a:r>
            <a:endParaRPr lang="pt-PT" sz="1600" dirty="0">
              <a:solidFill>
                <a:schemeClr val="tx1"/>
              </a:solidFill>
            </a:endParaRPr>
          </a:p>
          <a:p>
            <a:pPr algn="l"/>
            <a:r>
              <a:rPr lang="pt-PT" sz="1600" b="1" dirty="0">
                <a:solidFill>
                  <a:schemeClr val="tx1"/>
                </a:solidFill>
              </a:rPr>
              <a:t>  </a:t>
            </a:r>
            <a:endParaRPr lang="pt-PT" sz="1600" dirty="0">
              <a:solidFill>
                <a:schemeClr val="tx1"/>
              </a:solidFill>
            </a:endParaRPr>
          </a:p>
          <a:p>
            <a:pPr algn="l"/>
            <a:r>
              <a:rPr lang="pt-PT" sz="1600" b="1" dirty="0">
                <a:solidFill>
                  <a:schemeClr val="tx1"/>
                </a:solidFill>
              </a:rPr>
              <a:t>Diodeth Mara Francisco Tomás, Nº 10150</a:t>
            </a:r>
            <a:endParaRPr lang="pt-PT" sz="1600" dirty="0">
              <a:solidFill>
                <a:schemeClr val="tx1"/>
              </a:solidFill>
            </a:endParaRPr>
          </a:p>
          <a:p>
            <a:pPr algn="l"/>
            <a:r>
              <a:rPr lang="pt-PT" sz="1600" b="1" dirty="0">
                <a:solidFill>
                  <a:schemeClr val="tx1"/>
                </a:solidFill>
              </a:rPr>
              <a:t> </a:t>
            </a:r>
            <a:r>
              <a:rPr lang="pt-PT" sz="1600" dirty="0" smtClean="0">
                <a:solidFill>
                  <a:schemeClr val="tx1"/>
                </a:solidFill>
              </a:rPr>
              <a:t>Orientação</a:t>
            </a:r>
            <a:r>
              <a:rPr lang="pt-PT" sz="1600" dirty="0">
                <a:solidFill>
                  <a:schemeClr val="tx1"/>
                </a:solidFill>
              </a:rPr>
              <a:t>: Prof. Doutora Marília Evangelina Sota Favinha</a:t>
            </a:r>
          </a:p>
          <a:p>
            <a:pPr algn="l"/>
            <a:r>
              <a:rPr lang="pt-PT" sz="1600" dirty="0">
                <a:solidFill>
                  <a:schemeClr val="tx1"/>
                </a:solidFill>
              </a:rPr>
              <a:t> </a:t>
            </a:r>
          </a:p>
          <a:p>
            <a:pPr algn="l"/>
            <a:r>
              <a:rPr lang="pt-PT" sz="1600" dirty="0">
                <a:solidFill>
                  <a:schemeClr val="tx1"/>
                </a:solidFill>
              </a:rPr>
              <a:t>  </a:t>
            </a:r>
          </a:p>
          <a:p>
            <a:pPr algn="l"/>
            <a:r>
              <a:rPr lang="pt-PT" sz="1600" dirty="0">
                <a:solidFill>
                  <a:schemeClr val="tx1"/>
                </a:solidFill>
              </a:rPr>
              <a:t> </a:t>
            </a:r>
            <a:r>
              <a:rPr lang="pt-PT" sz="1600" b="1" dirty="0" smtClean="0">
                <a:solidFill>
                  <a:schemeClr val="tx1"/>
                </a:solidFill>
              </a:rPr>
              <a:t>Mestrado </a:t>
            </a:r>
            <a:r>
              <a:rPr lang="pt-PT" sz="1600" b="1" dirty="0">
                <a:solidFill>
                  <a:schemeClr val="tx1"/>
                </a:solidFill>
              </a:rPr>
              <a:t>em Ciências da Educação</a:t>
            </a:r>
            <a:endParaRPr lang="pt-PT" sz="1600" dirty="0">
              <a:solidFill>
                <a:schemeClr val="tx1"/>
              </a:solidFill>
            </a:endParaRPr>
          </a:p>
          <a:p>
            <a:pPr algn="l"/>
            <a:r>
              <a:rPr lang="pt-PT" sz="1600" dirty="0">
                <a:solidFill>
                  <a:schemeClr val="tx1"/>
                </a:solidFill>
              </a:rPr>
              <a:t>Área de especialização: Administração e Gestão Educacional</a:t>
            </a:r>
          </a:p>
          <a:p>
            <a:pPr algn="l"/>
            <a:r>
              <a:rPr lang="pt-PT" sz="1600" i="1" dirty="0">
                <a:solidFill>
                  <a:schemeClr val="tx1"/>
                </a:solidFill>
              </a:rPr>
              <a:t>  </a:t>
            </a:r>
            <a:endParaRPr lang="pt-PT" sz="1600" i="1" dirty="0" smtClean="0">
              <a:solidFill>
                <a:schemeClr val="tx1"/>
              </a:solidFill>
            </a:endParaRPr>
          </a:p>
          <a:p>
            <a:pPr algn="l"/>
            <a:endParaRPr lang="pt-PT" sz="1600" dirty="0">
              <a:solidFill>
                <a:schemeClr val="tx1"/>
              </a:solidFill>
            </a:endParaRPr>
          </a:p>
          <a:p>
            <a:r>
              <a:rPr lang="pt-PT" sz="1600" dirty="0" smtClean="0">
                <a:solidFill>
                  <a:schemeClr val="tx1"/>
                </a:solidFill>
              </a:rPr>
              <a:t>Évora,2015</a:t>
            </a:r>
            <a:endParaRPr lang="pt-PT" sz="1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9929" y="263254"/>
            <a:ext cx="8229600" cy="287701"/>
          </a:xfrm>
        </p:spPr>
        <p:txBody>
          <a:bodyPr>
            <a:noAutofit/>
          </a:bodyPr>
          <a:lstStyle/>
          <a:p>
            <a:pPr algn="l"/>
            <a:r>
              <a:rPr lang="x-none" sz="20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PARTE II</a:t>
            </a:r>
            <a:r>
              <a:rPr lang="pt-PT" sz="20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x-none" sz="20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METODOLOGIA DA INVESTIGAÇÃO</a:t>
            </a:r>
            <a:endParaRPr lang="pt-PT" sz="2000" dirty="0">
              <a:solidFill>
                <a:schemeClr val="accent6">
                  <a:lumMod val="40000"/>
                  <a:lumOff val="6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395536" y="2372521"/>
            <a:ext cx="8280920" cy="30777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PT" sz="1400" b="1" dirty="0" smtClean="0">
                <a:latin typeface="Comic Sans MS" pitchFamily="66" charset="0"/>
              </a:rPr>
              <a:t>Investigação Mista – Quantitativa/Qualitativa</a:t>
            </a:r>
            <a:endParaRPr lang="pt-PT" sz="1400" b="1" dirty="0">
              <a:latin typeface="Comic Sans MS" pitchFamily="66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482653" y="964740"/>
            <a:ext cx="8280920" cy="30777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PT" sz="1400" b="1" dirty="0" smtClean="0">
                <a:latin typeface="Comic Sans MS" pitchFamily="66" charset="0"/>
              </a:rPr>
              <a:t>Natureza do Estudo</a:t>
            </a:r>
            <a:endParaRPr lang="pt-PT" sz="1400" b="1" dirty="0">
              <a:latin typeface="Comic Sans MS" pitchFamily="66" charset="0"/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1403648" y="2996952"/>
            <a:ext cx="61206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PT" sz="1400" dirty="0"/>
          </a:p>
        </p:txBody>
      </p:sp>
      <p:sp>
        <p:nvSpPr>
          <p:cNvPr id="13" name="CaixaDeTexto 12"/>
          <p:cNvSpPr txBox="1"/>
          <p:nvPr/>
        </p:nvSpPr>
        <p:spPr>
          <a:xfrm>
            <a:off x="418515" y="1370185"/>
            <a:ext cx="8136904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1600" dirty="0" smtClean="0"/>
              <a:t>O estudo desenvolvido é um </a:t>
            </a:r>
            <a:r>
              <a:rPr lang="pt-PT" sz="1600" u="sng" dirty="0" smtClean="0"/>
              <a:t>estudo descritivo transversal</a:t>
            </a:r>
            <a:r>
              <a:rPr lang="pt-PT" sz="1600" dirty="0" smtClean="0"/>
              <a:t>, com recurso a metodologia mista.</a:t>
            </a:r>
          </a:p>
          <a:p>
            <a:pPr algn="just"/>
            <a:r>
              <a:rPr lang="pt-PT" sz="1600" dirty="0" smtClean="0"/>
              <a:t>A escolha da metodologia deve ser feita em função da natureza do problema a estudar.</a:t>
            </a:r>
          </a:p>
          <a:p>
            <a:pPr algn="r"/>
            <a:r>
              <a:rPr lang="pt-PT" sz="1400" dirty="0" smtClean="0"/>
              <a:t>(</a:t>
            </a:r>
            <a:r>
              <a:rPr lang="pt-PT" sz="1400" dirty="0" err="1" smtClean="0"/>
              <a:t>Bogdan</a:t>
            </a:r>
            <a:r>
              <a:rPr lang="pt-PT" sz="1400" dirty="0" smtClean="0"/>
              <a:t> &amp; </a:t>
            </a:r>
            <a:r>
              <a:rPr lang="pt-PT" sz="1400" dirty="0" err="1" smtClean="0"/>
              <a:t>Biklen</a:t>
            </a:r>
            <a:r>
              <a:rPr lang="pt-PT" sz="1400" dirty="0" smtClean="0"/>
              <a:t>, 1994; Lincoln &amp; </a:t>
            </a:r>
            <a:r>
              <a:rPr lang="pt-PT" sz="1400" dirty="0" err="1" smtClean="0"/>
              <a:t>Guba</a:t>
            </a:r>
            <a:r>
              <a:rPr lang="pt-PT" sz="1400" dirty="0" smtClean="0"/>
              <a:t>, 2006; Serrano, 2004).</a:t>
            </a:r>
          </a:p>
        </p:txBody>
      </p:sp>
      <p:sp>
        <p:nvSpPr>
          <p:cNvPr id="14" name="Rectângulo 13"/>
          <p:cNvSpPr/>
          <p:nvPr/>
        </p:nvSpPr>
        <p:spPr>
          <a:xfrm>
            <a:off x="402240" y="2838478"/>
            <a:ext cx="8297289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1400" dirty="0" smtClean="0"/>
              <a:t>Considerou-se pertinente seguir uma metodologia de investigação mista: quantitativa/qualitativa</a:t>
            </a:r>
            <a:r>
              <a:rPr lang="pt-PT" sz="1400" b="1" dirty="0" smtClean="0"/>
              <a:t>, ou interpretativa de tipo “Estudo de Caso</a:t>
            </a:r>
            <a:r>
              <a:rPr lang="pt-PT" sz="1400" b="1" dirty="0"/>
              <a:t>”</a:t>
            </a:r>
            <a:r>
              <a:rPr lang="pt-PT" sz="1400" dirty="0"/>
              <a:t>, </a:t>
            </a:r>
            <a:r>
              <a:rPr lang="pt-PT" sz="1400" dirty="0" smtClean="0"/>
              <a:t>- com </a:t>
            </a:r>
            <a:r>
              <a:rPr lang="pt-PT" sz="1400" dirty="0"/>
              <a:t>o intuito de </a:t>
            </a:r>
            <a:r>
              <a:rPr lang="pt-PT" sz="1400" u="sng" dirty="0"/>
              <a:t>compreender</a:t>
            </a:r>
            <a:r>
              <a:rPr lang="pt-PT" sz="1400" dirty="0"/>
              <a:t>, </a:t>
            </a:r>
            <a:r>
              <a:rPr lang="pt-PT" sz="1400" u="sng" dirty="0"/>
              <a:t>explorar</a:t>
            </a:r>
            <a:r>
              <a:rPr lang="pt-PT" sz="1400" dirty="0"/>
              <a:t> </a:t>
            </a:r>
            <a:r>
              <a:rPr lang="pt-PT" sz="1400" dirty="0" smtClean="0"/>
              <a:t>e </a:t>
            </a:r>
            <a:r>
              <a:rPr lang="pt-PT" sz="1400" u="sng" dirty="0" smtClean="0"/>
              <a:t>descrever </a:t>
            </a:r>
            <a:r>
              <a:rPr lang="pt-PT" sz="1400" dirty="0"/>
              <a:t>acontecimentos em determinado </a:t>
            </a:r>
            <a:r>
              <a:rPr lang="pt-PT" sz="1400" dirty="0" smtClean="0"/>
              <a:t>contexto</a:t>
            </a:r>
            <a:r>
              <a:rPr lang="pt-PT" sz="1400" dirty="0"/>
              <a:t> </a:t>
            </a:r>
            <a:r>
              <a:rPr lang="pt-PT" sz="1400" dirty="0" smtClean="0"/>
              <a:t>- para perceber os processos, os produtos, os fenómenos inerentes à problemática desta investigação.  </a:t>
            </a:r>
          </a:p>
          <a:p>
            <a:pPr algn="r"/>
            <a:r>
              <a:rPr lang="pt-PT" sz="1400" dirty="0"/>
              <a:t>Serrano, </a:t>
            </a:r>
            <a:r>
              <a:rPr lang="pt-PT" sz="1400" dirty="0" smtClean="0"/>
              <a:t>(2004); </a:t>
            </a:r>
            <a:r>
              <a:rPr lang="pt-PT" sz="1400" dirty="0"/>
              <a:t>Yin, </a:t>
            </a:r>
            <a:r>
              <a:rPr lang="pt-PT" sz="1400" dirty="0" smtClean="0"/>
              <a:t>(1994)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482653" y="4166209"/>
            <a:ext cx="8136904" cy="30777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PT" sz="1400" b="1" dirty="0" smtClean="0">
                <a:latin typeface="Comic Sans MS" pitchFamily="66" charset="0"/>
              </a:rPr>
              <a:t>Sujeitos Inquiridos</a:t>
            </a:r>
            <a:endParaRPr lang="pt-PT" sz="1400" b="1" dirty="0">
              <a:latin typeface="Comic Sans MS" pitchFamily="66" charset="0"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469929" y="4576357"/>
            <a:ext cx="8362171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1400" dirty="0" smtClean="0"/>
              <a:t>Num </a:t>
            </a:r>
            <a:r>
              <a:rPr lang="pt-PT" sz="1400" dirty="0"/>
              <a:t>universo de </a:t>
            </a:r>
            <a:r>
              <a:rPr lang="pt-PT" sz="1400" b="1" u="sng" dirty="0"/>
              <a:t>18 escolas técnicas profissionais de saúde </a:t>
            </a:r>
            <a:r>
              <a:rPr lang="pt-PT" sz="1400" dirty="0"/>
              <a:t>em funcionamento nas </a:t>
            </a:r>
            <a:r>
              <a:rPr lang="pt-PT" sz="1400" b="1" dirty="0"/>
              <a:t>18</a:t>
            </a:r>
            <a:r>
              <a:rPr lang="pt-PT" sz="1400" dirty="0"/>
              <a:t> províncias de Angola em </a:t>
            </a:r>
            <a:r>
              <a:rPr lang="pt-PT" sz="1400" dirty="0" smtClean="0"/>
              <a:t>2014, através </a:t>
            </a:r>
            <a:r>
              <a:rPr lang="pt-PT" sz="1400" dirty="0"/>
              <a:t>da </a:t>
            </a:r>
            <a:r>
              <a:rPr lang="pt-PT" sz="1400" u="sng" dirty="0"/>
              <a:t>amostragem por conveniência </a:t>
            </a:r>
            <a:r>
              <a:rPr lang="pt-PT" sz="1400" dirty="0"/>
              <a:t>foi selecionada a Escola Técnica Profissional de Saúde de Luanda, situada </a:t>
            </a:r>
            <a:r>
              <a:rPr lang="pt-PT" sz="1400" dirty="0" smtClean="0"/>
              <a:t>no </a:t>
            </a:r>
            <a:r>
              <a:rPr lang="pt-PT" sz="1400" dirty="0"/>
              <a:t>Município </a:t>
            </a:r>
            <a:r>
              <a:rPr lang="pt-PT" sz="1400" dirty="0" smtClean="0"/>
              <a:t>de Luanda, </a:t>
            </a:r>
            <a:r>
              <a:rPr lang="pt-PT" sz="1400" dirty="0"/>
              <a:t>Bairro Azul, rua da Samba, ladeada pelo </a:t>
            </a:r>
            <a:r>
              <a:rPr lang="pt-PT" sz="1400" dirty="0" smtClean="0"/>
              <a:t>HJM </a:t>
            </a:r>
            <a:r>
              <a:rPr lang="pt-PT" sz="1400" dirty="0"/>
              <a:t>e o </a:t>
            </a:r>
            <a:r>
              <a:rPr lang="pt-PT" sz="1400" dirty="0" smtClean="0"/>
              <a:t>CRFL.</a:t>
            </a:r>
            <a:endParaRPr lang="pt-PT" sz="1400" dirty="0"/>
          </a:p>
        </p:txBody>
      </p:sp>
      <p:sp>
        <p:nvSpPr>
          <p:cNvPr id="17" name="Rectângulo 9"/>
          <p:cNvSpPr/>
          <p:nvPr/>
        </p:nvSpPr>
        <p:spPr>
          <a:xfrm>
            <a:off x="444529" y="5398988"/>
            <a:ext cx="847317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1400" dirty="0" smtClean="0"/>
              <a:t>Foram feitos </a:t>
            </a:r>
            <a:r>
              <a:rPr lang="pt-PT" sz="1400" b="1" u="sng" dirty="0" smtClean="0"/>
              <a:t>30 questionários aos professores </a:t>
            </a:r>
            <a:r>
              <a:rPr lang="pt-PT" sz="1400" dirty="0" smtClean="0"/>
              <a:t>da escola e </a:t>
            </a:r>
            <a:r>
              <a:rPr lang="pt-PT" sz="1400" b="1" u="sng" dirty="0"/>
              <a:t>1</a:t>
            </a:r>
            <a:r>
              <a:rPr lang="pt-PT" sz="1400" b="1" u="sng" dirty="0" smtClean="0"/>
              <a:t> entrevista ao Diretor Geral da Escola</a:t>
            </a:r>
            <a:r>
              <a:rPr lang="pt-PT" sz="1400" dirty="0" smtClean="0"/>
              <a:t>.</a:t>
            </a:r>
            <a:endParaRPr lang="pt-PT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pPr algn="l"/>
            <a:r>
              <a:rPr lang="pt-PT" sz="24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Comic Sans MS" pitchFamily="66" charset="0"/>
              </a:rPr>
              <a:t>Instrumentos de Investigação</a:t>
            </a:r>
            <a:endParaRPr lang="pt-PT" sz="2400" b="1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graphicFrame>
        <p:nvGraphicFramePr>
          <p:cNvPr id="9" name="Marcador de Posição de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63989926"/>
              </p:ext>
            </p:extLst>
          </p:nvPr>
        </p:nvGraphicFramePr>
        <p:xfrm>
          <a:off x="323528" y="1124744"/>
          <a:ext cx="6264696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CaixaDeTexto 10"/>
          <p:cNvSpPr txBox="1"/>
          <p:nvPr/>
        </p:nvSpPr>
        <p:spPr>
          <a:xfrm>
            <a:off x="6516216" y="3212976"/>
            <a:ext cx="2160240" cy="58477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PT" sz="1600" b="1" dirty="0" smtClean="0">
                <a:solidFill>
                  <a:schemeClr val="bg1"/>
                </a:solidFill>
              </a:rPr>
              <a:t>Discussão Conjunta dos Resultados</a:t>
            </a:r>
            <a:endParaRPr lang="pt-PT" sz="16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Posição de Conteúd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2492636"/>
              </p:ext>
            </p:extLst>
          </p:nvPr>
        </p:nvGraphicFramePr>
        <p:xfrm>
          <a:off x="1619672" y="188640"/>
          <a:ext cx="7067128" cy="63367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 rot="16200000">
            <a:off x="-2412776" y="2924944"/>
            <a:ext cx="6408712" cy="936104"/>
          </a:xfrm>
          <a:solidFill>
            <a:srgbClr val="FFCC99"/>
          </a:solidFill>
        </p:spPr>
        <p:txBody>
          <a:bodyPr/>
          <a:lstStyle/>
          <a:p>
            <a:r>
              <a:rPr lang="pt-PT" dirty="0" smtClean="0">
                <a:solidFill>
                  <a:schemeClr val="bg1"/>
                </a:solidFill>
              </a:rPr>
              <a:t>Resultados</a:t>
            </a:r>
            <a:endParaRPr lang="pt-PT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Autofit/>
          </a:bodyPr>
          <a:lstStyle/>
          <a:p>
            <a:pPr algn="l"/>
            <a:r>
              <a:rPr lang="pt-PT" sz="20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Comic Sans MS" pitchFamily="66" charset="0"/>
              </a:rPr>
              <a:t>Resultados</a:t>
            </a:r>
            <a:endParaRPr lang="pt-PT" sz="2000" b="1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39552" y="908720"/>
            <a:ext cx="8229600" cy="54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x-none" sz="18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Experiência Profissional do Diretor e Professores</a:t>
            </a:r>
            <a:endParaRPr lang="pt-PT" sz="1800" b="1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algn="just"/>
            <a:r>
              <a:rPr lang="pt-PT" sz="1600" dirty="0" smtClean="0"/>
              <a:t>(…) a pessoa que pretende assumir a direção de uma escola, deve apresentar algumas características que podem influenciar diretamente na forma em que ele vai conduzir a gestão da escola. (Santos, 2009).</a:t>
            </a:r>
          </a:p>
          <a:p>
            <a:pPr algn="just"/>
            <a:r>
              <a:rPr lang="pt-PT" sz="1600" dirty="0" smtClean="0"/>
              <a:t>O atual Diretor é novo na instituição.</a:t>
            </a:r>
          </a:p>
          <a:p>
            <a:pPr algn="just"/>
            <a:r>
              <a:rPr lang="pt-PT" sz="1600" dirty="0" smtClean="0"/>
              <a:t>Presença de Líder Oculto.</a:t>
            </a:r>
          </a:p>
          <a:p>
            <a:pPr algn="just"/>
            <a:endParaRPr lang="pt-PT" sz="1600" dirty="0" smtClean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1339863"/>
              </p:ext>
            </p:extLst>
          </p:nvPr>
        </p:nvGraphicFramePr>
        <p:xfrm>
          <a:off x="971600" y="3140967"/>
          <a:ext cx="7704856" cy="2987040"/>
        </p:xfrm>
        <a:graphic>
          <a:graphicData uri="http://schemas.openxmlformats.org/drawingml/2006/table">
            <a:tbl>
              <a:tblPr/>
              <a:tblGrid>
                <a:gridCol w="1661141"/>
                <a:gridCol w="2191287"/>
                <a:gridCol w="1926214"/>
                <a:gridCol w="1926214"/>
              </a:tblGrid>
              <a:tr h="342838">
                <a:tc gridSpan="2">
                  <a:txBody>
                    <a:bodyPr/>
                    <a:lstStyle/>
                    <a:p>
                      <a:pPr indent="450215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Anos de Serviço</a:t>
                      </a:r>
                      <a:endParaRPr lang="pt-PT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333" marR="42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450215" algn="l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Freq. Absoluta</a:t>
                      </a:r>
                      <a:endParaRPr lang="pt-PT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333" marR="42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l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400" b="1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Freq</a:t>
                      </a:r>
                      <a:r>
                        <a:rPr lang="pt-PT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 Relativa</a:t>
                      </a:r>
                      <a:endParaRPr lang="pt-PT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333" marR="42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75775">
                <a:tc rowSpan="6">
                  <a:txBody>
                    <a:bodyPr/>
                    <a:lstStyle/>
                    <a:p>
                      <a:pPr indent="450215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Questão 5 </a:t>
                      </a:r>
                      <a:endParaRPr lang="pt-PT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333" marR="42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l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(a) 1 a 5</a:t>
                      </a:r>
                      <a:endParaRPr lang="pt-PT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333" marR="42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pt-PT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333" marR="42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33%</a:t>
                      </a:r>
                      <a:endParaRPr lang="pt-PT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333" marR="42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75775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450215" algn="l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(b) 6 a 10</a:t>
                      </a:r>
                      <a:endParaRPr lang="pt-PT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333" marR="42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pt-PT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333" marR="42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7%</a:t>
                      </a:r>
                      <a:endParaRPr lang="pt-PT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333" marR="42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75775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450215" algn="l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(c ) 11 a 15</a:t>
                      </a:r>
                      <a:endParaRPr lang="pt-PT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333" marR="42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pt-PT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333" marR="42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3%</a:t>
                      </a:r>
                      <a:endParaRPr lang="pt-PT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333" marR="42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75775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450215" algn="l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(d )16 a 19</a:t>
                      </a:r>
                      <a:endParaRPr lang="pt-PT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333" marR="42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pt-PT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333" marR="42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17%</a:t>
                      </a:r>
                      <a:endParaRPr lang="pt-PT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333" marR="42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75775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450215" algn="l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(e ) &gt;20</a:t>
                      </a:r>
                      <a:endParaRPr lang="pt-PT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333" marR="42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pt-PT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333" marR="42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40%</a:t>
                      </a:r>
                      <a:endParaRPr lang="pt-PT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333" marR="42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75775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450215" algn="l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Total</a:t>
                      </a:r>
                      <a:endParaRPr lang="pt-PT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333" marR="42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pt-PT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333" marR="42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100%</a:t>
                      </a:r>
                      <a:endParaRPr lang="pt-PT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333" marR="42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Rectângulo 6"/>
          <p:cNvSpPr/>
          <p:nvPr/>
        </p:nvSpPr>
        <p:spPr>
          <a:xfrm>
            <a:off x="395536" y="6093296"/>
            <a:ext cx="8280920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dirty="0" smtClean="0"/>
              <a:t> </a:t>
            </a:r>
            <a:r>
              <a:rPr lang="pt-PT" sz="1600" dirty="0" smtClean="0"/>
              <a:t>Segundo </a:t>
            </a:r>
            <a:r>
              <a:rPr lang="pt-PT" sz="1600" dirty="0" err="1" smtClean="0"/>
              <a:t>Zeichener</a:t>
            </a:r>
            <a:r>
              <a:rPr lang="pt-PT" sz="1600" dirty="0" smtClean="0"/>
              <a:t> (1980) o fator experiência contribui, para formar melhores professores. Este assume que algum tempo de prática é sempre melhor do que nenhum.</a:t>
            </a:r>
          </a:p>
        </p:txBody>
      </p:sp>
      <p:sp>
        <p:nvSpPr>
          <p:cNvPr id="8" name="Rectângulo 7"/>
          <p:cNvSpPr/>
          <p:nvPr/>
        </p:nvSpPr>
        <p:spPr>
          <a:xfrm rot="16200000">
            <a:off x="-494736" y="4288996"/>
            <a:ext cx="2336084" cy="52322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pt-PT" sz="1400" b="1" dirty="0" smtClean="0">
                <a:solidFill>
                  <a:schemeClr val="accent2"/>
                </a:solidFill>
              </a:rPr>
              <a:t>Anos de Serviço</a:t>
            </a:r>
          </a:p>
          <a:p>
            <a:pPr algn="ctr"/>
            <a:r>
              <a:rPr lang="pt-PT" sz="1400" b="1" dirty="0" smtClean="0">
                <a:solidFill>
                  <a:schemeClr val="accent2"/>
                </a:solidFill>
              </a:rPr>
              <a:t>Professores</a:t>
            </a:r>
            <a:endParaRPr lang="pt-PT" sz="1400" b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4042"/>
          </a:xfrm>
        </p:spPr>
        <p:txBody>
          <a:bodyPr>
            <a:noAutofit/>
          </a:bodyPr>
          <a:lstStyle/>
          <a:p>
            <a:pPr algn="l"/>
            <a:r>
              <a:rPr lang="pt-PT" sz="20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Comic Sans MS" pitchFamily="66" charset="0"/>
              </a:rPr>
              <a:t>Resultados</a:t>
            </a:r>
            <a:endParaRPr lang="pt-PT" sz="2000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graphicFrame>
        <p:nvGraphicFramePr>
          <p:cNvPr id="11" name="Marcador de Posição de Conteúdo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8617775"/>
              </p:ext>
            </p:extLst>
          </p:nvPr>
        </p:nvGraphicFramePr>
        <p:xfrm>
          <a:off x="4211960" y="3861050"/>
          <a:ext cx="4464496" cy="2729490"/>
        </p:xfrm>
        <a:graphic>
          <a:graphicData uri="http://schemas.openxmlformats.org/drawingml/2006/table">
            <a:tbl>
              <a:tblPr/>
              <a:tblGrid>
                <a:gridCol w="1008112"/>
                <a:gridCol w="1000911"/>
                <a:gridCol w="1339349"/>
                <a:gridCol w="1116124"/>
              </a:tblGrid>
              <a:tr h="694377">
                <a:tc gridSpan="2">
                  <a:txBody>
                    <a:bodyPr/>
                    <a:lstStyle/>
                    <a:p>
                      <a:pPr indent="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2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Disciplinas</a:t>
                      </a:r>
                    </a:p>
                    <a:p>
                      <a:pPr indent="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2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pt-PT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que leciona</a:t>
                      </a:r>
                      <a:endParaRPr lang="pt-PT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1113" marR="111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200" b="1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Freq</a:t>
                      </a:r>
                      <a:r>
                        <a:rPr lang="pt-PT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 Absoluta</a:t>
                      </a:r>
                      <a:endParaRPr lang="pt-PT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1113" marR="111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200" b="1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Freq</a:t>
                      </a:r>
                      <a:r>
                        <a:rPr lang="pt-PT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 Relativa</a:t>
                      </a:r>
                      <a:endParaRPr lang="pt-PT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1113" marR="111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99594">
                <a:tc rowSpan="5">
                  <a:txBody>
                    <a:bodyPr/>
                    <a:lstStyle/>
                    <a:p>
                      <a:pPr indent="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Questão 8</a:t>
                      </a:r>
                      <a:endParaRPr lang="pt-PT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1113" marR="111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pt-P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1113" marR="111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pt-P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1113" marR="111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50%</a:t>
                      </a:r>
                      <a:endParaRPr lang="pt-PT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1113" marR="111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99594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pt-P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1113" marR="111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pt-P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1113" marR="111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27%</a:t>
                      </a:r>
                      <a:endParaRPr lang="pt-PT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1113" marR="111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99594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pt-P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1113" marR="111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pt-P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1113" marR="111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17%</a:t>
                      </a:r>
                      <a:endParaRPr lang="pt-PT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1113" marR="111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99594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&gt;= 4</a:t>
                      </a:r>
                      <a:endParaRPr lang="pt-P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1113" marR="111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pt-P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1113" marR="111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7%</a:t>
                      </a:r>
                      <a:endParaRPr lang="pt-PT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1113" marR="111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99594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Total</a:t>
                      </a:r>
                      <a:endParaRPr lang="pt-P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1113" marR="111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pt-P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1113" marR="111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100%</a:t>
                      </a:r>
                      <a:endParaRPr lang="pt-PT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1113" marR="111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179512" y="916941"/>
            <a:ext cx="518457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1400" b="1" i="0" u="none" strike="noStrike" cap="none" normalizeH="0" baseline="0" dirty="0" smtClean="0" bmk="_Toc398213407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Exercício de cargos de Liderança</a:t>
            </a:r>
            <a:endParaRPr kumimoji="0" lang="pt-PT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5" name="Gráfico 1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1340768"/>
            <a:ext cx="4000500" cy="2108200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5004048" y="1075745"/>
            <a:ext cx="3851920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r>
              <a:rPr lang="pt-PT" sz="1600" dirty="0" smtClean="0"/>
              <a:t>A maioria dos professores, </a:t>
            </a:r>
            <a:r>
              <a:rPr lang="pt-PT" sz="16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nunca </a:t>
            </a:r>
            <a:r>
              <a:rPr lang="pt-PT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exerceu</a:t>
            </a:r>
            <a:r>
              <a:rPr lang="pt-PT" sz="1600" dirty="0" smtClean="0"/>
              <a:t> cargos de Liderança. Estes professores </a:t>
            </a:r>
            <a:r>
              <a:rPr lang="pt-PT" sz="16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apenas lecionam</a:t>
            </a:r>
            <a:r>
              <a:rPr lang="pt-PT" sz="1600" dirty="0" smtClean="0"/>
              <a:t>, apesar de alguns terem cargos de Coordenação de Curso, Coordenação de especialidade, Direção Municipal de Saúde e Diretor de Turma.</a:t>
            </a:r>
            <a:endParaRPr kumimoji="0" lang="pt-PT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10" name="Rectângulo 9"/>
          <p:cNvSpPr/>
          <p:nvPr/>
        </p:nvSpPr>
        <p:spPr>
          <a:xfrm>
            <a:off x="347210" y="3972690"/>
            <a:ext cx="374441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1600" dirty="0" smtClean="0"/>
              <a:t>Normalmente os professores </a:t>
            </a:r>
            <a:r>
              <a:rPr lang="pt-PT" sz="16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lecionam apenas uma disciplina</a:t>
            </a:r>
            <a:r>
              <a:rPr lang="pt-PT" sz="1600" dirty="0" smtClean="0"/>
              <a:t>, nos diversos cursos. 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3995936" y="3449470"/>
            <a:ext cx="471601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N.º de disciplinas que lecionam os professores</a:t>
            </a:r>
            <a:endParaRPr kumimoji="0" lang="pt-PT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ângulo 2"/>
          <p:cNvSpPr/>
          <p:nvPr/>
        </p:nvSpPr>
        <p:spPr>
          <a:xfrm>
            <a:off x="323528" y="5445224"/>
            <a:ext cx="3672408" cy="1077218"/>
          </a:xfrm>
          <a:prstGeom prst="rect">
            <a:avLst/>
          </a:prstGeom>
          <a:solidFill>
            <a:schemeClr val="tx1">
              <a:lumMod val="85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pt-PT" sz="1600" b="1" dirty="0">
                <a:solidFill>
                  <a:schemeClr val="bg1"/>
                </a:solidFill>
              </a:rPr>
              <a:t> Tal como é referido pelo EIMSE (</a:t>
            </a:r>
            <a:r>
              <a:rPr lang="pt-PT" sz="1600" b="1" dirty="0" smtClean="0">
                <a:solidFill>
                  <a:schemeClr val="bg1"/>
                </a:solidFill>
              </a:rPr>
              <a:t>2011), </a:t>
            </a:r>
            <a:r>
              <a:rPr lang="pt-PT" sz="1600" b="1" dirty="0">
                <a:solidFill>
                  <a:schemeClr val="bg1"/>
                </a:solidFill>
              </a:rPr>
              <a:t>ainda se “atravessa uma grave situação de carência de (…) pessoal docente (…)” (EIMSE, </a:t>
            </a:r>
            <a:r>
              <a:rPr lang="pt-PT" sz="1600" b="1" dirty="0" smtClean="0">
                <a:solidFill>
                  <a:schemeClr val="bg1"/>
                </a:solidFill>
              </a:rPr>
              <a:t>2011)</a:t>
            </a:r>
            <a:endParaRPr lang="pt-PT" sz="16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62466" y="146893"/>
            <a:ext cx="8229600" cy="562074"/>
          </a:xfrm>
        </p:spPr>
        <p:txBody>
          <a:bodyPr>
            <a:normAutofit/>
          </a:bodyPr>
          <a:lstStyle/>
          <a:p>
            <a:pPr algn="l"/>
            <a:r>
              <a:rPr lang="pt-PT" sz="20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Comic Sans MS" pitchFamily="66" charset="0"/>
              </a:rPr>
              <a:t>Resultados</a:t>
            </a:r>
            <a:endParaRPr lang="pt-PT" sz="2000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179512" y="914400"/>
            <a:ext cx="439248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450850" fontAlgn="base">
              <a:spcBef>
                <a:spcPct val="0"/>
              </a:spcBef>
              <a:spcAft>
                <a:spcPct val="0"/>
              </a:spcAft>
            </a:pPr>
            <a:r>
              <a:rPr lang="pt-PT" sz="1400" b="1" dirty="0" bmk="_Toc398213408">
                <a:latin typeface="Arial" pitchFamily="34" charset="0"/>
                <a:ea typeface="Times New Roman" pitchFamily="18" charset="0"/>
                <a:cs typeface="Arial" pitchFamily="34" charset="0"/>
              </a:rPr>
              <a:t>Curso que lecionam os professores</a:t>
            </a:r>
            <a:endParaRPr lang="pt-PT" sz="1400" b="1" dirty="0" bmk="_Toc398213407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indent="450850" fontAlgn="base">
              <a:spcBef>
                <a:spcPct val="0"/>
              </a:spcBef>
              <a:spcAft>
                <a:spcPct val="0"/>
              </a:spcAft>
            </a:pPr>
            <a:endParaRPr lang="pt-PT" sz="1400" b="1" dirty="0" bmk="_Toc398213407"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pic>
        <p:nvPicPr>
          <p:cNvPr id="36865" name="Gráfico 1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1412776"/>
            <a:ext cx="4968552" cy="2400300"/>
          </a:xfrm>
          <a:prstGeom prst="rect">
            <a:avLst/>
          </a:prstGeom>
          <a:noFill/>
        </p:spPr>
      </p:pic>
      <p:sp>
        <p:nvSpPr>
          <p:cNvPr id="36867" name="Rectangle 3"/>
          <p:cNvSpPr>
            <a:spLocks noChangeArrowheads="1"/>
          </p:cNvSpPr>
          <p:nvPr/>
        </p:nvSpPr>
        <p:spPr bwMode="auto">
          <a:xfrm>
            <a:off x="0" y="457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ângulo 6"/>
          <p:cNvSpPr/>
          <p:nvPr/>
        </p:nvSpPr>
        <p:spPr>
          <a:xfrm>
            <a:off x="5580112" y="1556792"/>
            <a:ext cx="316835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1600" dirty="0" smtClean="0"/>
              <a:t>Os professores da ETPS são na sua maioria da </a:t>
            </a:r>
            <a:r>
              <a:rPr lang="pt-PT" b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área de Enfermagem</a:t>
            </a:r>
            <a:r>
              <a:rPr lang="pt-PT" sz="1600" dirty="0" smtClean="0"/>
              <a:t>, com alguns anos na casa e lecionam disciplinas dos cursos consoante a sua área de especialização.</a:t>
            </a:r>
          </a:p>
        </p:txBody>
      </p:sp>
      <p:sp>
        <p:nvSpPr>
          <p:cNvPr id="8" name="Rectângulo 7"/>
          <p:cNvSpPr/>
          <p:nvPr/>
        </p:nvSpPr>
        <p:spPr>
          <a:xfrm>
            <a:off x="228393" y="4005063"/>
            <a:ext cx="464502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1600" dirty="0" smtClean="0"/>
              <a:t>Todos os professores </a:t>
            </a:r>
            <a:r>
              <a:rPr lang="pt-PT" sz="1600" b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estão satisfeitos em lecionar </a:t>
            </a:r>
            <a:r>
              <a:rPr lang="pt-PT" sz="1600" dirty="0" smtClean="0"/>
              <a:t>as disciplinas que lhe foram atribuídas por serem da sua área de formação, preferência e interesse. </a:t>
            </a:r>
          </a:p>
        </p:txBody>
      </p:sp>
      <p:sp>
        <p:nvSpPr>
          <p:cNvPr id="36869" name="Rectangle 5"/>
          <p:cNvSpPr>
            <a:spLocks noChangeArrowheads="1"/>
          </p:cNvSpPr>
          <p:nvPr/>
        </p:nvSpPr>
        <p:spPr bwMode="auto">
          <a:xfrm>
            <a:off x="5587313" y="3469039"/>
            <a:ext cx="3672408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t-PT" sz="1400" b="1" dirty="0" bmk="_Toc398213409">
                <a:latin typeface="Arial" pitchFamily="34" charset="0"/>
                <a:ea typeface="Times New Roman" pitchFamily="18" charset="0"/>
                <a:cs typeface="Arial" pitchFamily="34" charset="0"/>
              </a:rPr>
              <a:t>Motivo pelo qual os professores lecionam determinada disciplina</a:t>
            </a:r>
            <a:endParaRPr lang="pt-PT" sz="1400" b="1" dirty="0" bmk="_Toc398213408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indent="450850" fontAlgn="base">
              <a:spcBef>
                <a:spcPct val="0"/>
              </a:spcBef>
              <a:spcAft>
                <a:spcPct val="0"/>
              </a:spcAft>
            </a:pPr>
            <a:endParaRPr lang="pt-PT" sz="1400" b="1" dirty="0" bmk="_Toc398213408"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pic>
        <p:nvPicPr>
          <p:cNvPr id="36868" name="Gráfico 1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36095" y="4208447"/>
            <a:ext cx="3594745" cy="1941021"/>
          </a:xfrm>
          <a:prstGeom prst="rect">
            <a:avLst/>
          </a:prstGeom>
          <a:noFill/>
        </p:spPr>
      </p:pic>
      <p:sp>
        <p:nvSpPr>
          <p:cNvPr id="36870" name="Rectangle 6"/>
          <p:cNvSpPr>
            <a:spLocks noChangeArrowheads="1"/>
          </p:cNvSpPr>
          <p:nvPr/>
        </p:nvSpPr>
        <p:spPr bwMode="auto">
          <a:xfrm>
            <a:off x="0" y="457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ângulo 2"/>
          <p:cNvSpPr/>
          <p:nvPr/>
        </p:nvSpPr>
        <p:spPr>
          <a:xfrm>
            <a:off x="301417" y="5301208"/>
            <a:ext cx="4572000" cy="1169551"/>
          </a:xfrm>
          <a:prstGeom prst="rect">
            <a:avLst/>
          </a:prstGeom>
          <a:solidFill>
            <a:schemeClr val="tx1">
              <a:lumMod val="75000"/>
            </a:schemeClr>
          </a:solidFill>
        </p:spPr>
        <p:txBody>
          <a:bodyPr>
            <a:spAutoFit/>
          </a:bodyPr>
          <a:lstStyle/>
          <a:p>
            <a:pPr algn="just"/>
            <a:r>
              <a:rPr lang="pt-PT" sz="1400" b="1" dirty="0">
                <a:solidFill>
                  <a:schemeClr val="bg1"/>
                </a:solidFill>
              </a:rPr>
              <a:t> “ (…) a motivação refere-se ao comportamento que é causado por necessidades dentro do indivíduo e que é dirigido em direção aos objectivos que possam satisfazer essas necessidades” </a:t>
            </a:r>
            <a:endParaRPr lang="pt-PT" sz="1400" b="1" dirty="0" smtClean="0">
              <a:solidFill>
                <a:schemeClr val="bg1"/>
              </a:solidFill>
            </a:endParaRPr>
          </a:p>
          <a:p>
            <a:pPr algn="r"/>
            <a:r>
              <a:rPr lang="pt-PT" sz="1400" b="1" dirty="0" smtClean="0">
                <a:solidFill>
                  <a:schemeClr val="bg1"/>
                </a:solidFill>
              </a:rPr>
              <a:t>(</a:t>
            </a:r>
            <a:r>
              <a:rPr lang="pt-PT" sz="1400" b="1" dirty="0" err="1">
                <a:solidFill>
                  <a:schemeClr val="bg1"/>
                </a:solidFill>
              </a:rPr>
              <a:t>Chiavenato</a:t>
            </a:r>
            <a:r>
              <a:rPr lang="pt-PT" sz="1400" b="1" dirty="0">
                <a:solidFill>
                  <a:schemeClr val="bg1"/>
                </a:solidFill>
              </a:rPr>
              <a:t>, 2006, p.161</a:t>
            </a:r>
            <a:r>
              <a:rPr lang="pt-PT" sz="1400" b="1" dirty="0" smtClean="0">
                <a:solidFill>
                  <a:schemeClr val="bg1"/>
                </a:solidFill>
              </a:rPr>
              <a:t>)</a:t>
            </a:r>
            <a:endParaRPr lang="pt-PT" sz="1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504056"/>
          </a:xfrm>
        </p:spPr>
        <p:txBody>
          <a:bodyPr>
            <a:normAutofit/>
          </a:bodyPr>
          <a:lstStyle/>
          <a:p>
            <a:pPr algn="l"/>
            <a:r>
              <a:rPr lang="pt-PT" sz="20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Comic Sans MS" pitchFamily="66" charset="0"/>
              </a:rPr>
              <a:t>Resultados</a:t>
            </a:r>
            <a:endParaRPr lang="pt-PT" sz="2000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" name="Rectângulo 4"/>
          <p:cNvSpPr/>
          <p:nvPr/>
        </p:nvSpPr>
        <p:spPr>
          <a:xfrm>
            <a:off x="467544" y="692696"/>
            <a:ext cx="81369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x-none" b="1" smtClean="0"/>
              <a:t>Dimensão II - Conhecimento dos Currículos existentes</a:t>
            </a:r>
            <a:endParaRPr lang="pt-PT" b="1" dirty="0" smtClean="0"/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4580348" y="3675220"/>
            <a:ext cx="446449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Apenas  professores </a:t>
            </a:r>
            <a:r>
              <a:rPr kumimoji="0" lang="pt-PT" sz="16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mais experientes </a:t>
            </a:r>
            <a:r>
              <a:rPr kumimoji="0" lang="pt-P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e com </a:t>
            </a:r>
            <a:r>
              <a:rPr kumimoji="0" lang="pt-PT" sz="16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mais anos </a:t>
            </a:r>
            <a:r>
              <a:rPr lang="pt-PT" sz="16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ea typeface="Times New Roman" pitchFamily="18" charset="0"/>
                <a:cs typeface="Arial" pitchFamily="34" charset="0"/>
              </a:rPr>
              <a:t>na escola</a:t>
            </a:r>
            <a:r>
              <a:rPr lang="pt-PT" sz="1600" dirty="0" smtClean="0">
                <a:ea typeface="Times New Roman" pitchFamily="18" charset="0"/>
                <a:cs typeface="Arial" pitchFamily="34" charset="0"/>
              </a:rPr>
              <a:t> t</a:t>
            </a:r>
            <a:r>
              <a:rPr kumimoji="0" lang="pt-P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êm conhecimento dos currículos existentes e de como são elaborados.</a:t>
            </a:r>
            <a:endParaRPr kumimoji="0" lang="pt-PT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PT"/>
          </a:p>
        </p:txBody>
      </p:sp>
      <p:pic>
        <p:nvPicPr>
          <p:cNvPr id="34819" name="Gráfico 1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5628" y="1988840"/>
            <a:ext cx="4000500" cy="2763599"/>
          </a:xfrm>
          <a:prstGeom prst="rect">
            <a:avLst/>
          </a:prstGeom>
          <a:noFill/>
        </p:spPr>
      </p:pic>
      <p:sp>
        <p:nvSpPr>
          <p:cNvPr id="34821" name="Rectangle 5"/>
          <p:cNvSpPr>
            <a:spLocks noChangeArrowheads="1"/>
          </p:cNvSpPr>
          <p:nvPr/>
        </p:nvSpPr>
        <p:spPr bwMode="auto">
          <a:xfrm>
            <a:off x="179878" y="1445292"/>
            <a:ext cx="4572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1400" b="1" i="0" u="none" strike="noStrike" cap="none" normalizeH="0" baseline="0" dirty="0" smtClean="0" bmk="_Toc398213414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Conhecimento dos Currículos existentes</a:t>
            </a:r>
            <a:endParaRPr kumimoji="0" lang="pt-PT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ângulo 9"/>
          <p:cNvSpPr/>
          <p:nvPr/>
        </p:nvSpPr>
        <p:spPr>
          <a:xfrm>
            <a:off x="4572000" y="1968512"/>
            <a:ext cx="442798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1600" dirty="0" smtClean="0"/>
              <a:t>O Diretor considera que </a:t>
            </a:r>
            <a:r>
              <a:rPr lang="pt-PT" sz="1600" b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a escola segue as orientações superio</a:t>
            </a:r>
            <a:r>
              <a:rPr lang="pt-PT" sz="16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res</a:t>
            </a:r>
            <a:r>
              <a:rPr lang="pt-PT" sz="1600" dirty="0" smtClean="0"/>
              <a:t>, de acordo as necessidades;</a:t>
            </a:r>
          </a:p>
          <a:p>
            <a:pPr algn="just"/>
            <a:r>
              <a:rPr lang="pt-PT" sz="1600" dirty="0" smtClean="0"/>
              <a:t>O número de currículos é elaborado tendo em conta as condições da escola para os administrar. </a:t>
            </a:r>
            <a:endParaRPr lang="pt-PT" sz="1600" dirty="0"/>
          </a:p>
        </p:txBody>
      </p:sp>
      <p:sp>
        <p:nvSpPr>
          <p:cNvPr id="3" name="Rectângulo 2"/>
          <p:cNvSpPr/>
          <p:nvPr/>
        </p:nvSpPr>
        <p:spPr>
          <a:xfrm>
            <a:off x="467544" y="5445224"/>
            <a:ext cx="8451620" cy="954107"/>
          </a:xfrm>
          <a:prstGeom prst="rect">
            <a:avLst/>
          </a:prstGeom>
          <a:solidFill>
            <a:schemeClr val="tx1">
              <a:lumMod val="85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pt-PT" sz="1400" b="1" dirty="0">
                <a:solidFill>
                  <a:schemeClr val="bg1"/>
                </a:solidFill>
              </a:rPr>
              <a:t>A escola deve permanecer atenta às novas demandas e situações, dando a elas respostas adequadas, evitando-se concessões a apelos circunstanciais e imediatistas. Num mundo caracterizado por mudanças cada vez mais rápidas, um dos grandes desafios é o da permanente atualização dos currículos da educação profissional .</a:t>
            </a:r>
          </a:p>
          <a:p>
            <a:pPr algn="r"/>
            <a:r>
              <a:rPr lang="pt-PT" sz="1400" b="1" dirty="0" smtClean="0">
                <a:solidFill>
                  <a:schemeClr val="bg1"/>
                </a:solidFill>
              </a:rPr>
              <a:t>(</a:t>
            </a:r>
            <a:r>
              <a:rPr lang="pt-PT" sz="1400" b="1" dirty="0">
                <a:solidFill>
                  <a:schemeClr val="bg1"/>
                </a:solidFill>
              </a:rPr>
              <a:t>Ministério da Educação, 1999</a:t>
            </a:r>
            <a:r>
              <a:rPr lang="pt-PT" sz="1400" b="1" dirty="0" smtClean="0">
                <a:solidFill>
                  <a:schemeClr val="bg1"/>
                </a:solidFill>
              </a:rPr>
              <a:t>)</a:t>
            </a:r>
            <a:endParaRPr lang="pt-PT" sz="1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179512" y="857109"/>
            <a:ext cx="4320480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1400" b="1" i="0" u="none" strike="noStrike" cap="none" normalizeH="0" baseline="0" dirty="0" smtClean="0" bmk="_Toc398213415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Conhecimento de quem elabora os Currículos na escola</a:t>
            </a:r>
            <a:endParaRPr kumimoji="0" lang="pt-PT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3009" name="Gráfico 1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412777"/>
            <a:ext cx="4320480" cy="2448272"/>
          </a:xfrm>
          <a:prstGeom prst="rect">
            <a:avLst/>
          </a:prstGeom>
          <a:noFill/>
        </p:spPr>
      </p:pic>
      <p:sp>
        <p:nvSpPr>
          <p:cNvPr id="43011" name="Rectangle 3"/>
          <p:cNvSpPr>
            <a:spLocks noChangeArrowheads="1"/>
          </p:cNvSpPr>
          <p:nvPr/>
        </p:nvSpPr>
        <p:spPr bwMode="auto">
          <a:xfrm>
            <a:off x="179512" y="219417"/>
            <a:ext cx="6012160" cy="4001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Bef>
                <a:spcPct val="0"/>
              </a:spcBef>
            </a:pPr>
            <a:r>
              <a:rPr lang="pt-PT" sz="20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Comic Sans MS" pitchFamily="66" charset="0"/>
                <a:ea typeface="+mj-ea"/>
                <a:cs typeface="+mj-cs"/>
              </a:rPr>
              <a:t>Resultados</a:t>
            </a:r>
            <a:endParaRPr lang="pt-PT" sz="2000" b="1" dirty="0">
              <a:solidFill>
                <a:schemeClr val="accent6">
                  <a:lumMod val="40000"/>
                  <a:lumOff val="60000"/>
                </a:schemeClr>
              </a:solidFill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4586090" y="1103330"/>
            <a:ext cx="432048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pt-PT" sz="1600" dirty="0" smtClean="0"/>
              <a:t>A maioria dos professores referiram  que </a:t>
            </a:r>
            <a:r>
              <a:rPr lang="pt-PT" sz="1600" b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não sabem quem elabora os currículos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pt-PT" sz="1600" b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Desconhecem</a:t>
            </a:r>
            <a:r>
              <a:rPr lang="pt-PT" sz="16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 </a:t>
            </a:r>
            <a:r>
              <a:rPr lang="pt-PT" sz="1600" dirty="0" smtClean="0"/>
              <a:t>a existência de uniformização dos mesmos.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kumimoji="0" lang="pt-PT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pt-PT" sz="1600" dirty="0"/>
              <a:t>A </a:t>
            </a:r>
            <a:r>
              <a:rPr lang="pt-PT" sz="16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comunicação</a:t>
            </a:r>
            <a:r>
              <a:rPr lang="pt-PT" sz="1600" dirty="0"/>
              <a:t> é de fundamental importância para que haja </a:t>
            </a:r>
            <a:r>
              <a:rPr lang="pt-PT" sz="16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sucesso </a:t>
            </a:r>
            <a:r>
              <a:rPr lang="pt-PT" sz="16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escolar</a:t>
            </a:r>
            <a:r>
              <a:rPr lang="pt-PT" sz="1600" dirty="0" smtClean="0"/>
              <a:t>, sem ela dificilmente </a:t>
            </a:r>
            <a:r>
              <a:rPr lang="pt-PT" sz="1600" dirty="0"/>
              <a:t>haverá sucesso educativo.</a:t>
            </a:r>
          </a:p>
          <a:p>
            <a:pPr marL="0"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3014" name="Rectangle 6"/>
          <p:cNvSpPr>
            <a:spLocks noChangeArrowheads="1"/>
          </p:cNvSpPr>
          <p:nvPr/>
        </p:nvSpPr>
        <p:spPr bwMode="auto">
          <a:xfrm>
            <a:off x="4648622" y="3584050"/>
            <a:ext cx="4499992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1200" b="1" i="0" u="none" strike="noStrike" cap="none" normalizeH="0" baseline="0" dirty="0" smtClean="0" bmk="_Toc398213416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Uniformização dos Currículos na escola</a:t>
            </a:r>
            <a:endParaRPr kumimoji="0" lang="pt-PT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3013" name="Gráfico 1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60032" y="4149080"/>
            <a:ext cx="4046538" cy="2492896"/>
          </a:xfrm>
          <a:prstGeom prst="rect">
            <a:avLst/>
          </a:prstGeom>
          <a:noFill/>
        </p:spPr>
      </p:pic>
      <p:sp>
        <p:nvSpPr>
          <p:cNvPr id="12" name="Rectângulo 11"/>
          <p:cNvSpPr/>
          <p:nvPr/>
        </p:nvSpPr>
        <p:spPr>
          <a:xfrm>
            <a:off x="143508" y="4595309"/>
            <a:ext cx="4392488" cy="1600438"/>
          </a:xfrm>
          <a:prstGeom prst="rect">
            <a:avLst/>
          </a:prstGeom>
          <a:solidFill>
            <a:schemeClr val="tx1">
              <a:lumMod val="85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pt-PT" sz="1400" b="1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A coesão das equipas técnico-pedagógicas e professores, são um requisito importante para a obtenção de resultados efetivos na Educação, pois são fruto da reflexão, análise crítica e decisões conjuntas, nas quais o professor é parte ativa.</a:t>
            </a:r>
            <a:r>
              <a:rPr lang="pt-PT" sz="1400" b="1" dirty="0" smtClean="0">
                <a:solidFill>
                  <a:schemeClr val="bg1"/>
                </a:solidFill>
                <a:latin typeface="Verdana" pitchFamily="34" charset="0"/>
                <a:ea typeface="Times New Roman" pitchFamily="18" charset="0"/>
                <a:cs typeface="Arial" pitchFamily="34" charset="0"/>
              </a:rPr>
              <a:t> </a:t>
            </a:r>
          </a:p>
          <a:p>
            <a:pPr algn="r"/>
            <a:r>
              <a:rPr lang="pt-PT" sz="1400" b="1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lang="pt-PT" sz="1400" b="1" dirty="0" err="1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Zagury</a:t>
            </a:r>
            <a:r>
              <a:rPr lang="pt-PT" sz="1400" b="1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, 2006)</a:t>
            </a:r>
            <a:endParaRPr lang="pt-PT" sz="1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251520" y="620688"/>
            <a:ext cx="4176464" cy="590465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x-none" sz="1800" b="1" dirty="0" smtClean="0"/>
              <a:t>Dimensão III – Cursos Lecionados na escola</a:t>
            </a:r>
            <a:endParaRPr lang="pt-PT" sz="1800" b="1" dirty="0" smtClean="0"/>
          </a:p>
          <a:p>
            <a:pPr marL="0" indent="0" algn="just">
              <a:buNone/>
            </a:pPr>
            <a:endParaRPr lang="pt-PT" sz="1400" b="1" dirty="0" smtClean="0"/>
          </a:p>
          <a:p>
            <a:pPr marL="0" indent="0" algn="just">
              <a:buNone/>
            </a:pPr>
            <a:endParaRPr lang="pt-PT" sz="1400" dirty="0" smtClean="0"/>
          </a:p>
          <a:p>
            <a:pPr marL="0" indent="0" algn="just">
              <a:buNone/>
            </a:pPr>
            <a:endParaRPr lang="pt-PT" sz="1600" dirty="0" smtClean="0"/>
          </a:p>
          <a:p>
            <a:pPr algn="just"/>
            <a:r>
              <a:rPr lang="pt-PT" sz="1600" dirty="0" smtClean="0"/>
              <a:t>Os cursos lecionados na escola </a:t>
            </a:r>
            <a:r>
              <a:rPr lang="pt-PT" sz="1600" b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são cursos médios e de especialização para técnicos médio</a:t>
            </a:r>
            <a:r>
              <a:rPr lang="pt-PT" sz="16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s </a:t>
            </a:r>
            <a:r>
              <a:rPr lang="pt-PT" sz="1600" dirty="0" smtClean="0"/>
              <a:t>e existem mais de 12 cursos Médios e 18 Especialidades. </a:t>
            </a:r>
          </a:p>
          <a:p>
            <a:pPr marL="0" indent="0" algn="just">
              <a:buNone/>
            </a:pPr>
            <a:endParaRPr lang="pt-PT" sz="1600" dirty="0" smtClean="0"/>
          </a:p>
          <a:p>
            <a:pPr marL="0" indent="0" algn="just">
              <a:buNone/>
            </a:pPr>
            <a:endParaRPr lang="pt-PT" sz="1600" dirty="0" smtClean="0"/>
          </a:p>
          <a:p>
            <a:pPr algn="just"/>
            <a:r>
              <a:rPr lang="pt-PT" sz="1600" dirty="0" smtClean="0"/>
              <a:t>Contudo, os </a:t>
            </a:r>
            <a:r>
              <a:rPr lang="pt-PT" sz="16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professores apenas conhecem a existência de 7 cursos lecionados na escola, </a:t>
            </a:r>
            <a:r>
              <a:rPr lang="pt-PT" sz="1600" dirty="0" smtClean="0"/>
              <a:t>que são: </a:t>
            </a:r>
            <a:r>
              <a:rPr lang="pt-PT" sz="1600" b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Enfermagem, Análises Clínicas, Radiologia, Fisioterapia, Farmácia, Estomatologia, </a:t>
            </a:r>
            <a:r>
              <a:rPr lang="pt-PT" sz="1600" b="1" dirty="0" err="1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Ortopretesiase</a:t>
            </a:r>
            <a:r>
              <a:rPr lang="pt-PT" sz="1600" b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, e 2 Especializações (</a:t>
            </a:r>
            <a:r>
              <a:rPr lang="pt-PT" sz="1600" b="1" dirty="0" err="1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ex</a:t>
            </a:r>
            <a:r>
              <a:rPr lang="pt-PT" sz="1600" b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: Partos). </a:t>
            </a:r>
          </a:p>
          <a:p>
            <a:endParaRPr lang="pt-PT" sz="1400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6753454"/>
              </p:ext>
            </p:extLst>
          </p:nvPr>
        </p:nvGraphicFramePr>
        <p:xfrm>
          <a:off x="4788024" y="1772816"/>
          <a:ext cx="4104456" cy="4598490"/>
        </p:xfrm>
        <a:graphic>
          <a:graphicData uri="http://schemas.openxmlformats.org/drawingml/2006/table">
            <a:tbl>
              <a:tblPr/>
              <a:tblGrid>
                <a:gridCol w="974648"/>
                <a:gridCol w="1752693"/>
                <a:gridCol w="1377115"/>
              </a:tblGrid>
              <a:tr h="914433">
                <a:tc rowSpan="11">
                  <a:txBody>
                    <a:bodyPr/>
                    <a:lstStyle/>
                    <a:p>
                      <a:pPr indent="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Questão 16</a:t>
                      </a:r>
                      <a:endParaRPr lang="pt-PT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64" marR="2864" marT="286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Conhecimento dos cursos </a:t>
                      </a:r>
                      <a:endParaRPr lang="pt-PT" sz="1100" dirty="0" smtClean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1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que </a:t>
                      </a:r>
                      <a:r>
                        <a:rPr lang="pt-PT" sz="1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são lecionados</a:t>
                      </a:r>
                      <a:endParaRPr lang="pt-PT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64" marR="2864" marT="286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1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Freq</a:t>
                      </a:r>
                      <a:r>
                        <a:rPr lang="pt-PT" sz="1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 Relativa</a:t>
                      </a:r>
                      <a:endParaRPr lang="pt-PT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64" marR="2864" marT="286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32457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E - Enfermagem</a:t>
                      </a:r>
                      <a:endParaRPr lang="pt-PT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64" marR="2864" marT="286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87%</a:t>
                      </a:r>
                      <a:endParaRPr lang="pt-PT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64" marR="2864" marT="286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32457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AC - Analises Clinicas</a:t>
                      </a:r>
                      <a:endParaRPr lang="pt-PT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64" marR="2864" marT="286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83%</a:t>
                      </a:r>
                      <a:endParaRPr lang="pt-PT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64" marR="2864" marT="286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32457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R- Radiologia</a:t>
                      </a:r>
                      <a:endParaRPr lang="pt-PT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64" marR="2864" marT="286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77%</a:t>
                      </a:r>
                      <a:endParaRPr lang="pt-PT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64" marR="2864" marT="286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32457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F - Fisioterapia</a:t>
                      </a:r>
                      <a:endParaRPr lang="pt-PT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64" marR="2864" marT="286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77%</a:t>
                      </a:r>
                      <a:endParaRPr lang="pt-PT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64" marR="2864" marT="286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32457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FA - Farmácia</a:t>
                      </a:r>
                      <a:endParaRPr lang="pt-PT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64" marR="2864" marT="286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77%</a:t>
                      </a:r>
                      <a:endParaRPr lang="pt-PT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64" marR="2864" marT="286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32457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E - Estomatologia </a:t>
                      </a:r>
                      <a:endParaRPr lang="pt-PT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64" marR="2864" marT="286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80%</a:t>
                      </a:r>
                      <a:endParaRPr lang="pt-PT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64" marR="2864" marT="286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32457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OR - Ortoprotesiase</a:t>
                      </a:r>
                      <a:endParaRPr lang="pt-PT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64" marR="2864" marT="286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63%</a:t>
                      </a:r>
                      <a:endParaRPr lang="pt-PT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64" marR="2864" marT="286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640761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Outro: Especializações: Partos</a:t>
                      </a:r>
                      <a:endParaRPr lang="pt-PT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64" marR="2864" marT="286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30%</a:t>
                      </a:r>
                      <a:endParaRPr lang="pt-PT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64" marR="2864" marT="286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32457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Respondeu</a:t>
                      </a:r>
                      <a:endParaRPr lang="pt-PT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64" marR="2864" marT="286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90%</a:t>
                      </a:r>
                      <a:endParaRPr lang="pt-PT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64" marR="2864" marT="286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32457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Não respondeu</a:t>
                      </a:r>
                      <a:endParaRPr lang="pt-PT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64" marR="2864" marT="286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10%</a:t>
                      </a:r>
                      <a:endParaRPr lang="pt-PT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64" marR="2864" marT="286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91370"/>
            <a:ext cx="6012160" cy="4001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Bef>
                <a:spcPct val="0"/>
              </a:spcBef>
            </a:pPr>
            <a:r>
              <a:rPr lang="pt-PT" sz="20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Comic Sans MS" pitchFamily="66" charset="0"/>
                <a:ea typeface="+mj-ea"/>
                <a:cs typeface="+mj-cs"/>
              </a:rPr>
              <a:t>Resultados</a:t>
            </a:r>
            <a:endParaRPr lang="pt-PT" sz="2000" b="1" dirty="0">
              <a:solidFill>
                <a:schemeClr val="accent6">
                  <a:lumMod val="40000"/>
                  <a:lumOff val="60000"/>
                </a:schemeClr>
              </a:solidFill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41985" name="Rectangle 1"/>
          <p:cNvSpPr>
            <a:spLocks noChangeArrowheads="1"/>
          </p:cNvSpPr>
          <p:nvPr/>
        </p:nvSpPr>
        <p:spPr bwMode="auto">
          <a:xfrm>
            <a:off x="4572000" y="1260126"/>
            <a:ext cx="475252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1600" b="1" i="0" u="none" strike="noStrike" cap="none" normalizeH="0" baseline="0" dirty="0" smtClean="0" bmk="_Toc39821338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Cursos Lecionados na Escola</a:t>
            </a:r>
            <a:endParaRPr kumimoji="0" lang="pt-PT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93936" y="176163"/>
            <a:ext cx="8229600" cy="562074"/>
          </a:xfrm>
        </p:spPr>
        <p:txBody>
          <a:bodyPr>
            <a:noAutofit/>
          </a:bodyPr>
          <a:lstStyle/>
          <a:p>
            <a:pPr lvl="0" algn="l"/>
            <a:r>
              <a:rPr lang="pt-PT" sz="20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Comic Sans MS" pitchFamily="66" charset="0"/>
              </a:rPr>
              <a:t>Resultados</a:t>
            </a:r>
            <a:r>
              <a:rPr lang="pt-PT" sz="2000" dirty="0" smtClean="0">
                <a:solidFill>
                  <a:schemeClr val="accent2"/>
                </a:solidFill>
                <a:latin typeface="Comic Sans MS" panose="030F0702030302020204" pitchFamily="66" charset="0"/>
                <a:cs typeface="Arial" pitchFamily="34" charset="0"/>
              </a:rPr>
              <a:t/>
            </a:r>
            <a:br>
              <a:rPr lang="pt-PT" sz="2000" dirty="0" smtClean="0">
                <a:solidFill>
                  <a:schemeClr val="accent2"/>
                </a:solidFill>
                <a:latin typeface="Comic Sans MS" panose="030F0702030302020204" pitchFamily="66" charset="0"/>
                <a:cs typeface="Arial" pitchFamily="34" charset="0"/>
              </a:rPr>
            </a:br>
            <a:endParaRPr lang="pt-PT" sz="2000" dirty="0">
              <a:solidFill>
                <a:schemeClr val="accent2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440164" y="1772816"/>
            <a:ext cx="4573452" cy="303572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PT" sz="1800" dirty="0" smtClean="0"/>
              <a:t>Os coordenadores Pedagógicos e Diretores de Turma são </a:t>
            </a:r>
            <a:r>
              <a:rPr lang="pt-PT" sz="1800" b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escolhidos pela Direção/Direção Pedagógic</a:t>
            </a:r>
            <a:r>
              <a:rPr lang="pt-PT" sz="18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a </a:t>
            </a:r>
            <a:r>
              <a:rPr lang="pt-PT" sz="1800" dirty="0" smtClean="0"/>
              <a:t>da escola, não existindo um critério específico para o efeito. </a:t>
            </a:r>
          </a:p>
          <a:p>
            <a:pPr marL="0" indent="0" algn="just">
              <a:buNone/>
            </a:pPr>
            <a:endParaRPr lang="pt-PT" sz="1800" dirty="0"/>
          </a:p>
          <a:p>
            <a:pPr marL="0" indent="0" algn="just">
              <a:buNone/>
            </a:pPr>
            <a:r>
              <a:rPr lang="pt-PT" sz="1800" dirty="0" smtClean="0"/>
              <a:t>Apesar desta informação dada pelo Diretor Geral, os professores </a:t>
            </a:r>
            <a:r>
              <a:rPr lang="pt-PT" sz="1800" u="sng" dirty="0" smtClean="0"/>
              <a:t>pensam</a:t>
            </a:r>
            <a:r>
              <a:rPr lang="pt-PT" sz="1800" dirty="0" smtClean="0"/>
              <a:t> que esta escolha é feita, também com </a:t>
            </a:r>
            <a:r>
              <a:rPr lang="pt-PT" sz="1800" b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base na experiência profissional. </a:t>
            </a:r>
          </a:p>
          <a:p>
            <a:endParaRPr lang="pt-PT" sz="1800" dirty="0" smtClean="0"/>
          </a:p>
          <a:p>
            <a:pPr marL="0" indent="0">
              <a:buNone/>
            </a:pPr>
            <a:endParaRPr lang="pt-PT" sz="1800" dirty="0"/>
          </a:p>
        </p:txBody>
      </p:sp>
      <p:sp>
        <p:nvSpPr>
          <p:cNvPr id="44034" name="Rectangle 2"/>
          <p:cNvSpPr>
            <a:spLocks noChangeArrowheads="1"/>
          </p:cNvSpPr>
          <p:nvPr/>
        </p:nvSpPr>
        <p:spPr bwMode="auto">
          <a:xfrm>
            <a:off x="-146179" y="908720"/>
            <a:ext cx="5364088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1600" b="1" i="0" u="none" strike="noStrike" cap="none" normalizeH="0" baseline="0" dirty="0" smtClean="0" bmk="_Toc398213417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Escolha dos Coordenadores e </a:t>
            </a:r>
          </a:p>
          <a:p>
            <a:pPr marL="0" marR="0" lvl="0" indent="4508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1600" b="1" i="0" u="none" strike="noStrike" cap="none" normalizeH="0" baseline="0" dirty="0" smtClean="0" bmk="_Toc398213417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Diretores de Turma</a:t>
            </a:r>
            <a:endParaRPr kumimoji="0" lang="pt-PT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4033" name="Gráfico 1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772816"/>
            <a:ext cx="4013200" cy="2614935"/>
          </a:xfrm>
          <a:prstGeom prst="rect">
            <a:avLst/>
          </a:prstGeom>
          <a:noFill/>
        </p:spPr>
      </p:pic>
      <p:sp>
        <p:nvSpPr>
          <p:cNvPr id="44035" name="Rectangle 3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ângulo 6"/>
          <p:cNvSpPr/>
          <p:nvPr/>
        </p:nvSpPr>
        <p:spPr>
          <a:xfrm>
            <a:off x="169888" y="5013176"/>
            <a:ext cx="8866608" cy="1538883"/>
          </a:xfrm>
          <a:prstGeom prst="rect">
            <a:avLst/>
          </a:prstGeom>
          <a:solidFill>
            <a:schemeClr val="tx1">
              <a:lumMod val="85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pt-PT" sz="1600" b="1" dirty="0" smtClean="0">
                <a:solidFill>
                  <a:schemeClr val="bg1"/>
                </a:solidFill>
              </a:rPr>
              <a:t> O Coordenador Pedagógico de Curso deve ser um profissional de educação que tenha domínio científico, cumpra as metas, valorize os professores; tenha capacidade de gestão de pessoas; capacidade de liderança de equipas; competências administrativas; crítico e reflexivo; intermediador de discussão coletiva entre professores (…) como objetivo de gerar resultados positivos </a:t>
            </a:r>
          </a:p>
          <a:p>
            <a:pPr algn="just"/>
            <a:endParaRPr lang="pt-PT" sz="1600" b="1" dirty="0">
              <a:solidFill>
                <a:schemeClr val="bg1"/>
              </a:solidFill>
            </a:endParaRPr>
          </a:p>
          <a:p>
            <a:pPr algn="r"/>
            <a:r>
              <a:rPr lang="pt-PT" sz="1400" b="1" dirty="0" smtClean="0">
                <a:solidFill>
                  <a:schemeClr val="bg1"/>
                </a:solidFill>
              </a:rPr>
              <a:t>(Martins, 2009; </a:t>
            </a:r>
            <a:r>
              <a:rPr lang="pt-PT" sz="1400" b="1" dirty="0" err="1" smtClean="0">
                <a:solidFill>
                  <a:schemeClr val="bg1"/>
                </a:solidFill>
              </a:rPr>
              <a:t>Marquesin</a:t>
            </a:r>
            <a:r>
              <a:rPr lang="pt-PT" sz="1400" b="1" dirty="0" smtClean="0">
                <a:solidFill>
                  <a:schemeClr val="bg1"/>
                </a:solidFill>
              </a:rPr>
              <a:t> et al , 2008)</a:t>
            </a:r>
            <a:endParaRPr lang="pt-PT" sz="1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467600" cy="706090"/>
          </a:xfrm>
        </p:spPr>
        <p:txBody>
          <a:bodyPr>
            <a:normAutofit/>
          </a:bodyPr>
          <a:lstStyle/>
          <a:p>
            <a:pPr algn="l"/>
            <a:r>
              <a:rPr lang="pt-PT" sz="20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Pertinência da Investigação</a:t>
            </a:r>
            <a:endParaRPr lang="pt-PT" sz="2000" dirty="0">
              <a:solidFill>
                <a:schemeClr val="accent6">
                  <a:lumMod val="40000"/>
                  <a:lumOff val="6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67544" y="1196752"/>
            <a:ext cx="7776864" cy="5328592"/>
          </a:xfrm>
        </p:spPr>
        <p:txBody>
          <a:bodyPr>
            <a:noAutofit/>
          </a:bodyPr>
          <a:lstStyle/>
          <a:p>
            <a:pPr algn="just"/>
            <a:r>
              <a:rPr lang="pt-PT" sz="1800" dirty="0" smtClean="0"/>
              <a:t>(…) </a:t>
            </a:r>
            <a:r>
              <a:rPr lang="pt-PT" sz="1800" b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1975</a:t>
            </a:r>
            <a:r>
              <a:rPr lang="pt-PT" sz="1800" dirty="0" smtClean="0"/>
              <a:t> foi o </a:t>
            </a:r>
            <a:r>
              <a:rPr lang="pt-PT" sz="1800" dirty="0"/>
              <a:t>ponto de </a:t>
            </a:r>
            <a:r>
              <a:rPr lang="pt-PT" sz="1800" u="sng" dirty="0"/>
              <a:t>viragem na educação</a:t>
            </a:r>
            <a:r>
              <a:rPr lang="pt-PT" sz="1800" dirty="0"/>
              <a:t>, ano em que foi proclamada a independência da República Popular de Angola, onde, foram criadas infraestruturas sócio económicas, que permitiram e concederam </a:t>
            </a:r>
            <a:r>
              <a:rPr lang="pt-PT" sz="1800" b="1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novas oportunidades</a:t>
            </a:r>
            <a:r>
              <a:rPr lang="pt-PT" sz="1800" dirty="0">
                <a:solidFill>
                  <a:srgbClr val="FFC000"/>
                </a:solidFill>
              </a:rPr>
              <a:t> </a:t>
            </a:r>
            <a:r>
              <a:rPr lang="pt-PT" sz="1800" dirty="0"/>
              <a:t>aos cidadãos </a:t>
            </a:r>
            <a:r>
              <a:rPr lang="pt-PT" sz="1800" dirty="0" smtClean="0"/>
              <a:t>angolanos dentre as quais na área da educação. </a:t>
            </a:r>
          </a:p>
          <a:p>
            <a:pPr marL="0" indent="0" algn="r">
              <a:buNone/>
            </a:pPr>
            <a:r>
              <a:rPr lang="pt-PT" sz="1600" dirty="0" smtClean="0"/>
              <a:t>(Silva</a:t>
            </a:r>
            <a:r>
              <a:rPr lang="pt-PT" sz="1600" dirty="0"/>
              <a:t>, 2003; Teixeira, 2011, Zau, </a:t>
            </a:r>
            <a:r>
              <a:rPr lang="pt-PT" sz="1600" dirty="0" smtClean="0"/>
              <a:t>2009)</a:t>
            </a:r>
          </a:p>
          <a:p>
            <a:pPr algn="just"/>
            <a:endParaRPr lang="pt-PT" sz="1800" dirty="0" smtClean="0"/>
          </a:p>
          <a:p>
            <a:pPr marL="0" indent="0" algn="just">
              <a:buNone/>
            </a:pPr>
            <a:endParaRPr lang="pt-PT" sz="1800" dirty="0"/>
          </a:p>
          <a:p>
            <a:pPr algn="just"/>
            <a:endParaRPr lang="pt-PT" sz="1800" dirty="0" smtClean="0"/>
          </a:p>
          <a:p>
            <a:pPr algn="just"/>
            <a:endParaRPr lang="pt-PT" sz="1800" dirty="0"/>
          </a:p>
          <a:p>
            <a:pPr marL="0" indent="0" algn="ctr">
              <a:buNone/>
            </a:pPr>
            <a:endParaRPr lang="pt-PT" sz="1800" dirty="0" smtClean="0"/>
          </a:p>
          <a:p>
            <a:pPr marL="0" indent="0" algn="ctr">
              <a:buNone/>
            </a:pPr>
            <a:endParaRPr lang="pt-PT" sz="1800" dirty="0"/>
          </a:p>
          <a:p>
            <a:pPr marL="0" indent="0" algn="ctr">
              <a:buNone/>
            </a:pPr>
            <a:r>
              <a:rPr lang="pt-PT" sz="1800" dirty="0" smtClean="0"/>
              <a:t>O </a:t>
            </a:r>
            <a:r>
              <a:rPr lang="pt-PT" sz="1800" dirty="0"/>
              <a:t>governo criou as </a:t>
            </a:r>
            <a:r>
              <a:rPr lang="pt-PT" sz="1800" b="1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Escolas Secundarias Técnicas Profissionais</a:t>
            </a:r>
            <a:r>
              <a:rPr lang="pt-PT" sz="1800" dirty="0"/>
              <a:t>, para que a população pudesse receber </a:t>
            </a:r>
            <a:r>
              <a:rPr lang="pt-PT" sz="1800" u="sng" dirty="0"/>
              <a:t>formação</a:t>
            </a:r>
            <a:r>
              <a:rPr lang="pt-PT" sz="1800" dirty="0"/>
              <a:t> e pô-la em prática para responder rapidamente as necessidades gritantes da </a:t>
            </a:r>
            <a:r>
              <a:rPr lang="pt-PT" sz="1800" dirty="0" smtClean="0"/>
              <a:t>sociedade. </a:t>
            </a:r>
          </a:p>
          <a:p>
            <a:pPr marL="0" indent="0" algn="r">
              <a:buNone/>
            </a:pPr>
            <a:r>
              <a:rPr lang="pt-PT" sz="1600" dirty="0" smtClean="0"/>
              <a:t>(Costa</a:t>
            </a:r>
            <a:r>
              <a:rPr lang="pt-PT" sz="1600" dirty="0"/>
              <a:t>, 2012; </a:t>
            </a:r>
            <a:r>
              <a:rPr lang="pt-PT" sz="1600" dirty="0" err="1"/>
              <a:t>Masetto</a:t>
            </a:r>
            <a:r>
              <a:rPr lang="pt-PT" sz="1600" dirty="0"/>
              <a:t>, 2001</a:t>
            </a:r>
            <a:r>
              <a:rPr lang="pt-PT" sz="1600" dirty="0" smtClean="0"/>
              <a:t>) </a:t>
            </a:r>
            <a:endParaRPr lang="pt-PT" sz="1600" dirty="0"/>
          </a:p>
          <a:p>
            <a:pPr marL="0" indent="0" algn="just">
              <a:buNone/>
            </a:pPr>
            <a:endParaRPr lang="pt-PT" sz="1800" dirty="0"/>
          </a:p>
        </p:txBody>
      </p:sp>
      <p:sp>
        <p:nvSpPr>
          <p:cNvPr id="4" name="Seta para baixo 3"/>
          <p:cNvSpPr/>
          <p:nvPr/>
        </p:nvSpPr>
        <p:spPr>
          <a:xfrm>
            <a:off x="3830802" y="3573016"/>
            <a:ext cx="504056" cy="432048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99409" y="188640"/>
            <a:ext cx="8229600" cy="562074"/>
          </a:xfrm>
        </p:spPr>
        <p:txBody>
          <a:bodyPr>
            <a:noAutofit/>
          </a:bodyPr>
          <a:lstStyle/>
          <a:p>
            <a:pPr lvl="0" algn="l"/>
            <a:r>
              <a:rPr lang="pt-PT" sz="20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Resultados</a:t>
            </a:r>
            <a:r>
              <a:rPr lang="pt-PT" sz="2000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  <a:cs typeface="Arial" pitchFamily="34" charset="0"/>
              </a:rPr>
              <a:t/>
            </a:r>
            <a:br>
              <a:rPr lang="pt-PT" sz="2000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  <a:cs typeface="Arial" pitchFamily="34" charset="0"/>
              </a:rPr>
            </a:br>
            <a:endParaRPr lang="pt-PT" sz="2000" dirty="0">
              <a:solidFill>
                <a:schemeClr val="accent6">
                  <a:lumMod val="40000"/>
                  <a:lumOff val="6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78623" y="620688"/>
            <a:ext cx="8352928" cy="50405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x-none" sz="1800" b="1" dirty="0" smtClean="0"/>
              <a:t>Dimensão IV – Formação dos Professores</a:t>
            </a:r>
            <a:endParaRPr lang="pt-PT" sz="1800" b="1" dirty="0" smtClean="0"/>
          </a:p>
          <a:p>
            <a:pPr algn="just"/>
            <a:endParaRPr lang="pt-PT" sz="1800" b="1" dirty="0" smtClean="0"/>
          </a:p>
          <a:p>
            <a:pPr marL="0" indent="0" algn="just">
              <a:buNone/>
            </a:pPr>
            <a:endParaRPr lang="pt-PT" sz="1600" dirty="0"/>
          </a:p>
        </p:txBody>
      </p:sp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363257" y="1282551"/>
            <a:ext cx="4032448" cy="6924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1400" b="1" i="0" u="none" strike="noStrike" cap="none" normalizeH="0" baseline="0" dirty="0" smtClean="0" bmk="_Toc398213418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Conhecimento do Perfil exigido</a:t>
            </a:r>
          </a:p>
          <a:p>
            <a:pPr marL="0" marR="0" lvl="0" indent="4508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1400" b="1" i="0" u="none" strike="noStrike" cap="none" normalizeH="0" baseline="0" dirty="0" smtClean="0" bmk="_Toc398213418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aos candidatos à Docência</a:t>
            </a:r>
            <a:endParaRPr kumimoji="0" lang="pt-PT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08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5057" name="Gráfico 1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3257" y="2204864"/>
            <a:ext cx="4013200" cy="2592288"/>
          </a:xfrm>
          <a:prstGeom prst="rect">
            <a:avLst/>
          </a:prstGeom>
          <a:noFill/>
        </p:spPr>
      </p:pic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396552" y="5619437"/>
            <a:ext cx="8495928" cy="5386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16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Apenas os professores que ingressaram nesta escola por concurso público </a:t>
            </a:r>
            <a:r>
              <a:rPr kumimoji="0" lang="pt-PT" sz="16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referiram conhecer o perfil. </a:t>
            </a:r>
            <a:endParaRPr kumimoji="0" lang="pt-PT" sz="160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ângulo 3"/>
          <p:cNvSpPr/>
          <p:nvPr/>
        </p:nvSpPr>
        <p:spPr>
          <a:xfrm>
            <a:off x="4555087" y="1961498"/>
            <a:ext cx="432453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dirty="0"/>
              <a:t>Para o ingresso na rede pública, </a:t>
            </a:r>
            <a:r>
              <a:rPr lang="pt-PT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é necessário que a admissão seja feita pelo concurso público</a:t>
            </a:r>
            <a:r>
              <a:rPr lang="pt-PT" dirty="0"/>
              <a:t>, que é realizado, quando há vagas na instituição (escola</a:t>
            </a:r>
            <a:r>
              <a:rPr lang="pt-PT" dirty="0" smtClean="0"/>
              <a:t>).</a:t>
            </a:r>
          </a:p>
          <a:p>
            <a:endParaRPr lang="pt-PT" dirty="0" smtClean="0"/>
          </a:p>
          <a:p>
            <a:r>
              <a:rPr lang="pt-PT" dirty="0" smtClean="0"/>
              <a:t>O </a:t>
            </a:r>
            <a:r>
              <a:rPr lang="pt-PT" dirty="0"/>
              <a:t>grau académico, também ser de grande relevância no que respeita à seleção dos docentes.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5008" y="108424"/>
            <a:ext cx="5400600" cy="346050"/>
          </a:xfrm>
        </p:spPr>
        <p:txBody>
          <a:bodyPr>
            <a:normAutofit fontScale="90000"/>
          </a:bodyPr>
          <a:lstStyle/>
          <a:p>
            <a:pPr algn="l"/>
            <a:r>
              <a:rPr lang="pt-PT" sz="27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Comic Sans MS" pitchFamily="66" charset="0"/>
              </a:rPr>
              <a:t/>
            </a:r>
            <a:br>
              <a:rPr lang="pt-PT" sz="27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Comic Sans MS" pitchFamily="66" charset="0"/>
              </a:rPr>
            </a:br>
            <a:r>
              <a:rPr lang="pt-PT" sz="22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Resultados</a:t>
            </a:r>
            <a:r>
              <a:rPr lang="pt-PT" sz="2200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  <a:cs typeface="Arial" pitchFamily="34" charset="0"/>
              </a:rPr>
              <a:t/>
            </a:r>
            <a:br>
              <a:rPr lang="pt-PT" sz="2200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  <a:cs typeface="Arial" pitchFamily="34" charset="0"/>
              </a:rPr>
            </a:br>
            <a:endParaRPr lang="pt-PT" sz="2200" dirty="0">
              <a:solidFill>
                <a:schemeClr val="accent6">
                  <a:lumMod val="40000"/>
                  <a:lumOff val="6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0" y="26064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PT"/>
          </a:p>
        </p:txBody>
      </p:sp>
      <p:pic>
        <p:nvPicPr>
          <p:cNvPr id="47105" name="Gráfico 1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700808"/>
            <a:ext cx="3833688" cy="2448272"/>
          </a:xfrm>
          <a:prstGeom prst="rect">
            <a:avLst/>
          </a:prstGeom>
          <a:noFill/>
        </p:spPr>
      </p:pic>
      <p:sp>
        <p:nvSpPr>
          <p:cNvPr id="47107" name="Rectangle 3"/>
          <p:cNvSpPr>
            <a:spLocks noChangeArrowheads="1"/>
          </p:cNvSpPr>
          <p:nvPr/>
        </p:nvSpPr>
        <p:spPr bwMode="auto">
          <a:xfrm>
            <a:off x="4427984" y="3104964"/>
            <a:ext cx="3816424" cy="938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PT" sz="1600" dirty="0" bmk="">
                <a:ea typeface="Times New Roman" pitchFamily="18" charset="0"/>
                <a:cs typeface="Arial" pitchFamily="34" charset="0"/>
              </a:rPr>
              <a:t>T</a:t>
            </a:r>
            <a:r>
              <a:rPr kumimoji="0" lang="pt-PT" sz="1600" b="0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emos a noção que a frequência de formação é ainda </a:t>
            </a:r>
            <a:r>
              <a:rPr kumimoji="0" lang="pt-PT" sz="2400" b="1" i="0" u="none" strike="noStrike" cap="none" normalizeH="0" baseline="0" dirty="0" smtClean="0" bmk="">
                <a:ln>
                  <a:noFill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muito pouca</a:t>
            </a:r>
            <a:r>
              <a:rPr kumimoji="0" lang="pt-PT" sz="1600" b="0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.</a:t>
            </a:r>
            <a:r>
              <a:rPr kumimoji="0" lang="pt-P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endParaRPr kumimoji="0" lang="pt-PT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ângulo 6"/>
          <p:cNvSpPr/>
          <p:nvPr/>
        </p:nvSpPr>
        <p:spPr>
          <a:xfrm>
            <a:off x="4427984" y="1700808"/>
            <a:ext cx="4427984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1600" dirty="0" smtClean="0"/>
              <a:t>Nesta escola a formação </a:t>
            </a:r>
            <a:r>
              <a:rPr lang="pt-PT" sz="1600" b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é convocada </a:t>
            </a:r>
            <a:r>
              <a:rPr lang="pt-PT" sz="1600" dirty="0" smtClean="0"/>
              <a:t>na maioria das situações, </a:t>
            </a:r>
            <a:r>
              <a:rPr lang="pt-PT" sz="1600" b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pelo Diretor</a:t>
            </a:r>
            <a:r>
              <a:rPr lang="pt-PT" sz="1600" dirty="0" smtClean="0"/>
              <a:t>. Contudo alguns professores </a:t>
            </a:r>
            <a:r>
              <a:rPr lang="pt-PT" sz="1600" u="sng" dirty="0" smtClean="0"/>
              <a:t>ainda não frequentaram </a:t>
            </a:r>
            <a:r>
              <a:rPr lang="pt-PT" sz="1600" dirty="0" smtClean="0"/>
              <a:t>formação nem sabem da existência da mesma.</a:t>
            </a:r>
          </a:p>
          <a:p>
            <a:pPr algn="just"/>
            <a:endParaRPr lang="pt-PT" sz="1600" dirty="0" smtClean="0"/>
          </a:p>
          <a:p>
            <a:pPr algn="just"/>
            <a:endParaRPr lang="pt-PT" dirty="0" smtClean="0"/>
          </a:p>
        </p:txBody>
      </p:sp>
      <p:sp>
        <p:nvSpPr>
          <p:cNvPr id="8" name="Rectângulo 7"/>
          <p:cNvSpPr/>
          <p:nvPr/>
        </p:nvSpPr>
        <p:spPr>
          <a:xfrm>
            <a:off x="296156" y="1080171"/>
            <a:ext cx="388843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pt-PT" sz="1600" b="1" dirty="0" smtClean="0" bmk="_Toc398189122">
                <a:latin typeface="Arial" pitchFamily="34" charset="0"/>
                <a:ea typeface="Times New Roman" pitchFamily="18" charset="0"/>
                <a:cs typeface="Arial" pitchFamily="34" charset="0"/>
              </a:rPr>
              <a:t>Frequência de Formação contínua</a:t>
            </a:r>
            <a:endParaRPr lang="pt-PT" sz="1600" b="1" dirty="0" smtClean="0" bmk="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ângulo 2"/>
          <p:cNvSpPr/>
          <p:nvPr/>
        </p:nvSpPr>
        <p:spPr>
          <a:xfrm>
            <a:off x="251520" y="5376673"/>
            <a:ext cx="8640960" cy="954107"/>
          </a:xfrm>
          <a:prstGeom prst="rect">
            <a:avLst/>
          </a:prstGeom>
          <a:solidFill>
            <a:schemeClr val="tx1">
              <a:lumMod val="75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pt-PT" sz="1400" b="1" dirty="0" smtClean="0">
                <a:solidFill>
                  <a:schemeClr val="bg1"/>
                </a:solidFill>
              </a:rPr>
              <a:t>A </a:t>
            </a:r>
            <a:r>
              <a:rPr lang="pt-PT" sz="1400" b="1" dirty="0">
                <a:solidFill>
                  <a:schemeClr val="bg1"/>
                </a:solidFill>
              </a:rPr>
              <a:t>formação contínua de professores deverá adquirir um sentido que valorize não só a aquisição de conhecimentos, mas sobretudo o desenvolvimento de competências e, nesse sentido, que as práticas formativas se articulem com os contextos profissionais dos </a:t>
            </a:r>
            <a:r>
              <a:rPr lang="pt-PT" sz="1400" b="1" dirty="0" smtClean="0">
                <a:solidFill>
                  <a:schemeClr val="bg1"/>
                </a:solidFill>
              </a:rPr>
              <a:t>docentes. </a:t>
            </a:r>
          </a:p>
          <a:p>
            <a:pPr algn="r"/>
            <a:r>
              <a:rPr lang="pt-PT" sz="1400" b="1" dirty="0">
                <a:solidFill>
                  <a:schemeClr val="bg1"/>
                </a:solidFill>
              </a:rPr>
              <a:t>(</a:t>
            </a:r>
            <a:r>
              <a:rPr lang="pt-PT" sz="1400" b="1" dirty="0" smtClean="0">
                <a:solidFill>
                  <a:schemeClr val="bg1"/>
                </a:solidFill>
              </a:rPr>
              <a:t>Gonçalves, 2011</a:t>
            </a:r>
            <a:r>
              <a:rPr lang="pt-PT" sz="1400" b="1" dirty="0">
                <a:solidFill>
                  <a:schemeClr val="bg1"/>
                </a:solidFill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435280" cy="490066"/>
          </a:xfrm>
        </p:spPr>
        <p:txBody>
          <a:bodyPr>
            <a:normAutofit/>
          </a:bodyPr>
          <a:lstStyle/>
          <a:p>
            <a:pPr algn="l"/>
            <a:r>
              <a:rPr lang="pt-PT" sz="20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Comic Sans MS" pitchFamily="66" charset="0"/>
              </a:rPr>
              <a:t>Resultados</a:t>
            </a:r>
            <a:endParaRPr lang="pt-PT" sz="2000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79512" y="908720"/>
            <a:ext cx="4176464" cy="3600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x-none" sz="1800" b="1" smtClean="0"/>
              <a:t>Dimensão </a:t>
            </a:r>
            <a:r>
              <a:rPr lang="x-none" sz="1800" b="1" dirty="0" smtClean="0"/>
              <a:t>V -  Perfil de saída dos estudantes</a:t>
            </a:r>
            <a:endParaRPr lang="pt-PT" sz="1800" b="1" dirty="0" smtClean="0"/>
          </a:p>
          <a:p>
            <a:pPr algn="just">
              <a:buNone/>
            </a:pPr>
            <a:endParaRPr lang="pt-PT" sz="1600" dirty="0" smtClean="0"/>
          </a:p>
          <a:p>
            <a:pPr algn="just"/>
            <a:r>
              <a:rPr lang="x-none" sz="1600" u="sng" dirty="0" smtClean="0"/>
              <a:t>30</a:t>
            </a:r>
            <a:r>
              <a:rPr lang="x-none" sz="1600" u="sng" dirty="0"/>
              <a:t>% dos alunos </a:t>
            </a:r>
            <a:r>
              <a:rPr lang="x-none" sz="1600" b="1" dirty="0"/>
              <a:t>concluem</a:t>
            </a:r>
            <a:r>
              <a:rPr lang="x-none" sz="1600" dirty="0"/>
              <a:t> </a:t>
            </a:r>
            <a:r>
              <a:rPr lang="x-none" sz="1600" u="sng" dirty="0"/>
              <a:t>o Curso de Enfermagem</a:t>
            </a:r>
            <a:r>
              <a:rPr lang="x-none" sz="1600" dirty="0"/>
              <a:t> e </a:t>
            </a:r>
            <a:r>
              <a:rPr lang="x-none" sz="1600" u="sng" dirty="0"/>
              <a:t>27% de Téc. Médio de Análises Clinicas</a:t>
            </a:r>
            <a:r>
              <a:rPr lang="x-none" sz="1600" u="sng"/>
              <a:t>. </a:t>
            </a:r>
            <a:endParaRPr lang="pt-PT" sz="1600" u="sng" dirty="0" smtClean="0"/>
          </a:p>
          <a:p>
            <a:pPr marL="0" indent="0" algn="just">
              <a:buNone/>
            </a:pPr>
            <a:endParaRPr lang="pt-PT" sz="1600" dirty="0" smtClean="0"/>
          </a:p>
          <a:p>
            <a:pPr algn="just"/>
            <a:r>
              <a:rPr lang="x-none" sz="1600" dirty="0" smtClean="0"/>
              <a:t>Uma </a:t>
            </a:r>
            <a:r>
              <a:rPr lang="x-none" sz="1600" b="1" dirty="0"/>
              <a:t>pequena percentagem </a:t>
            </a:r>
            <a:r>
              <a:rPr lang="x-none" sz="1600" u="sng" dirty="0"/>
              <a:t>conclui Cursos de Estomatologia (10%), Téc. de Radiologia (7%), Fisioterapia (7%), Farmácia (7%) e apenas 3% de Ortoprotesiase. </a:t>
            </a:r>
            <a:endParaRPr lang="pt-PT" sz="1600" u="sng" dirty="0" smtClean="0"/>
          </a:p>
        </p:txBody>
      </p:sp>
      <p:sp>
        <p:nvSpPr>
          <p:cNvPr id="46081" name="Rectangle 1"/>
          <p:cNvSpPr>
            <a:spLocks noChangeArrowheads="1"/>
          </p:cNvSpPr>
          <p:nvPr/>
        </p:nvSpPr>
        <p:spPr bwMode="auto">
          <a:xfrm>
            <a:off x="4535488" y="677307"/>
            <a:ext cx="4608512" cy="5386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1600" b="1" i="0" u="none" strike="noStrike" cap="none" normalizeH="0" baseline="0" dirty="0" smtClean="0" bmk="_Toc398213384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Perfil de Saída dos Estudantes</a:t>
            </a:r>
            <a:endParaRPr kumimoji="0" lang="pt-PT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6362159"/>
              </p:ext>
            </p:extLst>
          </p:nvPr>
        </p:nvGraphicFramePr>
        <p:xfrm>
          <a:off x="4788024" y="1052738"/>
          <a:ext cx="4104456" cy="5577274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513057"/>
                <a:gridCol w="2223247"/>
                <a:gridCol w="741083"/>
                <a:gridCol w="627069"/>
              </a:tblGrid>
              <a:tr h="637898">
                <a:tc gridSpan="2">
                  <a:txBody>
                    <a:bodyPr/>
                    <a:lstStyle/>
                    <a:p>
                      <a:pPr indent="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100" dirty="0"/>
                        <a:t>Perfil de saída dos estudantes </a:t>
                      </a:r>
                      <a:endParaRPr lang="pt-PT" sz="1100" dirty="0" smtClean="0"/>
                    </a:p>
                    <a:p>
                      <a:pPr indent="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100" dirty="0" smtClean="0"/>
                        <a:t>(</a:t>
                      </a:r>
                      <a:r>
                        <a:rPr lang="pt-PT" sz="1100" dirty="0"/>
                        <a:t>mais comum)</a:t>
                      </a:r>
                      <a:endParaRPr lang="pt-PT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309" marR="32309" marT="0" marB="0" anchor="ctr"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100"/>
                        <a:t>Freq. Absoluta</a:t>
                      </a:r>
                      <a:endParaRPr lang="pt-PT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309" marR="32309" marT="0" marB="0" anchor="ctr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100"/>
                        <a:t>Freq. Relativa</a:t>
                      </a:r>
                      <a:endParaRPr lang="pt-PT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309" marR="32309" marT="0" marB="0" anchor="ctr"/>
                </a:tc>
              </a:tr>
              <a:tr h="533602">
                <a:tc rowSpan="9">
                  <a:txBody>
                    <a:bodyPr/>
                    <a:lstStyle/>
                    <a:p>
                      <a:pPr indent="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100" dirty="0"/>
                        <a:t>Professores</a:t>
                      </a:r>
                      <a:endParaRPr lang="pt-PT" sz="11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309" marR="32309" marT="0" marB="0" vert="wordArtVert" anchor="ctr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100" dirty="0"/>
                        <a:t>E - Tec. Médio de Enfermagem</a:t>
                      </a:r>
                      <a:endParaRPr lang="pt-PT" sz="11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309" marR="32309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100" dirty="0"/>
                        <a:t>9</a:t>
                      </a:r>
                      <a:endParaRPr lang="pt-PT" sz="11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309" marR="32309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100" dirty="0"/>
                        <a:t>30%</a:t>
                      </a:r>
                      <a:endParaRPr lang="pt-PT" sz="11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309" marR="32309" marT="0" marB="0" anchor="ctr"/>
                </a:tc>
              </a:tr>
              <a:tr h="533602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100" dirty="0"/>
                        <a:t>AC - Tec. Médio de Analises Clinicas</a:t>
                      </a:r>
                      <a:endParaRPr lang="pt-PT" sz="11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309" marR="32309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100" dirty="0"/>
                        <a:t>8</a:t>
                      </a:r>
                      <a:endParaRPr lang="pt-PT" sz="11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309" marR="32309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100" dirty="0"/>
                        <a:t>27%</a:t>
                      </a:r>
                      <a:endParaRPr lang="pt-PT" sz="11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309" marR="32309" marT="0" marB="0" anchor="ctr"/>
                </a:tc>
              </a:tr>
              <a:tr h="533602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100" dirty="0"/>
                        <a:t>R-  Tec. Médio de Radiologia</a:t>
                      </a:r>
                      <a:endParaRPr lang="pt-PT" sz="11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309" marR="32309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100" dirty="0"/>
                        <a:t>2</a:t>
                      </a:r>
                      <a:endParaRPr lang="pt-PT" sz="11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309" marR="32309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100" dirty="0"/>
                        <a:t>7%</a:t>
                      </a:r>
                      <a:endParaRPr lang="pt-PT" sz="11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309" marR="32309" marT="0" marB="0" anchor="ctr"/>
                </a:tc>
              </a:tr>
              <a:tr h="533602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100"/>
                        <a:t>F - Tec. Médio de Fisioterapia</a:t>
                      </a:r>
                      <a:endParaRPr lang="pt-PT" sz="11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309" marR="32309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100" dirty="0"/>
                        <a:t>2</a:t>
                      </a:r>
                      <a:endParaRPr lang="pt-PT" sz="11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309" marR="32309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100" dirty="0"/>
                        <a:t>7%</a:t>
                      </a:r>
                      <a:endParaRPr lang="pt-PT" sz="11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309" marR="32309" marT="0" marB="0" anchor="ctr"/>
                </a:tc>
              </a:tr>
              <a:tr h="533602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100"/>
                        <a:t>FA - Tec. Médio de Farmácia</a:t>
                      </a:r>
                      <a:endParaRPr lang="pt-PT" sz="11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309" marR="32309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100" dirty="0"/>
                        <a:t>2</a:t>
                      </a:r>
                      <a:endParaRPr lang="pt-PT" sz="11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309" marR="32309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100" dirty="0"/>
                        <a:t>7%</a:t>
                      </a:r>
                      <a:endParaRPr lang="pt-PT" sz="11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309" marR="32309" marT="0" marB="0" anchor="ctr"/>
                </a:tc>
              </a:tr>
              <a:tr h="533602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100"/>
                        <a:t>E - Tec. Médio de Estomatologia </a:t>
                      </a:r>
                      <a:endParaRPr lang="pt-PT" sz="11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309" marR="32309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100" dirty="0"/>
                        <a:t>3</a:t>
                      </a:r>
                      <a:endParaRPr lang="pt-PT" sz="11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309" marR="32309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100" dirty="0"/>
                        <a:t>10%</a:t>
                      </a:r>
                      <a:endParaRPr lang="pt-PT" sz="11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309" marR="32309" marT="0" marB="0" anchor="ctr"/>
                </a:tc>
              </a:tr>
              <a:tr h="533602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100" dirty="0"/>
                        <a:t>OR - Tec. Médio de Ortoprotesiase</a:t>
                      </a:r>
                      <a:endParaRPr lang="pt-PT" sz="11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309" marR="32309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100" dirty="0"/>
                        <a:t>1</a:t>
                      </a:r>
                      <a:endParaRPr lang="pt-PT" sz="11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309" marR="32309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100" dirty="0"/>
                        <a:t>3%</a:t>
                      </a:r>
                      <a:endParaRPr lang="pt-PT" sz="11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309" marR="32309" marT="0" marB="0" anchor="ctr"/>
                </a:tc>
              </a:tr>
              <a:tr h="533602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100"/>
                        <a:t>O - Outro (Parteiras)</a:t>
                      </a:r>
                      <a:endParaRPr lang="pt-PT" sz="11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309" marR="32309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100" dirty="0"/>
                        <a:t>3</a:t>
                      </a:r>
                      <a:endParaRPr lang="pt-PT" sz="11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309" marR="32309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100" dirty="0"/>
                        <a:t>10%</a:t>
                      </a:r>
                      <a:endParaRPr lang="pt-PT" sz="11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309" marR="32309" marT="0" marB="0" anchor="ctr"/>
                </a:tc>
              </a:tr>
              <a:tr h="637898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100" dirty="0"/>
                        <a:t>Total</a:t>
                      </a:r>
                      <a:endParaRPr lang="pt-PT" sz="11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309" marR="32309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100" dirty="0"/>
                        <a:t>30</a:t>
                      </a:r>
                      <a:endParaRPr lang="pt-PT" sz="11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309" marR="32309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100" dirty="0"/>
                        <a:t>100%</a:t>
                      </a:r>
                      <a:endParaRPr lang="pt-PT" sz="11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309" marR="32309" marT="0" marB="0" anchor="ctr"/>
                </a:tc>
              </a:tr>
            </a:tbl>
          </a:graphicData>
        </a:graphic>
      </p:graphicFrame>
      <p:sp>
        <p:nvSpPr>
          <p:cNvPr id="4" name="Rectângulo 3"/>
          <p:cNvSpPr/>
          <p:nvPr/>
        </p:nvSpPr>
        <p:spPr>
          <a:xfrm>
            <a:off x="207988" y="4869160"/>
            <a:ext cx="4355976" cy="1600438"/>
          </a:xfrm>
          <a:prstGeom prst="rect">
            <a:avLst/>
          </a:prstGeom>
          <a:solidFill>
            <a:schemeClr val="tx1">
              <a:lumMod val="75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pt-PT" sz="1400" b="1" dirty="0" smtClean="0">
                <a:solidFill>
                  <a:schemeClr val="bg1"/>
                </a:solidFill>
              </a:rPr>
              <a:t>A </a:t>
            </a:r>
            <a:r>
              <a:rPr lang="pt-PT" sz="1400" b="1" dirty="0">
                <a:solidFill>
                  <a:schemeClr val="bg1"/>
                </a:solidFill>
              </a:rPr>
              <a:t>identidade dos perfis profissionais que saem dos institutos de educação, uma vez que a propriedade dos cursos de educação profissional de nível técnico depende primordialmente da aferição simultânea das demandas das pessoas, do mercado de trabalho e da sociedade. </a:t>
            </a:r>
          </a:p>
          <a:p>
            <a:pPr algn="r"/>
            <a:r>
              <a:rPr lang="pt-PT" sz="1400" b="1" dirty="0" smtClean="0">
                <a:solidFill>
                  <a:schemeClr val="bg1"/>
                </a:solidFill>
              </a:rPr>
              <a:t>(Santos,2009</a:t>
            </a:r>
            <a:r>
              <a:rPr lang="pt-PT" sz="1400" b="1" dirty="0">
                <a:solidFill>
                  <a:schemeClr val="bg1"/>
                </a:solidFill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5192" y="136302"/>
            <a:ext cx="8229600" cy="778098"/>
          </a:xfrm>
        </p:spPr>
        <p:txBody>
          <a:bodyPr>
            <a:normAutofit/>
          </a:bodyPr>
          <a:lstStyle/>
          <a:p>
            <a:pPr algn="l"/>
            <a:r>
              <a:rPr lang="pt-PT" sz="20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Comic Sans MS" pitchFamily="66" charset="0"/>
              </a:rPr>
              <a:t>Resultados</a:t>
            </a:r>
            <a:endParaRPr lang="pt-PT" sz="2000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95536" y="914400"/>
            <a:ext cx="8229600" cy="1650504"/>
          </a:xfrm>
        </p:spPr>
        <p:txBody>
          <a:bodyPr>
            <a:noAutofit/>
          </a:bodyPr>
          <a:lstStyle/>
          <a:p>
            <a:pPr marL="0" lvl="0" indent="0" algn="just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pt-PT" sz="1600" b="1" dirty="0" smtClean="0" bmk="_Toc399270574">
                <a:latin typeface="Arial" pitchFamily="34" charset="0"/>
                <a:ea typeface="Times New Roman" pitchFamily="18" charset="0"/>
                <a:cs typeface="Arial" pitchFamily="34" charset="0"/>
              </a:rPr>
              <a:t>Dimensão VI - Funcionamento da escola: Organograma, Controlo e Fiscalização</a:t>
            </a:r>
          </a:p>
          <a:p>
            <a:pPr marL="0" lvl="0" indent="0" algn="just" fontAlgn="base">
              <a:spcBef>
                <a:spcPct val="0"/>
              </a:spcBef>
              <a:spcAft>
                <a:spcPct val="0"/>
              </a:spcAft>
              <a:buNone/>
            </a:pPr>
            <a:endParaRPr lang="pt-PT" sz="16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lvl="0" indent="450850" algn="just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pt-PT" sz="16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Para melhor entendermos o porquê desta Dimensão, recorremos a Santos (2009) que identifica </a:t>
            </a:r>
            <a:r>
              <a:rPr lang="pt-PT" sz="16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três papéis </a:t>
            </a:r>
            <a:r>
              <a:rPr lang="pt-PT" sz="16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importantes para a Direção Geral (o topo do organograma dentro da instituição): </a:t>
            </a:r>
          </a:p>
        </p:txBody>
      </p:sp>
      <p:sp>
        <p:nvSpPr>
          <p:cNvPr id="48129" name="Rectangle 1"/>
          <p:cNvSpPr>
            <a:spLocks noChangeArrowheads="1"/>
          </p:cNvSpPr>
          <p:nvPr/>
        </p:nvSpPr>
        <p:spPr bwMode="auto">
          <a:xfrm>
            <a:off x="1547664" y="4066332"/>
            <a:ext cx="2267744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8131" name="Rectangle 3"/>
          <p:cNvSpPr>
            <a:spLocks noChangeArrowheads="1"/>
          </p:cNvSpPr>
          <p:nvPr/>
        </p:nvSpPr>
        <p:spPr bwMode="auto">
          <a:xfrm>
            <a:off x="2516186" y="2469813"/>
            <a:ext cx="396044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1600" b="1" i="0" u="none" strike="noStrike" cap="none" normalizeH="0" baseline="0" dirty="0" smtClean="0" bmk="_Toc39344722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Organograma da Escola investigada</a:t>
            </a:r>
            <a:endParaRPr kumimoji="0" lang="pt-PT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8130" name="Diagrama 1"/>
          <p:cNvPicPr>
            <a:picLocks noChangeArrowheads="1"/>
          </p:cNvPicPr>
          <p:nvPr/>
        </p:nvPicPr>
        <p:blipFill>
          <a:blip r:embed="rId3" cstate="print"/>
          <a:srcRect t="-2422" b="-2774"/>
          <a:stretch>
            <a:fillRect/>
          </a:stretch>
        </p:blipFill>
        <p:spPr bwMode="auto">
          <a:xfrm>
            <a:off x="107504" y="3054588"/>
            <a:ext cx="8784976" cy="3803412"/>
          </a:xfrm>
          <a:prstGeom prst="rect">
            <a:avLst/>
          </a:prstGeom>
          <a:noFill/>
        </p:spPr>
      </p:pic>
      <p:sp>
        <p:nvSpPr>
          <p:cNvPr id="48132" name="Rectangle 4"/>
          <p:cNvSpPr>
            <a:spLocks noChangeArrowheads="1"/>
          </p:cNvSpPr>
          <p:nvPr/>
        </p:nvSpPr>
        <p:spPr bwMode="auto">
          <a:xfrm>
            <a:off x="0" y="5011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800" b="0" i="0" u="none" strike="noStrike" cap="none" normalizeH="0" baseline="0" smtClean="0">
              <a:ln>
                <a:noFill/>
              </a:ln>
              <a:solidFill>
                <a:schemeClr val="accent6">
                  <a:lumMod val="40000"/>
                  <a:lumOff val="6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9755" y="116632"/>
            <a:ext cx="8229600" cy="706090"/>
          </a:xfrm>
        </p:spPr>
        <p:txBody>
          <a:bodyPr>
            <a:normAutofit/>
          </a:bodyPr>
          <a:lstStyle/>
          <a:p>
            <a:pPr algn="l"/>
            <a:r>
              <a:rPr lang="pt-PT" sz="20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Comic Sans MS" pitchFamily="66" charset="0"/>
              </a:rPr>
              <a:t>Resultados</a:t>
            </a:r>
            <a:endParaRPr lang="pt-PT" sz="2000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251520" y="2481283"/>
            <a:ext cx="4608512" cy="2099845"/>
          </a:xfrm>
        </p:spPr>
        <p:txBody>
          <a:bodyPr>
            <a:normAutofit/>
          </a:bodyPr>
          <a:lstStyle/>
          <a:p>
            <a:pPr indent="0" algn="just">
              <a:buNone/>
            </a:pPr>
            <a:endParaRPr lang="pt-PT" sz="1800" dirty="0" smtClean="0"/>
          </a:p>
          <a:p>
            <a:pPr indent="0" algn="just">
              <a:buNone/>
            </a:pPr>
            <a:r>
              <a:rPr lang="x-none" sz="1800" smtClean="0"/>
              <a:t>E </a:t>
            </a:r>
            <a:r>
              <a:rPr lang="x-none" sz="1800" dirty="0"/>
              <a:t>como é óbvio a tendência das respostas foi para o </a:t>
            </a:r>
            <a:r>
              <a:rPr lang="x-none" sz="1800" b="1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Diretor Geral</a:t>
            </a:r>
            <a:r>
              <a:rPr lang="x-none" sz="1800" dirty="0"/>
              <a:t>, 53%. Apesar de 40% considerar que o controlo e fiscalização são feitos pelo Ministério da Saúde. </a:t>
            </a:r>
            <a:endParaRPr lang="pt-PT" sz="1800" b="1" dirty="0"/>
          </a:p>
        </p:txBody>
      </p:sp>
      <p:pic>
        <p:nvPicPr>
          <p:cNvPr id="50177" name="Gráfico 1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75324" y="2492897"/>
            <a:ext cx="3381375" cy="2232248"/>
          </a:xfrm>
          <a:prstGeom prst="rect">
            <a:avLst/>
          </a:prstGeom>
          <a:noFill/>
        </p:spPr>
      </p:pic>
      <p:sp>
        <p:nvSpPr>
          <p:cNvPr id="50179" name="Rectangle 3"/>
          <p:cNvSpPr>
            <a:spLocks noChangeArrowheads="1"/>
          </p:cNvSpPr>
          <p:nvPr/>
        </p:nvSpPr>
        <p:spPr bwMode="auto">
          <a:xfrm>
            <a:off x="4791857" y="1954287"/>
            <a:ext cx="4355976" cy="5386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indent="450850" fontAlgn="base">
              <a:spcBef>
                <a:spcPct val="0"/>
              </a:spcBef>
              <a:spcAft>
                <a:spcPct val="0"/>
              </a:spcAft>
            </a:pPr>
            <a:r>
              <a:rPr kumimoji="0" lang="pt-PT" sz="1600" b="1" i="0" u="none" strike="noStrike" cap="none" normalizeH="0" baseline="0" dirty="0" smtClean="0" bmk="_Toc398213423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Controlo e fiscalização escolar</a:t>
            </a:r>
            <a:endParaRPr kumimoji="0" lang="pt-PT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ângulo 3"/>
          <p:cNvSpPr/>
          <p:nvPr/>
        </p:nvSpPr>
        <p:spPr>
          <a:xfrm>
            <a:off x="159755" y="1036109"/>
            <a:ext cx="84969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 algn="just">
              <a:buNone/>
            </a:pPr>
            <a:r>
              <a:rPr lang="x-none" dirty="0" smtClean="0"/>
              <a:t>O objetivo desta questão foi o de identificar </a:t>
            </a:r>
            <a:r>
              <a:rPr lang="x-none" dirty="0"/>
              <a:t>por quem é desenvolvida a fiscalização e </a:t>
            </a:r>
            <a:r>
              <a:rPr lang="x-none" dirty="0" smtClean="0"/>
              <a:t>controlo </a:t>
            </a:r>
            <a:r>
              <a:rPr lang="x-none" dirty="0"/>
              <a:t>exercido pelo Governo sobre esta escola.</a:t>
            </a:r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8229600" cy="360040"/>
          </a:xfrm>
        </p:spPr>
        <p:txBody>
          <a:bodyPr>
            <a:noAutofit/>
          </a:bodyPr>
          <a:lstStyle/>
          <a:p>
            <a:pPr lvl="0" algn="l"/>
            <a:r>
              <a:rPr lang="pt-PT" sz="20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Síntese dos Resultados</a:t>
            </a:r>
            <a:endParaRPr lang="pt-PT" sz="2000" b="1" dirty="0">
              <a:solidFill>
                <a:schemeClr val="accent6">
                  <a:lumMod val="40000"/>
                  <a:lumOff val="6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41884" y="620688"/>
            <a:ext cx="8424936" cy="5688632"/>
          </a:xfrm>
        </p:spPr>
        <p:txBody>
          <a:bodyPr>
            <a:noAutofit/>
          </a:bodyPr>
          <a:lstStyle/>
          <a:p>
            <a:pPr lvl="0" algn="just"/>
            <a:r>
              <a:rPr lang="pt-PT" sz="1400" dirty="0" smtClean="0"/>
              <a:t>A maioria dos professores,  40%, tem mais de </a:t>
            </a:r>
            <a:r>
              <a:rPr lang="pt-PT" sz="1400" u="sng" dirty="0" smtClean="0"/>
              <a:t>20 anos </a:t>
            </a:r>
            <a:r>
              <a:rPr lang="pt-PT" sz="1400" dirty="0" smtClean="0"/>
              <a:t>de serviço e muitos deles na ETPS.</a:t>
            </a:r>
          </a:p>
          <a:p>
            <a:pPr lvl="0" algn="just"/>
            <a:endParaRPr lang="pt-PT" sz="1400" dirty="0" smtClean="0"/>
          </a:p>
          <a:p>
            <a:pPr algn="just"/>
            <a:r>
              <a:rPr lang="pt-PT" sz="1400" dirty="0" smtClean="0"/>
              <a:t>Para lecionar é </a:t>
            </a:r>
            <a:r>
              <a:rPr lang="pt-PT" sz="1400" u="sng" dirty="0" smtClean="0"/>
              <a:t>exigido</a:t>
            </a:r>
            <a:r>
              <a:rPr lang="pt-PT" sz="1400" dirty="0" smtClean="0"/>
              <a:t> que os docentes tenham </a:t>
            </a:r>
            <a:r>
              <a:rPr lang="pt-PT" sz="1400" u="sng" dirty="0" smtClean="0"/>
              <a:t>formação superior</a:t>
            </a:r>
            <a:r>
              <a:rPr lang="pt-PT" sz="1400" dirty="0" smtClean="0"/>
              <a:t>, assim como alguma </a:t>
            </a:r>
            <a:r>
              <a:rPr lang="pt-PT" sz="1400" u="sng" dirty="0" smtClean="0"/>
              <a:t>experiência</a:t>
            </a:r>
            <a:r>
              <a:rPr lang="pt-PT" sz="1400" dirty="0" smtClean="0"/>
              <a:t> na área pretendida.</a:t>
            </a:r>
          </a:p>
          <a:p>
            <a:pPr marL="0" indent="0" algn="just">
              <a:buNone/>
            </a:pPr>
            <a:endParaRPr lang="pt-PT" sz="1400" dirty="0" smtClean="0"/>
          </a:p>
          <a:p>
            <a:pPr algn="just"/>
            <a:r>
              <a:rPr lang="pt-PT" sz="1400" dirty="0" smtClean="0"/>
              <a:t>Os professores com </a:t>
            </a:r>
            <a:r>
              <a:rPr lang="pt-PT" sz="1400" u="sng" dirty="0" smtClean="0"/>
              <a:t>mais experiência </a:t>
            </a:r>
            <a:r>
              <a:rPr lang="pt-PT" sz="1400" dirty="0" smtClean="0"/>
              <a:t>técnica são os que </a:t>
            </a:r>
            <a:r>
              <a:rPr lang="pt-PT" sz="1400" u="sng" dirty="0" smtClean="0"/>
              <a:t>acompanham os alunos </a:t>
            </a:r>
            <a:r>
              <a:rPr lang="pt-PT" sz="1400" dirty="0" smtClean="0"/>
              <a:t>nas aulas práticas e estágios.</a:t>
            </a:r>
          </a:p>
          <a:p>
            <a:pPr marL="0" indent="0" algn="just">
              <a:buNone/>
            </a:pPr>
            <a:endParaRPr lang="pt-PT" sz="1400" dirty="0" smtClean="0"/>
          </a:p>
          <a:p>
            <a:pPr algn="just"/>
            <a:r>
              <a:rPr lang="pt-PT" sz="1400" dirty="0" smtClean="0"/>
              <a:t>Existem  </a:t>
            </a:r>
            <a:r>
              <a:rPr lang="pt-PT" sz="1400" u="sng" dirty="0" smtClean="0"/>
              <a:t>12 currículos </a:t>
            </a:r>
            <a:r>
              <a:rPr lang="pt-PT" sz="1400" dirty="0" smtClean="0"/>
              <a:t>de cursos médios e </a:t>
            </a:r>
            <a:r>
              <a:rPr lang="pt-PT" sz="1400" u="sng" dirty="0" smtClean="0"/>
              <a:t>18 de especialidades </a:t>
            </a:r>
            <a:r>
              <a:rPr lang="pt-PT" sz="1400" dirty="0" smtClean="0"/>
              <a:t>para técnicos médios dos quais apenas são lecionados 7 cursos médios e 2 Especializações.</a:t>
            </a:r>
          </a:p>
          <a:p>
            <a:pPr algn="just"/>
            <a:endParaRPr lang="pt-PT" sz="1400" dirty="0" smtClean="0"/>
          </a:p>
          <a:p>
            <a:pPr lvl="0" algn="just"/>
            <a:r>
              <a:rPr lang="pt-PT" sz="1400" dirty="0" smtClean="0"/>
              <a:t>D</a:t>
            </a:r>
            <a:r>
              <a:rPr lang="x-none" sz="1400" dirty="0" smtClean="0"/>
              <a:t>os 30 professores entrevistados </a:t>
            </a:r>
            <a:r>
              <a:rPr lang="x-none" sz="1400" u="sng" dirty="0" smtClean="0"/>
              <a:t>57%</a:t>
            </a:r>
            <a:r>
              <a:rPr lang="pt-PT" sz="1400" u="sng" dirty="0" smtClean="0"/>
              <a:t> nunca frequentou </a:t>
            </a:r>
            <a:r>
              <a:rPr lang="pt-PT" sz="1400" dirty="0" smtClean="0"/>
              <a:t>nenhuma </a:t>
            </a:r>
            <a:r>
              <a:rPr lang="pt-PT" sz="1400" u="sng" dirty="0" smtClean="0"/>
              <a:t>formação</a:t>
            </a:r>
            <a:r>
              <a:rPr lang="pt-PT" sz="1400" dirty="0" smtClean="0"/>
              <a:t>.</a:t>
            </a:r>
          </a:p>
          <a:p>
            <a:pPr marL="0" lvl="0" indent="0" algn="just">
              <a:buNone/>
            </a:pPr>
            <a:endParaRPr lang="pt-PT" sz="1400" dirty="0" smtClean="0"/>
          </a:p>
          <a:p>
            <a:pPr algn="just"/>
            <a:r>
              <a:rPr lang="pt-PT" sz="1400" dirty="0" smtClean="0"/>
              <a:t>Os currículos são elaborados tendo em conta a </a:t>
            </a:r>
            <a:r>
              <a:rPr lang="pt-PT" sz="1400" u="sng" dirty="0" smtClean="0"/>
              <a:t>opinião técnica</a:t>
            </a:r>
            <a:r>
              <a:rPr lang="pt-PT" sz="1400" dirty="0" smtClean="0"/>
              <a:t>, </a:t>
            </a:r>
            <a:r>
              <a:rPr lang="pt-PT" sz="1400" u="sng" dirty="0" smtClean="0"/>
              <a:t>teórica e realística da situação</a:t>
            </a:r>
            <a:r>
              <a:rPr lang="pt-PT" sz="1400" dirty="0" smtClean="0"/>
              <a:t>, na presença de profissionais experientes (Coordenadores e Professores), e de profissionais que tenham em conta a estrutura curricular padrão em uso no país (MED e MINSA);</a:t>
            </a:r>
          </a:p>
          <a:p>
            <a:pPr algn="just"/>
            <a:endParaRPr lang="pt-PT" sz="1400" dirty="0" smtClean="0"/>
          </a:p>
          <a:p>
            <a:pPr algn="just"/>
            <a:r>
              <a:rPr lang="pt-PT" sz="1400" dirty="0"/>
              <a:t>Os estudantes </a:t>
            </a:r>
            <a:r>
              <a:rPr lang="pt-PT" sz="1400" u="sng" dirty="0" smtClean="0"/>
              <a:t>concluem cursos </a:t>
            </a:r>
            <a:r>
              <a:rPr lang="pt-PT" sz="1400" dirty="0" smtClean="0"/>
              <a:t>de Técnicos médios de Enfermagem, Análises Clínicas, Farmácia, Fisioterapia, Estomatologia</a:t>
            </a:r>
            <a:r>
              <a:rPr lang="pt-PT" sz="1400" dirty="0"/>
              <a:t>, </a:t>
            </a:r>
            <a:r>
              <a:rPr lang="pt-PT" sz="1400" dirty="0" smtClean="0"/>
              <a:t>Radiologia e Técnicos </a:t>
            </a:r>
            <a:r>
              <a:rPr lang="pt-PT" sz="1400" dirty="0"/>
              <a:t>Médios de </a:t>
            </a:r>
            <a:r>
              <a:rPr lang="pt-PT" sz="1400" dirty="0" err="1"/>
              <a:t>Ortoprotesiase</a:t>
            </a:r>
            <a:endParaRPr lang="pt-PT" sz="1400" dirty="0"/>
          </a:p>
          <a:p>
            <a:pPr algn="just"/>
            <a:endParaRPr lang="pt-PT" sz="1400" dirty="0"/>
          </a:p>
          <a:p>
            <a:pPr algn="just"/>
            <a:r>
              <a:rPr lang="pt-PT" sz="1400" dirty="0"/>
              <a:t>O </a:t>
            </a:r>
            <a:r>
              <a:rPr lang="pt-PT" sz="1400" u="sng" dirty="0"/>
              <a:t>controlo e fiscalização </a:t>
            </a:r>
            <a:r>
              <a:rPr lang="pt-PT" sz="1400" dirty="0"/>
              <a:t>do funcionamento das ETPS </a:t>
            </a:r>
            <a:r>
              <a:rPr lang="pt-PT" sz="1400" u="sng" dirty="0"/>
              <a:t>depende diretamente do Governo Provincial</a:t>
            </a:r>
            <a:r>
              <a:rPr lang="pt-PT" sz="1400" dirty="0"/>
              <a:t>, mais precisamente da Direção Provincial da Saúde </a:t>
            </a:r>
            <a:r>
              <a:rPr lang="pt-PT" sz="1400" dirty="0" smtClean="0"/>
              <a:t>auxiliada pela Direção Provincial da Educação; Os funcionários efetivos pertencem </a:t>
            </a:r>
            <a:r>
              <a:rPr lang="pt-PT" sz="1400" dirty="0"/>
              <a:t>ao </a:t>
            </a:r>
            <a:r>
              <a:rPr lang="pt-PT" sz="1400" dirty="0" smtClean="0"/>
              <a:t>MINSA - DPSL. </a:t>
            </a:r>
            <a:endParaRPr lang="pt-PT" sz="1400" dirty="0"/>
          </a:p>
          <a:p>
            <a:pPr algn="just">
              <a:buNone/>
            </a:pPr>
            <a:endParaRPr lang="pt-PT" sz="1400" dirty="0"/>
          </a:p>
          <a:p>
            <a:pPr algn="just"/>
            <a:r>
              <a:rPr lang="pt-PT" sz="1400" dirty="0"/>
              <a:t>Existem  </a:t>
            </a:r>
            <a:r>
              <a:rPr lang="pt-PT" sz="1400" u="sng" dirty="0"/>
              <a:t>troncos comuns nos currículos </a:t>
            </a:r>
            <a:r>
              <a:rPr lang="pt-PT" sz="1400" dirty="0"/>
              <a:t>por serem de grande importância, para que o profissional a fim da formação tenha uma visão mais ampla do universo.</a:t>
            </a:r>
          </a:p>
          <a:p>
            <a:pPr lvl="0" algn="just"/>
            <a:endParaRPr lang="pt-PT" sz="1400" dirty="0"/>
          </a:p>
          <a:p>
            <a:pPr algn="just"/>
            <a:r>
              <a:rPr lang="pt-PT" sz="1400" dirty="0"/>
              <a:t>A Direção da escola adaptou-se a sua realidade sem prejudicar a instituição, criando um organograma real porém do tipo formal (aprovado pelas entidades competentes). </a:t>
            </a:r>
          </a:p>
          <a:p>
            <a:pPr lvl="0" algn="just"/>
            <a:endParaRPr lang="pt-PT" sz="1400" b="1" dirty="0" smtClean="0"/>
          </a:p>
          <a:p>
            <a:pPr algn="just"/>
            <a:endParaRPr lang="pt-PT" sz="1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ângulo 1"/>
          <p:cNvSpPr/>
          <p:nvPr/>
        </p:nvSpPr>
        <p:spPr>
          <a:xfrm>
            <a:off x="395536" y="692696"/>
            <a:ext cx="849694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pt-PT" sz="2000" u="sng" dirty="0" smtClean="0"/>
              <a:t>Não </a:t>
            </a:r>
            <a:r>
              <a:rPr lang="pt-PT" sz="2000" u="sng" dirty="0"/>
              <a:t>podemos </a:t>
            </a:r>
            <a:r>
              <a:rPr lang="pt-PT" sz="2000" dirty="0"/>
              <a:t>formar enfermeiros professores </a:t>
            </a:r>
            <a:r>
              <a:rPr lang="pt-PT" sz="2000" dirty="0" smtClean="0"/>
              <a:t>sem </a:t>
            </a:r>
            <a:r>
              <a:rPr lang="pt-PT" sz="2000" dirty="0"/>
              <a:t>que tenham uma </a:t>
            </a:r>
            <a:r>
              <a:rPr lang="pt-PT" sz="2000" b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formação adequada</a:t>
            </a:r>
            <a:r>
              <a:rPr lang="pt-PT" sz="2000" dirty="0"/>
              <a:t>;</a:t>
            </a:r>
            <a:endParaRPr lang="pt-PT" sz="2000" dirty="0" smtClean="0"/>
          </a:p>
          <a:p>
            <a:pPr marL="342900" indent="-342900" algn="just">
              <a:buFont typeface="Arial" pitchFamily="34" charset="0"/>
              <a:buChar char="•"/>
            </a:pPr>
            <a:endParaRPr lang="pt-PT" sz="2000" dirty="0"/>
          </a:p>
          <a:p>
            <a:pPr marL="342900" indent="-342900" algn="just">
              <a:buFont typeface="Arial" pitchFamily="34" charset="0"/>
              <a:buChar char="•"/>
            </a:pPr>
            <a:r>
              <a:rPr lang="pt-PT" sz="2000" dirty="0" smtClean="0"/>
              <a:t>A </a:t>
            </a:r>
            <a:r>
              <a:rPr lang="pt-PT" sz="2000" dirty="0"/>
              <a:t>formação do docente precisa ser </a:t>
            </a:r>
            <a:r>
              <a:rPr lang="pt-PT" sz="2000" b="1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redirecionada</a:t>
            </a:r>
            <a:r>
              <a:rPr lang="pt-PT" sz="2000" dirty="0"/>
              <a:t> de forma que esteja baseada </a:t>
            </a:r>
            <a:r>
              <a:rPr lang="pt-PT" sz="2000" b="1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na reflexão sobre a prática </a:t>
            </a:r>
            <a:r>
              <a:rPr lang="pt-PT" sz="2000" b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quotidiana</a:t>
            </a:r>
            <a:r>
              <a:rPr lang="pt-PT" sz="2000" dirty="0"/>
              <a:t>;</a:t>
            </a:r>
            <a:endParaRPr lang="pt-PT" sz="2000" dirty="0" smtClean="0"/>
          </a:p>
          <a:p>
            <a:pPr algn="just"/>
            <a:endParaRPr lang="pt-PT" sz="2000" dirty="0"/>
          </a:p>
          <a:p>
            <a:pPr marL="342900" indent="-342900" algn="just">
              <a:buFont typeface="Arial" pitchFamily="34" charset="0"/>
              <a:buChar char="•"/>
            </a:pPr>
            <a:r>
              <a:rPr lang="pt-PT" sz="2000" dirty="0" smtClean="0"/>
              <a:t>É </a:t>
            </a:r>
            <a:r>
              <a:rPr lang="pt-PT" sz="2000" dirty="0"/>
              <a:t>de fundamental importância o </a:t>
            </a:r>
            <a:r>
              <a:rPr lang="pt-PT" sz="2000" b="1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estabelecimento de programas </a:t>
            </a:r>
            <a:r>
              <a:rPr lang="pt-PT" sz="2000" dirty="0"/>
              <a:t>de </a:t>
            </a:r>
            <a:r>
              <a:rPr lang="pt-PT" sz="2000" u="sng" dirty="0"/>
              <a:t>formação contínua</a:t>
            </a:r>
            <a:r>
              <a:rPr lang="pt-PT" sz="2000" dirty="0"/>
              <a:t>, voltados para a </a:t>
            </a:r>
            <a:r>
              <a:rPr lang="pt-PT" sz="2000" dirty="0" smtClean="0"/>
              <a:t>docência;</a:t>
            </a:r>
          </a:p>
          <a:p>
            <a:pPr algn="just"/>
            <a:endParaRPr lang="pt-PT" sz="2000" dirty="0" smtClean="0"/>
          </a:p>
          <a:p>
            <a:pPr marL="342900" indent="-342900" algn="just">
              <a:buFont typeface="Arial" pitchFamily="34" charset="0"/>
              <a:buChar char="•"/>
            </a:pPr>
            <a:r>
              <a:rPr lang="pt-PT" sz="2000" dirty="0"/>
              <a:t>A </a:t>
            </a:r>
            <a:r>
              <a:rPr lang="pt-PT" sz="2000" u="sng" dirty="0"/>
              <a:t>Reforma</a:t>
            </a:r>
            <a:r>
              <a:rPr lang="pt-PT" sz="2000" dirty="0"/>
              <a:t> do Ensino Técnico-Profissional (RETEP) apresenta uma </a:t>
            </a:r>
            <a:r>
              <a:rPr lang="pt-PT" sz="2000" b="1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visão futurista </a:t>
            </a:r>
            <a:r>
              <a:rPr lang="pt-PT" sz="2000" dirty="0"/>
              <a:t>para um país que se encontra em </a:t>
            </a:r>
            <a:r>
              <a:rPr lang="pt-PT" sz="2000" u="sng" dirty="0" smtClean="0"/>
              <a:t>crescimento. </a:t>
            </a:r>
            <a:endParaRPr lang="pt-PT" sz="2000" dirty="0"/>
          </a:p>
          <a:p>
            <a:pPr marL="342900" indent="-342900" algn="just">
              <a:buFont typeface="Arial" pitchFamily="34" charset="0"/>
              <a:buChar char="•"/>
            </a:pPr>
            <a:endParaRPr lang="pt-PT" sz="2000" dirty="0"/>
          </a:p>
          <a:p>
            <a:pPr marL="342900" indent="-342900" algn="just">
              <a:buFont typeface="Arial" pitchFamily="34" charset="0"/>
              <a:buChar char="•"/>
            </a:pPr>
            <a:r>
              <a:rPr lang="pt-PT" sz="2000" dirty="0"/>
              <a:t>O papel das escolas técnicas </a:t>
            </a:r>
            <a:r>
              <a:rPr lang="pt-PT" sz="2000" dirty="0" smtClean="0"/>
              <a:t>profissionais de saúde, </a:t>
            </a:r>
            <a:r>
              <a:rPr lang="pt-PT" sz="2000" dirty="0"/>
              <a:t>acima de tudo tem sido </a:t>
            </a:r>
            <a:r>
              <a:rPr lang="pt-PT" sz="2000" b="1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formar </a:t>
            </a:r>
            <a:r>
              <a:rPr lang="pt-PT" sz="2000" b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técnicos </a:t>
            </a:r>
            <a:r>
              <a:rPr lang="pt-PT" sz="2000" b="1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médios nas diferentes áreas de saúde</a:t>
            </a:r>
            <a:r>
              <a:rPr lang="pt-PT" sz="2000" dirty="0"/>
              <a:t>, para que possam assegurar as instituições Sanitárias recém construídas e remodeladas. </a:t>
            </a:r>
          </a:p>
          <a:p>
            <a:pPr algn="just"/>
            <a:endParaRPr lang="pt-PT" sz="2000" dirty="0"/>
          </a:p>
          <a:p>
            <a:pPr algn="just"/>
            <a:endParaRPr lang="pt-PT" sz="2000" dirty="0" smtClean="0"/>
          </a:p>
          <a:p>
            <a:pPr algn="just"/>
            <a:endParaRPr lang="pt-PT" sz="2000" dirty="0"/>
          </a:p>
        </p:txBody>
      </p:sp>
      <p:sp>
        <p:nvSpPr>
          <p:cNvPr id="3" name="Título 1"/>
          <p:cNvSpPr txBox="1">
            <a:spLocks/>
          </p:cNvSpPr>
          <p:nvPr/>
        </p:nvSpPr>
        <p:spPr>
          <a:xfrm>
            <a:off x="539552" y="188640"/>
            <a:ext cx="8229600" cy="360040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PT" sz="20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Conclusões</a:t>
            </a:r>
            <a:endParaRPr lang="pt-PT" sz="2000" b="1" dirty="0">
              <a:solidFill>
                <a:schemeClr val="accent6">
                  <a:lumMod val="40000"/>
                  <a:lumOff val="6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6823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ângulo 1"/>
          <p:cNvSpPr/>
          <p:nvPr/>
        </p:nvSpPr>
        <p:spPr>
          <a:xfrm>
            <a:off x="251520" y="476672"/>
            <a:ext cx="8712968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sz="3200" dirty="0"/>
              <a:t>U</a:t>
            </a:r>
            <a:r>
              <a:rPr lang="pt-PT" sz="3200" dirty="0" smtClean="0"/>
              <a:t>ma </a:t>
            </a:r>
            <a:r>
              <a:rPr lang="pt-PT" sz="3200" dirty="0"/>
              <a:t>organização que </a:t>
            </a:r>
            <a:r>
              <a:rPr lang="pt-PT" sz="3200" b="1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educa</a:t>
            </a:r>
            <a:r>
              <a:rPr lang="pt-PT" sz="3200" dirty="0">
                <a:solidFill>
                  <a:srgbClr val="FFC000"/>
                </a:solidFill>
              </a:rPr>
              <a:t> </a:t>
            </a:r>
            <a:r>
              <a:rPr lang="pt-PT" sz="3200" dirty="0"/>
              <a:t>deve assentar nos seguintes </a:t>
            </a:r>
            <a:r>
              <a:rPr lang="pt-PT" sz="3200" u="sng" dirty="0"/>
              <a:t>pilares</a:t>
            </a:r>
            <a:r>
              <a:rPr lang="pt-PT" sz="3200" dirty="0"/>
              <a:t>: </a:t>
            </a:r>
            <a:endParaRPr lang="pt-PT" sz="3200" dirty="0" smtClean="0"/>
          </a:p>
          <a:p>
            <a:pPr algn="ctr"/>
            <a:endParaRPr lang="pt-PT" sz="3200" dirty="0" smtClean="0"/>
          </a:p>
          <a:p>
            <a:pPr algn="ctr"/>
            <a:endParaRPr lang="pt-PT" sz="3200" dirty="0" smtClean="0"/>
          </a:p>
          <a:p>
            <a:pPr marL="457200" indent="-457200">
              <a:buFont typeface="Arial" pitchFamily="34" charset="0"/>
              <a:buChar char="•"/>
            </a:pPr>
            <a:r>
              <a:rPr lang="pt-PT" sz="2400" b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Racionalidade</a:t>
            </a:r>
            <a:r>
              <a:rPr lang="pt-PT" sz="2400" dirty="0"/>
              <a:t> </a:t>
            </a:r>
            <a:r>
              <a:rPr lang="pt-PT" sz="2400" dirty="0" smtClean="0"/>
              <a:t>-  </a:t>
            </a:r>
            <a:r>
              <a:rPr lang="pt-PT" sz="2400" dirty="0"/>
              <a:t>como a disposição lógica dos elementos da organização; </a:t>
            </a:r>
            <a:endParaRPr lang="pt-PT" sz="2400" dirty="0" smtClean="0"/>
          </a:p>
          <a:p>
            <a:endParaRPr lang="pt-PT" sz="2400" dirty="0" smtClean="0"/>
          </a:p>
          <a:p>
            <a:pPr marL="457200" indent="-457200">
              <a:buFont typeface="Arial" pitchFamily="34" charset="0"/>
              <a:buChar char="•"/>
            </a:pPr>
            <a:r>
              <a:rPr lang="pt-PT" sz="2400" b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Flexibilidade</a:t>
            </a:r>
            <a:r>
              <a:rPr lang="pt-PT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pt-PT" sz="2400" dirty="0" smtClean="0"/>
              <a:t>- como </a:t>
            </a:r>
            <a:r>
              <a:rPr lang="pt-PT" sz="2400" dirty="0"/>
              <a:t>a capacidade de adaptar-se às necessidades; </a:t>
            </a:r>
            <a:endParaRPr lang="pt-PT" sz="2400" dirty="0" smtClean="0"/>
          </a:p>
          <a:p>
            <a:endParaRPr lang="pt-PT" sz="2400" dirty="0" smtClean="0"/>
          </a:p>
          <a:p>
            <a:pPr marL="457200" indent="-457200">
              <a:buFont typeface="Arial" pitchFamily="34" charset="0"/>
              <a:buChar char="•"/>
            </a:pPr>
            <a:r>
              <a:rPr lang="pt-PT" sz="2400" b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Permeabilidade </a:t>
            </a:r>
            <a:r>
              <a:rPr lang="pt-PT" sz="2400" b="1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ou abertura em relação ao espaço exterior e a colegialidade </a:t>
            </a:r>
            <a:r>
              <a:rPr lang="pt-PT" sz="2400" dirty="0" smtClean="0"/>
              <a:t>- para </a:t>
            </a:r>
            <a:r>
              <a:rPr lang="pt-PT" sz="2400" dirty="0"/>
              <a:t>fazer frente ao individualismo, criado pela fragmentação de espaços, horários e mecanismos de colaboração </a:t>
            </a:r>
            <a:endParaRPr lang="pt-PT" sz="3200" dirty="0"/>
          </a:p>
          <a:p>
            <a:pPr algn="r"/>
            <a:r>
              <a:rPr lang="pt-PT" sz="1600" dirty="0" smtClean="0"/>
              <a:t>(</a:t>
            </a:r>
            <a:r>
              <a:rPr lang="pt-PT" sz="1600" dirty="0"/>
              <a:t>Santos citado em </a:t>
            </a:r>
            <a:r>
              <a:rPr lang="pt-PT" sz="1600" dirty="0" err="1"/>
              <a:t>Gairin</a:t>
            </a:r>
            <a:r>
              <a:rPr lang="pt-PT" sz="1600" dirty="0"/>
              <a:t>, 2000</a:t>
            </a:r>
            <a:r>
              <a:rPr lang="pt-PT" sz="1600" dirty="0" smtClean="0"/>
              <a:t>)</a:t>
            </a:r>
            <a:endParaRPr lang="pt-PT" sz="1600" dirty="0"/>
          </a:p>
        </p:txBody>
      </p:sp>
    </p:spTree>
    <p:extLst>
      <p:ext uri="{BB962C8B-B14F-4D97-AF65-F5344CB8AC3E}">
        <p14:creationId xmlns:p14="http://schemas.microsoft.com/office/powerpoint/2010/main" val="2410790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pPr algn="l"/>
            <a:r>
              <a:rPr lang="x-none" sz="2200" b="1" dirty="0" smtClean="0">
                <a:solidFill>
                  <a:schemeClr val="accent2"/>
                </a:solidFill>
                <a:latin typeface="Comic Sans MS" panose="030F0702030302020204" pitchFamily="66" charset="0"/>
              </a:rPr>
              <a:t>Recomendações</a:t>
            </a:r>
            <a:r>
              <a:rPr lang="pt-PT" sz="2400" b="1" dirty="0" smtClean="0"/>
              <a:t/>
            </a:r>
            <a:br>
              <a:rPr lang="pt-PT" sz="2400" b="1" dirty="0" smtClean="0"/>
            </a:br>
            <a:endParaRPr lang="pt-PT" sz="2400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95536" y="836712"/>
            <a:ext cx="8424936" cy="5616624"/>
          </a:xfrm>
        </p:spPr>
        <p:txBody>
          <a:bodyPr>
            <a:noAutofit/>
          </a:bodyPr>
          <a:lstStyle/>
          <a:p>
            <a:pPr algn="just"/>
            <a:r>
              <a:rPr lang="pt-PT" sz="1800" dirty="0" smtClean="0"/>
              <a:t>O Ministério da Saúde, em parceria com o Ministério da Educação, </a:t>
            </a:r>
            <a:r>
              <a:rPr lang="pt-PT" sz="18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devem estar sempre atentos as evoluções da escola</a:t>
            </a:r>
            <a:r>
              <a:rPr lang="pt-PT" sz="1800" dirty="0" smtClean="0"/>
              <a:t> tendo em conta a demanda e a necessidade de abertura de cursos cujos currículos já estão prontos, faltando apenas maior investimento por parte das entidades superiores para a criação das condições técnicas para a abertura dos cursos;</a:t>
            </a:r>
          </a:p>
          <a:p>
            <a:pPr algn="just"/>
            <a:endParaRPr lang="pt-PT" sz="1800" dirty="0" smtClean="0"/>
          </a:p>
          <a:p>
            <a:pPr algn="just"/>
            <a:r>
              <a:rPr lang="pt-PT" sz="1800" dirty="0" smtClean="0"/>
              <a:t>É necessário que </a:t>
            </a:r>
            <a:r>
              <a:rPr lang="pt-PT" sz="18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se revejam as normas</a:t>
            </a:r>
            <a:r>
              <a:rPr lang="pt-PT" sz="1800" dirty="0" smtClean="0"/>
              <a:t> para indicação dos Diretores de escola, dando a possibilidade aos docentes, diretores de turmas, coordenadores de curso, Diretores de áreas de se candidatarem a vaga de Diretor Geral da escola, é uma forma de estimular e reconhecer estes trabalhadores pelos esforços empregues na instituição de ensino;</a:t>
            </a:r>
          </a:p>
          <a:p>
            <a:pPr algn="just"/>
            <a:endParaRPr lang="pt-PT" sz="1800" dirty="0" smtClean="0"/>
          </a:p>
          <a:p>
            <a:pPr algn="just"/>
            <a:r>
              <a:rPr lang="pt-PT" sz="1800" dirty="0" smtClean="0"/>
              <a:t>A Comissão instauradora da RETEP </a:t>
            </a:r>
            <a:r>
              <a:rPr lang="pt-PT" sz="18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deve continuar com o seu trabalho de fiscalização e instauração das escolas</a:t>
            </a:r>
            <a:r>
              <a:rPr lang="pt-PT" sz="1800" dirty="0" smtClean="0"/>
              <a:t> a nível do país, para melhor desempenho e adaptação das mesmas a nova reforma Educacional;</a:t>
            </a:r>
          </a:p>
          <a:p>
            <a:pPr marL="0" indent="0" algn="just">
              <a:buNone/>
            </a:pPr>
            <a:endParaRPr lang="pt-PT" sz="1800" dirty="0" smtClean="0"/>
          </a:p>
          <a:p>
            <a:pPr algn="just"/>
            <a:r>
              <a:rPr lang="pt-PT" sz="1800" dirty="0" smtClean="0"/>
              <a:t>Devem-se </a:t>
            </a:r>
            <a:r>
              <a:rPr lang="pt-PT" sz="18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envidar os esforços para aumentar o número de escolas</a:t>
            </a:r>
            <a:r>
              <a:rPr lang="pt-PT" sz="1800" dirty="0" smtClean="0"/>
              <a:t>, para uma cobertura Nacional efetiva. </a:t>
            </a:r>
          </a:p>
          <a:p>
            <a:endParaRPr lang="pt-PT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ângulo 4"/>
          <p:cNvSpPr/>
          <p:nvPr/>
        </p:nvSpPr>
        <p:spPr>
          <a:xfrm>
            <a:off x="5004048" y="908720"/>
            <a:ext cx="377991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endParaRPr lang="pt-PT" sz="4000" b="1" dirty="0" smtClean="0">
              <a:solidFill>
                <a:srgbClr val="FFC000"/>
              </a:solidFill>
            </a:endParaRPr>
          </a:p>
          <a:p>
            <a:pPr algn="ctr">
              <a:buNone/>
            </a:pPr>
            <a:r>
              <a:rPr lang="pt-PT" sz="4000" b="1" dirty="0" err="1" smtClean="0">
                <a:solidFill>
                  <a:srgbClr val="FFC000"/>
                </a:solidFill>
                <a:latin typeface="Andalus" pitchFamily="18" charset="-78"/>
                <a:cs typeface="Andalus" pitchFamily="18" charset="-78"/>
              </a:rPr>
              <a:t>Tuapandula</a:t>
            </a:r>
            <a:endParaRPr lang="pt-PT" sz="4000" b="1" dirty="0" smtClean="0">
              <a:solidFill>
                <a:srgbClr val="FFC000"/>
              </a:solidFill>
              <a:latin typeface="Andalus" pitchFamily="18" charset="-78"/>
              <a:cs typeface="Andalus" pitchFamily="18" charset="-78"/>
            </a:endParaRPr>
          </a:p>
          <a:p>
            <a:pPr algn="ctr">
              <a:buNone/>
            </a:pPr>
            <a:endParaRPr lang="pt-PT" sz="4000" b="1" dirty="0" smtClean="0">
              <a:solidFill>
                <a:srgbClr val="FFC000"/>
              </a:solidFill>
              <a:latin typeface="Andalus" pitchFamily="18" charset="-78"/>
              <a:cs typeface="Andalus" pitchFamily="18" charset="-78"/>
            </a:endParaRPr>
          </a:p>
          <a:p>
            <a:pPr algn="ctr">
              <a:buNone/>
            </a:pPr>
            <a:endParaRPr lang="pt-PT" sz="4000" b="1" dirty="0" smtClean="0">
              <a:solidFill>
                <a:srgbClr val="FFC000"/>
              </a:solidFill>
              <a:latin typeface="Andalus" pitchFamily="18" charset="-78"/>
              <a:cs typeface="Andalus" pitchFamily="18" charset="-78"/>
            </a:endParaRPr>
          </a:p>
          <a:p>
            <a:pPr algn="ctr">
              <a:buNone/>
            </a:pPr>
            <a:endParaRPr lang="pt-PT" sz="4000" b="1" dirty="0" smtClean="0">
              <a:solidFill>
                <a:srgbClr val="FFC000"/>
              </a:solidFill>
              <a:latin typeface="Andalus" pitchFamily="18" charset="-78"/>
              <a:cs typeface="Andalus" pitchFamily="18" charset="-78"/>
            </a:endParaRPr>
          </a:p>
          <a:p>
            <a:pPr algn="ctr">
              <a:buNone/>
            </a:pPr>
            <a:r>
              <a:rPr lang="pt-PT" sz="4000" b="1" dirty="0" smtClean="0">
                <a:solidFill>
                  <a:srgbClr val="FFC000"/>
                </a:solidFill>
                <a:latin typeface="Andalus" pitchFamily="18" charset="-78"/>
                <a:cs typeface="Andalus" pitchFamily="18" charset="-78"/>
              </a:rPr>
              <a:t>MUITO OBRIGADA</a:t>
            </a:r>
            <a:endParaRPr lang="pt-PT" sz="4000" b="1" dirty="0">
              <a:solidFill>
                <a:srgbClr val="FFC000"/>
              </a:solidFill>
              <a:latin typeface="Andalus" pitchFamily="18" charset="-78"/>
              <a:cs typeface="Andalus" pitchFamily="18" charset="-78"/>
            </a:endParaRPr>
          </a:p>
        </p:txBody>
      </p:sp>
      <p:pic>
        <p:nvPicPr>
          <p:cNvPr id="7" name="Picture 2" descr="C:\Users\Diodeth\Desktop\4934267898_095c1c54b3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4860032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67544" y="692696"/>
            <a:ext cx="7632848" cy="2160240"/>
          </a:xfrm>
        </p:spPr>
        <p:txBody>
          <a:bodyPr>
            <a:normAutofit/>
          </a:bodyPr>
          <a:lstStyle/>
          <a:p>
            <a:pPr algn="just"/>
            <a:r>
              <a:rPr lang="pt-PT" sz="1800" dirty="0"/>
              <a:t>Este tema foi escolhido por ter despertado na autora a curiosidade acerca do </a:t>
            </a:r>
            <a:r>
              <a:rPr lang="pt-PT" sz="1800" u="sng" dirty="0"/>
              <a:t>funcionamento das novas Escolas Técnicas Profissionais de Saúde</a:t>
            </a:r>
            <a:r>
              <a:rPr lang="pt-PT" sz="1800" dirty="0"/>
              <a:t>, reabertas recentemente, uma vez que as mesmas tinham sido fechadas durante mais de 11 anos em Angola, suspendendo então a formação de técnicos médios de saúde</a:t>
            </a:r>
            <a:r>
              <a:rPr lang="pt-PT" sz="1800" dirty="0" smtClean="0"/>
              <a:t>.</a:t>
            </a:r>
          </a:p>
          <a:p>
            <a:pPr algn="just"/>
            <a:endParaRPr lang="pt-PT" sz="1800" dirty="0" smtClean="0"/>
          </a:p>
          <a:p>
            <a:pPr algn="just">
              <a:buNone/>
            </a:pPr>
            <a:endParaRPr lang="pt-PT" sz="1800" dirty="0" smtClean="0"/>
          </a:p>
          <a:p>
            <a:pPr marL="0" indent="0" algn="just">
              <a:buNone/>
            </a:pPr>
            <a:endParaRPr lang="pt-PT" dirty="0"/>
          </a:p>
          <a:p>
            <a:endParaRPr lang="pt-PT" dirty="0"/>
          </a:p>
        </p:txBody>
      </p:sp>
      <p:sp>
        <p:nvSpPr>
          <p:cNvPr id="5" name="Seta para baixo 4"/>
          <p:cNvSpPr/>
          <p:nvPr/>
        </p:nvSpPr>
        <p:spPr>
          <a:xfrm>
            <a:off x="3732188" y="2852936"/>
            <a:ext cx="504056" cy="432048"/>
          </a:xfrm>
          <a:prstGeom prst="downArrow">
            <a:avLst/>
          </a:prstGeom>
          <a:solidFill>
            <a:srgbClr val="FFCC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/>
          </a:p>
        </p:txBody>
      </p:sp>
      <p:sp>
        <p:nvSpPr>
          <p:cNvPr id="2" name="Rectângulo 1"/>
          <p:cNvSpPr/>
          <p:nvPr/>
        </p:nvSpPr>
        <p:spPr>
          <a:xfrm>
            <a:off x="683568" y="3933056"/>
            <a:ext cx="770485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sz="2000" dirty="0"/>
              <a:t> Na qualidade de investigadora e docente de uma instituição de Enfermagem de nível superior surgiu o interesse em </a:t>
            </a:r>
            <a:r>
              <a:rPr lang="pt-PT" sz="2000" b="1" u="sng" dirty="0"/>
              <a:t>compreender o modelo organizacional, o funcionamento e o papel do diretor </a:t>
            </a:r>
            <a:r>
              <a:rPr lang="pt-PT" sz="2000" dirty="0"/>
              <a:t>no que respeita á promoção de formação dos docentes na escola de Ensino Técnica Profissional de Saúde.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Marcador de Posição de Conteú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057140"/>
              </p:ext>
            </p:extLst>
          </p:nvPr>
        </p:nvGraphicFramePr>
        <p:xfrm>
          <a:off x="305272" y="2708920"/>
          <a:ext cx="8568952" cy="38884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Retângulo 1"/>
          <p:cNvSpPr/>
          <p:nvPr/>
        </p:nvSpPr>
        <p:spPr>
          <a:xfrm>
            <a:off x="395536" y="980728"/>
            <a:ext cx="8388424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dirty="0" smtClean="0"/>
              <a:t>Para analisar </a:t>
            </a:r>
            <a:r>
              <a:rPr lang="pt-PT" dirty="0"/>
              <a:t>as </a:t>
            </a:r>
            <a:r>
              <a:rPr lang="pt-PT" b="1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características</a:t>
            </a:r>
            <a:r>
              <a:rPr lang="pt-PT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 </a:t>
            </a:r>
            <a:r>
              <a:rPr lang="pt-PT" b="1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organizacionais </a:t>
            </a:r>
            <a:r>
              <a:rPr lang="pt-PT" dirty="0"/>
              <a:t>da Escola Técnica Profissional de Saúde de Luanda no que respeita á sua missão e à formação de técnicos médios de </a:t>
            </a:r>
            <a:r>
              <a:rPr lang="pt-PT" dirty="0" smtClean="0"/>
              <a:t>saúde traçámos os seguintes objetivos:</a:t>
            </a:r>
            <a:endParaRPr lang="pt-PT" dirty="0"/>
          </a:p>
          <a:p>
            <a:pPr marL="285750" indent="-285750" algn="just">
              <a:buFont typeface="Arial" pitchFamily="34" charset="0"/>
              <a:buChar char="•"/>
            </a:pPr>
            <a:endParaRPr lang="pt-PT" sz="1600" b="1" dirty="0"/>
          </a:p>
          <a:p>
            <a:pPr algn="just"/>
            <a:r>
              <a:rPr lang="pt-PT" b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Objetivo geral </a:t>
            </a:r>
            <a:r>
              <a:rPr lang="pt-PT" dirty="0" smtClean="0"/>
              <a:t>- Conhecer </a:t>
            </a:r>
            <a:r>
              <a:rPr lang="pt-PT" dirty="0"/>
              <a:t>o </a:t>
            </a:r>
            <a:r>
              <a:rPr lang="pt-PT" b="1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funcionamento</a:t>
            </a:r>
            <a:r>
              <a:rPr lang="pt-PT" dirty="0"/>
              <a:t> da Escola Técnica Profissional de Saúde de Luanda.</a:t>
            </a:r>
          </a:p>
        </p:txBody>
      </p:sp>
      <p:sp>
        <p:nvSpPr>
          <p:cNvPr id="3" name="Retângulo 2"/>
          <p:cNvSpPr/>
          <p:nvPr/>
        </p:nvSpPr>
        <p:spPr>
          <a:xfrm>
            <a:off x="366645" y="260648"/>
            <a:ext cx="3538148" cy="4001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Bef>
                <a:spcPct val="0"/>
              </a:spcBef>
            </a:pPr>
            <a:r>
              <a:rPr lang="pt-PT" sz="20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  <a:ea typeface="+mj-ea"/>
                <a:cs typeface="+mj-cs"/>
              </a:rPr>
              <a:t>Objetivos da Investigação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pPr algn="l"/>
            <a:r>
              <a:rPr lang="pt-PT" sz="20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Questões da Investigação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1052736"/>
            <a:ext cx="8075240" cy="4536504"/>
          </a:xfrm>
          <a:solidFill>
            <a:schemeClr val="bg1">
              <a:lumMod val="50000"/>
              <a:lumOff val="5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pt-PT" sz="1600" dirty="0" smtClean="0"/>
              <a:t>Dado o carácter abrangente da investigação, foram delineadas as seguintes questões parcelares de investigação:</a:t>
            </a:r>
          </a:p>
          <a:p>
            <a:pPr>
              <a:buNone/>
            </a:pPr>
            <a:endParaRPr lang="pt-PT" sz="1600" dirty="0" smtClean="0"/>
          </a:p>
          <a:p>
            <a:pPr marL="400050" lvl="0" indent="-400050">
              <a:lnSpc>
                <a:spcPct val="150000"/>
              </a:lnSpc>
              <a:buFont typeface="+mj-lt"/>
              <a:buAutoNum type="romanLcPeriod"/>
            </a:pPr>
            <a:r>
              <a:rPr lang="pt-PT" sz="1600" b="1" dirty="0" smtClean="0"/>
              <a:t>Qual a </a:t>
            </a:r>
            <a:r>
              <a:rPr lang="pt-PT" sz="1600" b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experiência profissional</a:t>
            </a:r>
            <a:r>
              <a:rPr lang="pt-PT" sz="1600" b="1" dirty="0" smtClean="0"/>
              <a:t> dos professores para lecionar?</a:t>
            </a:r>
          </a:p>
          <a:p>
            <a:pPr marL="400050" lvl="0" indent="-400050">
              <a:lnSpc>
                <a:spcPct val="150000"/>
              </a:lnSpc>
              <a:buFont typeface="+mj-lt"/>
              <a:buAutoNum type="romanLcPeriod"/>
            </a:pPr>
            <a:r>
              <a:rPr lang="pt-PT" sz="1600" b="1" dirty="0" smtClean="0"/>
              <a:t>Quem </a:t>
            </a:r>
            <a:r>
              <a:rPr lang="pt-PT" sz="1600" b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elabora os Currículos </a:t>
            </a:r>
            <a:r>
              <a:rPr lang="pt-PT" sz="1600" b="1" dirty="0" smtClean="0"/>
              <a:t>da Escola?</a:t>
            </a:r>
          </a:p>
          <a:p>
            <a:pPr marL="400050" lvl="0" indent="-400050">
              <a:lnSpc>
                <a:spcPct val="150000"/>
              </a:lnSpc>
              <a:buFont typeface="+mj-lt"/>
              <a:buAutoNum type="romanLcPeriod"/>
            </a:pPr>
            <a:r>
              <a:rPr lang="pt-PT" sz="1600" b="1" dirty="0" smtClean="0"/>
              <a:t>Será que existe uma </a:t>
            </a:r>
            <a:r>
              <a:rPr lang="pt-PT" sz="1600" b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uniformização</a:t>
            </a:r>
            <a:r>
              <a:rPr lang="pt-PT" sz="1600" b="1" dirty="0" smtClean="0"/>
              <a:t> ao nível das bases destes </a:t>
            </a:r>
            <a:r>
              <a:rPr lang="pt-PT" sz="1600" b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currículos</a:t>
            </a:r>
            <a:r>
              <a:rPr lang="pt-PT" sz="1600" b="1" dirty="0" smtClean="0"/>
              <a:t> escolares?</a:t>
            </a:r>
          </a:p>
          <a:p>
            <a:pPr marL="400050" lvl="0" indent="-400050">
              <a:lnSpc>
                <a:spcPct val="150000"/>
              </a:lnSpc>
              <a:buFont typeface="+mj-lt"/>
              <a:buAutoNum type="romanLcPeriod"/>
            </a:pPr>
            <a:r>
              <a:rPr lang="pt-PT" sz="1600" b="1" dirty="0" smtClean="0"/>
              <a:t>Todos os </a:t>
            </a:r>
            <a:r>
              <a:rPr lang="pt-PT" sz="1600" b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cursos</a:t>
            </a:r>
            <a:r>
              <a:rPr lang="pt-PT" sz="1600" b="1" dirty="0" smtClean="0"/>
              <a:t> </a:t>
            </a:r>
            <a:r>
              <a:rPr lang="pt-PT" sz="1600" b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propostos funcionam</a:t>
            </a:r>
            <a:r>
              <a:rPr lang="pt-PT" sz="1600" b="1" dirty="0" smtClean="0"/>
              <a:t>?</a:t>
            </a:r>
          </a:p>
          <a:p>
            <a:pPr marL="400050" lvl="0" indent="-400050">
              <a:lnSpc>
                <a:spcPct val="150000"/>
              </a:lnSpc>
              <a:buFont typeface="+mj-lt"/>
              <a:buAutoNum type="romanLcPeriod"/>
            </a:pPr>
            <a:r>
              <a:rPr lang="pt-PT" sz="1600" b="1" dirty="0" smtClean="0"/>
              <a:t>Qual o </a:t>
            </a:r>
            <a:r>
              <a:rPr lang="pt-PT" sz="1600" b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perfil de saída </a:t>
            </a:r>
            <a:r>
              <a:rPr lang="pt-PT" sz="1600" b="1" dirty="0" smtClean="0"/>
              <a:t>dos alunos?</a:t>
            </a:r>
          </a:p>
          <a:p>
            <a:pPr marL="400050" lvl="0" indent="-400050">
              <a:lnSpc>
                <a:spcPct val="150000"/>
              </a:lnSpc>
              <a:buFont typeface="+mj-lt"/>
              <a:buAutoNum type="romanLcPeriod"/>
            </a:pPr>
            <a:r>
              <a:rPr lang="pt-PT" sz="1600" b="1" dirty="0" smtClean="0"/>
              <a:t>Será que os professores </a:t>
            </a:r>
            <a:r>
              <a:rPr lang="pt-PT" sz="1600" b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frequentam formação </a:t>
            </a:r>
            <a:r>
              <a:rPr lang="pt-PT" sz="1600" b="1" dirty="0" smtClean="0"/>
              <a:t>com regularidade?</a:t>
            </a:r>
          </a:p>
          <a:p>
            <a:pPr marL="400050" lvl="0" indent="-400050">
              <a:lnSpc>
                <a:spcPct val="150000"/>
              </a:lnSpc>
              <a:buFont typeface="+mj-lt"/>
              <a:buAutoNum type="romanLcPeriod"/>
            </a:pPr>
            <a:r>
              <a:rPr lang="pt-PT" sz="1600" b="1" dirty="0" smtClean="0"/>
              <a:t>Que tipo de </a:t>
            </a:r>
            <a:r>
              <a:rPr lang="pt-PT" sz="1600" b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organograma</a:t>
            </a:r>
            <a:r>
              <a:rPr lang="pt-PT" sz="1600" b="1" dirty="0" smtClean="0"/>
              <a:t> existe na instituição?</a:t>
            </a:r>
          </a:p>
          <a:p>
            <a:pPr marL="400050" lvl="0" indent="-400050">
              <a:lnSpc>
                <a:spcPct val="150000"/>
              </a:lnSpc>
              <a:buFont typeface="+mj-lt"/>
              <a:buAutoNum type="romanLcPeriod"/>
            </a:pPr>
            <a:r>
              <a:rPr lang="pt-PT" sz="1600" b="1" dirty="0" smtClean="0"/>
              <a:t>Qual o órgão responsável pelo </a:t>
            </a:r>
            <a:r>
              <a:rPr lang="pt-PT" sz="1600" b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controlo do funcionamento e fiscalização </a:t>
            </a:r>
            <a:r>
              <a:rPr lang="pt-PT" sz="1600" b="1" dirty="0" smtClean="0"/>
              <a:t>da escola?</a:t>
            </a:r>
          </a:p>
          <a:p>
            <a:endParaRPr lang="pt-PT" dirty="0"/>
          </a:p>
        </p:txBody>
      </p:sp>
      <p:pic>
        <p:nvPicPr>
          <p:cNvPr id="5" name="Picture 2" descr="http://t1.gstatic.com/images?q=tbn:ANd9GcSt1mYXrfz2jLpcl6CYw_aMqF0FW-UZsGjaaw_GWi06jQkhxIdjByibJuuVr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68344" y="188640"/>
            <a:ext cx="1228725" cy="648072"/>
          </a:xfrm>
          <a:prstGeom prst="rect">
            <a:avLst/>
          </a:prstGeom>
          <a:noFill/>
        </p:spPr>
      </p:pic>
      <p:pic>
        <p:nvPicPr>
          <p:cNvPr id="6" name="Picture 2" descr="http://t1.gstatic.com/images?q=tbn:ANd9GcSt1mYXrfz2jLpcl6CYw_aMqF0FW-UZsGjaaw_GWi06jQkhxIdjByibJuuVr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6093296"/>
            <a:ext cx="1228725" cy="5486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1872" y="188640"/>
            <a:ext cx="8229600" cy="1143000"/>
          </a:xfrm>
        </p:spPr>
        <p:txBody>
          <a:bodyPr>
            <a:noAutofit/>
          </a:bodyPr>
          <a:lstStyle/>
          <a:p>
            <a:pPr lvl="0" algn="l"/>
            <a:r>
              <a:rPr lang="pt-PT" sz="20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Enquadramento Legal e Institucional das ETPS</a:t>
            </a:r>
            <a:r>
              <a:rPr lang="pt-PT" sz="2800" dirty="0">
                <a:solidFill>
                  <a:schemeClr val="accent6">
                    <a:lumMod val="40000"/>
                    <a:lumOff val="60000"/>
                  </a:schemeClr>
                </a:solidFill>
                <a:latin typeface="Comic Sans MS" pitchFamily="66" charset="0"/>
              </a:rPr>
              <a:t/>
            </a:r>
            <a:br>
              <a:rPr lang="pt-PT" sz="2800" dirty="0">
                <a:solidFill>
                  <a:schemeClr val="accent6">
                    <a:lumMod val="40000"/>
                    <a:lumOff val="60000"/>
                  </a:schemeClr>
                </a:solidFill>
                <a:latin typeface="Comic Sans MS" pitchFamily="66" charset="0"/>
              </a:rPr>
            </a:br>
            <a:endParaRPr lang="pt-PT" sz="2800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23528" y="1376207"/>
            <a:ext cx="8229600" cy="413732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pt-PT" sz="1800" dirty="0" smtClean="0"/>
              <a:t>A </a:t>
            </a:r>
            <a:r>
              <a:rPr lang="pt-PT" sz="1800" dirty="0"/>
              <a:t>formação de </a:t>
            </a:r>
            <a:r>
              <a:rPr lang="pt-PT" sz="1800" b="1" i="1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técnicos médios</a:t>
            </a:r>
            <a:r>
              <a:rPr lang="pt-PT" sz="1800" b="1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 </a:t>
            </a:r>
            <a:r>
              <a:rPr lang="pt-PT" sz="1800" dirty="0"/>
              <a:t>é partilhada pelo </a:t>
            </a:r>
            <a:r>
              <a:rPr lang="pt-PT" sz="1800" b="1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MINSA</a:t>
            </a:r>
            <a:r>
              <a:rPr lang="pt-PT" sz="1800" dirty="0"/>
              <a:t> e </a:t>
            </a:r>
            <a:r>
              <a:rPr lang="pt-PT" sz="1800" b="1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MED</a:t>
            </a:r>
            <a:r>
              <a:rPr lang="pt-PT" sz="1800" dirty="0"/>
              <a:t>, legislado pelo </a:t>
            </a:r>
            <a:r>
              <a:rPr lang="pt-PT" sz="1800" u="sng" dirty="0"/>
              <a:t>decreto 107/83 de 12 de Outubro </a:t>
            </a:r>
            <a:r>
              <a:rPr lang="pt-PT" sz="1800" dirty="0"/>
              <a:t>e pelo decreto executivo conjunto </a:t>
            </a:r>
            <a:r>
              <a:rPr lang="pt-PT" sz="1800" u="sng" dirty="0"/>
              <a:t>12/88 de 23 de Julho</a:t>
            </a:r>
            <a:r>
              <a:rPr lang="pt-PT" sz="1800" dirty="0"/>
              <a:t> que regulamenta a </a:t>
            </a:r>
            <a:r>
              <a:rPr lang="pt-PT" sz="1800" b="1" dirty="0"/>
              <a:t>forma de participação </a:t>
            </a:r>
            <a:r>
              <a:rPr lang="pt-PT" sz="1800" dirty="0"/>
              <a:t>dos </a:t>
            </a:r>
            <a:r>
              <a:rPr lang="pt-PT" sz="1800" dirty="0" smtClean="0"/>
              <a:t>técnicos médios </a:t>
            </a:r>
            <a:r>
              <a:rPr lang="pt-PT" sz="1800" dirty="0"/>
              <a:t>de saúde das várias especialidades (Enfermagem, Farmácia, Laboratório e Radiologia) nos então Institutos Médios de Saúde (MINSA, 1986).</a:t>
            </a:r>
          </a:p>
          <a:p>
            <a:endParaRPr lang="pt-PT" dirty="0"/>
          </a:p>
        </p:txBody>
      </p:sp>
      <p:pic>
        <p:nvPicPr>
          <p:cNvPr id="4" name="Picture 8" descr="http://t0.gstatic.com/images?q=tbn:ANd9GcRJm0TRe_e1vopA9oTQ1ONpCDatIY0loxlntr65tkDwf08s-DeXl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31840" y="3988677"/>
            <a:ext cx="2309664" cy="151216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57606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lvl="1"/>
            <a:r>
              <a:rPr lang="pt-PT" sz="2400" b="1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Origem das ETPS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95536" y="1268760"/>
            <a:ext cx="8424936" cy="5328592"/>
          </a:xfrm>
        </p:spPr>
        <p:txBody>
          <a:bodyPr>
            <a:noAutofit/>
          </a:bodyPr>
          <a:lstStyle/>
          <a:p>
            <a:pPr algn="just"/>
            <a:r>
              <a:rPr lang="pt-PT" sz="2000" dirty="0" smtClean="0"/>
              <a:t>A </a:t>
            </a:r>
            <a:r>
              <a:rPr lang="pt-PT" sz="2000" dirty="0"/>
              <a:t>Escola Técnica Profissional de Saúde </a:t>
            </a:r>
            <a:r>
              <a:rPr lang="pt-PT" sz="20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já existia </a:t>
            </a:r>
            <a:r>
              <a:rPr lang="pt-PT" sz="2000" dirty="0" smtClean="0"/>
              <a:t>desde </a:t>
            </a:r>
            <a:r>
              <a:rPr lang="pt-PT" sz="2000" dirty="0"/>
              <a:t>1967. </a:t>
            </a:r>
            <a:endParaRPr lang="pt-PT" sz="2000" dirty="0" smtClean="0"/>
          </a:p>
          <a:p>
            <a:pPr algn="just"/>
            <a:endParaRPr lang="pt-PT" sz="2000" dirty="0"/>
          </a:p>
          <a:p>
            <a:pPr algn="just"/>
            <a:r>
              <a:rPr lang="pt-PT" sz="2000" dirty="0" smtClean="0"/>
              <a:t>Após </a:t>
            </a:r>
            <a:r>
              <a:rPr lang="pt-PT" sz="2000" dirty="0"/>
              <a:t>a independência nacional, a 11 de Novembro de 1975, a escola passou a </a:t>
            </a:r>
            <a:r>
              <a:rPr lang="pt-PT" sz="2000" dirty="0" smtClean="0"/>
              <a:t>lecionar </a:t>
            </a:r>
            <a:r>
              <a:rPr lang="pt-PT" sz="2000" dirty="0"/>
              <a:t>cursos básicos até 1982, ano em que foi criado o Instituto Médio de Saúde de Luanda (IMS</a:t>
            </a:r>
            <a:r>
              <a:rPr lang="pt-PT" sz="2000" dirty="0" smtClean="0"/>
              <a:t>).</a:t>
            </a:r>
          </a:p>
          <a:p>
            <a:pPr algn="just"/>
            <a:endParaRPr lang="pt-PT" sz="2000" dirty="0" smtClean="0"/>
          </a:p>
          <a:p>
            <a:pPr algn="just"/>
            <a:r>
              <a:rPr lang="pt-PT" sz="2000" dirty="0" smtClean="0"/>
              <a:t> </a:t>
            </a:r>
            <a:r>
              <a:rPr lang="pt-PT" sz="2000" dirty="0"/>
              <a:t>Em 1999, </a:t>
            </a:r>
            <a:r>
              <a:rPr lang="pt-PT" sz="2000" dirty="0" smtClean="0"/>
              <a:t>o </a:t>
            </a:r>
            <a:r>
              <a:rPr lang="pt-PT" sz="2000" dirty="0"/>
              <a:t>Instituto Médio de Saúde por questões estratégicas </a:t>
            </a:r>
            <a:r>
              <a:rPr lang="pt-PT" sz="20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foi </a:t>
            </a:r>
            <a:r>
              <a:rPr lang="pt-PT" sz="2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extinto, </a:t>
            </a:r>
            <a:r>
              <a:rPr lang="pt-PT" sz="2000" dirty="0" smtClean="0"/>
              <a:t> durante </a:t>
            </a:r>
            <a:r>
              <a:rPr lang="pt-PT" sz="2000" dirty="0"/>
              <a:t>11 anos </a:t>
            </a:r>
            <a:r>
              <a:rPr lang="pt-PT" sz="2000" dirty="0" smtClean="0"/>
              <a:t>mas as suas </a:t>
            </a:r>
            <a:r>
              <a:rPr lang="pt-PT" sz="2000" dirty="0"/>
              <a:t>instalações </a:t>
            </a:r>
            <a:endParaRPr lang="pt-PT" sz="2000" dirty="0" smtClean="0"/>
          </a:p>
          <a:p>
            <a:pPr algn="just"/>
            <a:r>
              <a:rPr lang="pt-PT" sz="2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Foram ministrados </a:t>
            </a:r>
            <a:r>
              <a:rPr lang="pt-PT" sz="2000" dirty="0"/>
              <a:t>cursos de </a:t>
            </a:r>
            <a:r>
              <a:rPr lang="pt-PT" sz="2000" dirty="0" smtClean="0"/>
              <a:t>promoção </a:t>
            </a:r>
            <a:r>
              <a:rPr lang="pt-PT" sz="2000" dirty="0"/>
              <a:t>e de </a:t>
            </a:r>
            <a:r>
              <a:rPr lang="pt-PT" sz="2000" dirty="0" smtClean="0"/>
              <a:t>especialidades de </a:t>
            </a:r>
            <a:r>
              <a:rPr lang="pt-PT" sz="2000" dirty="0"/>
              <a:t>acordo com as políticas baseadas no Plano de Desenvolvimento e de Recursos Humanos do </a:t>
            </a:r>
            <a:r>
              <a:rPr lang="pt-PT" sz="2000" dirty="0" smtClean="0"/>
              <a:t>MINSA.</a:t>
            </a:r>
            <a:endParaRPr lang="pt-PT" sz="2000" dirty="0"/>
          </a:p>
          <a:p>
            <a:pPr algn="just"/>
            <a:endParaRPr lang="pt-PT" sz="2000" u="sng" dirty="0"/>
          </a:p>
          <a:p>
            <a:pPr algn="just"/>
            <a:r>
              <a:rPr lang="pt-PT" sz="2000" u="sng" dirty="0" smtClean="0"/>
              <a:t>Em 2010 reabriu com 12 cursos e </a:t>
            </a:r>
            <a:r>
              <a:rPr lang="pt-PT" sz="2000" dirty="0" smtClean="0"/>
              <a:t>nova </a:t>
            </a:r>
            <a:r>
              <a:rPr lang="pt-PT" sz="2000" dirty="0"/>
              <a:t>designação: </a:t>
            </a:r>
            <a:r>
              <a:rPr lang="pt-PT" sz="20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Escola Técnica Profissional de </a:t>
            </a:r>
            <a:r>
              <a:rPr lang="pt-PT" sz="2000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Saúde</a:t>
            </a:r>
            <a:r>
              <a:rPr lang="pt-PT" sz="2000" i="1" dirty="0"/>
              <a:t>.</a:t>
            </a:r>
            <a:endParaRPr lang="pt-PT" sz="2000" i="1" dirty="0" smtClean="0"/>
          </a:p>
          <a:p>
            <a:pPr marL="0" indent="0" algn="r">
              <a:buNone/>
            </a:pPr>
            <a:endParaRPr lang="pt-PT" sz="1400" dirty="0" smtClean="0"/>
          </a:p>
          <a:p>
            <a:pPr marL="0" indent="0" algn="r">
              <a:buNone/>
            </a:pPr>
            <a:r>
              <a:rPr lang="pt-PT" sz="1400" dirty="0" smtClean="0"/>
              <a:t>(</a:t>
            </a:r>
            <a:r>
              <a:rPr lang="pt-PT" sz="1400" dirty="0"/>
              <a:t>MINSA, 2011</a:t>
            </a:r>
            <a:r>
              <a:rPr lang="pt-PT" sz="1400" dirty="0" smtClean="0"/>
              <a:t>)</a:t>
            </a:r>
          </a:p>
          <a:p>
            <a:pPr algn="just"/>
            <a:endParaRPr lang="pt-PT" sz="2000" dirty="0" smtClean="0"/>
          </a:p>
          <a:p>
            <a:pPr marL="0" indent="0" algn="r">
              <a:buNone/>
            </a:pPr>
            <a:endParaRPr lang="pt-PT" sz="1400" dirty="0" smtClean="0"/>
          </a:p>
          <a:p>
            <a:pPr marL="0" indent="0" algn="r">
              <a:buNone/>
            </a:pPr>
            <a:endParaRPr lang="pt-PT" sz="1400" dirty="0"/>
          </a:p>
          <a:p>
            <a:pPr marL="0" indent="0" algn="r">
              <a:buNone/>
            </a:pPr>
            <a:endParaRPr lang="pt-PT" sz="1400" dirty="0" smtClean="0"/>
          </a:p>
          <a:p>
            <a:pPr marL="0" indent="0" algn="r">
              <a:buNone/>
            </a:pPr>
            <a:r>
              <a:rPr lang="pt-PT" sz="1400" dirty="0" smtClean="0"/>
              <a:t>(</a:t>
            </a:r>
            <a:r>
              <a:rPr lang="pt-PT" sz="1400" dirty="0"/>
              <a:t>Costa, 2012</a:t>
            </a:r>
            <a:r>
              <a:rPr lang="pt-PT" sz="1400" dirty="0" smtClean="0"/>
              <a:t>)</a:t>
            </a:r>
          </a:p>
          <a:p>
            <a:pPr marL="0" indent="0" algn="just">
              <a:buNone/>
            </a:pPr>
            <a:endParaRPr lang="pt-PT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pPr algn="l"/>
            <a:r>
              <a:rPr lang="pt-PT" sz="22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  <a:cs typeface="Times New Roman" pitchFamily="18" charset="0"/>
              </a:rPr>
              <a:t>Parte I – Enquadramento Teórico</a:t>
            </a:r>
            <a:r>
              <a:rPr lang="pt-PT" sz="3600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PT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pt-PT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pt-PT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832648"/>
          </a:xfr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softEdge rad="63500"/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endParaRPr lang="pt-PT" sz="1700" b="1" dirty="0" smtClean="0">
              <a:latin typeface="Comic Sans MS" panose="030F0702030302020204" pitchFamily="66" charset="0"/>
            </a:endParaRPr>
          </a:p>
          <a:p>
            <a:pPr>
              <a:buNone/>
            </a:pPr>
            <a:r>
              <a:rPr lang="pt-PT" sz="1500" b="1" dirty="0" smtClean="0">
                <a:latin typeface="Comic Sans MS" panose="030F0702030302020204" pitchFamily="66" charset="0"/>
              </a:rPr>
              <a:t>CAPÍTULO </a:t>
            </a:r>
            <a:r>
              <a:rPr lang="pt-PT" sz="1500" b="1" dirty="0">
                <a:latin typeface="Comic Sans MS" panose="030F0702030302020204" pitchFamily="66" charset="0"/>
              </a:rPr>
              <a:t>I - HISTÓRIA DA EDUCAÇÃO EM </a:t>
            </a:r>
            <a:r>
              <a:rPr lang="pt-PT" sz="1500" b="1" dirty="0" smtClean="0">
                <a:latin typeface="Comic Sans MS" panose="030F0702030302020204" pitchFamily="66" charset="0"/>
              </a:rPr>
              <a:t>ANGOLA</a:t>
            </a:r>
          </a:p>
          <a:p>
            <a:pPr algn="just"/>
            <a:r>
              <a:rPr lang="pt-PT" sz="1500" dirty="0" smtClean="0"/>
              <a:t>Fizemos </a:t>
            </a:r>
            <a:r>
              <a:rPr lang="pt-PT" sz="1500" dirty="0"/>
              <a:t>referência a Educação em Angola durante o Período “Clássico” da Ocupação Colonial (1926 a 1961), o Acordo Missionário, Mudanças de Rumo no Período do Colonialismo Tardio (1962 a 1975), Orientações e Realizações durante a “Experiência Socialista” (1975 a 1991), Situação e Desenvolvimentos desde 1991, A Instauração de uma Nova Fase para a Educação em </a:t>
            </a:r>
            <a:r>
              <a:rPr lang="pt-PT" sz="1500" dirty="0" smtClean="0"/>
              <a:t>Angola. </a:t>
            </a:r>
          </a:p>
          <a:p>
            <a:pPr marL="0" indent="0" algn="r">
              <a:buNone/>
            </a:pPr>
            <a:r>
              <a:rPr lang="pt-PT" sz="1200" dirty="0" smtClean="0"/>
              <a:t>Gonçalves</a:t>
            </a:r>
            <a:r>
              <a:rPr lang="pt-PT" sz="1200" dirty="0"/>
              <a:t>, 2005; </a:t>
            </a:r>
            <a:r>
              <a:rPr lang="pt-BR" sz="1200" dirty="0"/>
              <a:t>Ramos,Sousa &amp; Monteiro (2011</a:t>
            </a:r>
            <a:r>
              <a:rPr lang="pt-PT" sz="1200" dirty="0"/>
              <a:t>), </a:t>
            </a:r>
            <a:r>
              <a:rPr lang="pt-PT" sz="1200" dirty="0" err="1" smtClean="0"/>
              <a:t>Samuels</a:t>
            </a:r>
            <a:r>
              <a:rPr lang="pt-PT" sz="1200" dirty="0" smtClean="0"/>
              <a:t> </a:t>
            </a:r>
            <a:r>
              <a:rPr lang="pt-PT" sz="1200" dirty="0"/>
              <a:t>(2011</a:t>
            </a:r>
            <a:r>
              <a:rPr lang="pt-PT" sz="1200" dirty="0" smtClean="0"/>
              <a:t>)</a:t>
            </a:r>
          </a:p>
          <a:p>
            <a:pPr algn="just"/>
            <a:endParaRPr lang="pt-PT" sz="1500" dirty="0"/>
          </a:p>
          <a:p>
            <a:pPr marL="0" indent="0" algn="just">
              <a:buNone/>
            </a:pPr>
            <a:r>
              <a:rPr lang="pt-PT" sz="1500" b="1" dirty="0">
                <a:latin typeface="Comic Sans MS" panose="030F0702030302020204" pitchFamily="66" charset="0"/>
              </a:rPr>
              <a:t>CAPÍTULO II - CARACTERIZAÇÃO DO SISTEMA EDUCATIVO, A REALIDADE </a:t>
            </a:r>
            <a:r>
              <a:rPr lang="pt-PT" sz="1500" b="1" dirty="0" smtClean="0">
                <a:latin typeface="Comic Sans MS" panose="030F0702030302020204" pitchFamily="66" charset="0"/>
              </a:rPr>
              <a:t>ANGOLANA</a:t>
            </a:r>
          </a:p>
          <a:p>
            <a:pPr algn="just"/>
            <a:r>
              <a:rPr lang="pt-PT" sz="1500" dirty="0" smtClean="0"/>
              <a:t> </a:t>
            </a:r>
            <a:r>
              <a:rPr lang="pt-PT" sz="1500" dirty="0"/>
              <a:t>Falou-se da Estrutura do Sistema Educativo, Gestão do Sistema de Educação, Gestão dos Estabelecimentos de Ensino, Padronização dos Estabelecimentos de Ensino</a:t>
            </a:r>
          </a:p>
          <a:p>
            <a:pPr marL="0" indent="0" algn="r">
              <a:buNone/>
            </a:pPr>
            <a:r>
              <a:rPr lang="pt-PT" sz="1200" dirty="0" smtClean="0"/>
              <a:t>LBSE </a:t>
            </a:r>
            <a:r>
              <a:rPr lang="pt-PT" sz="1200" dirty="0"/>
              <a:t>(2001), (Ministério da Educação e Cultura, 2001), Benedito (2012), EIMSE (2001), EIMSE (2001).</a:t>
            </a:r>
          </a:p>
          <a:p>
            <a:pPr algn="just">
              <a:buNone/>
            </a:pPr>
            <a:endParaRPr lang="pt-PT" sz="1500" dirty="0">
              <a:latin typeface="Comic Sans MS" panose="030F0702030302020204" pitchFamily="66" charset="0"/>
            </a:endParaRPr>
          </a:p>
          <a:p>
            <a:pPr marL="0" indent="0" algn="just">
              <a:buNone/>
            </a:pPr>
            <a:r>
              <a:rPr lang="pt-PT" sz="1500" b="1" dirty="0">
                <a:latin typeface="Comic Sans MS" panose="030F0702030302020204" pitchFamily="66" charset="0"/>
              </a:rPr>
              <a:t>CAPÍTULO III - O ENSINO PROFISSIONAL TÉCNICO DE ANGOLA</a:t>
            </a:r>
            <a:r>
              <a:rPr lang="pt-PT" sz="1500" dirty="0">
                <a:latin typeface="Comic Sans MS" panose="030F0702030302020204" pitchFamily="66" charset="0"/>
              </a:rPr>
              <a:t> </a:t>
            </a:r>
          </a:p>
          <a:p>
            <a:pPr algn="just"/>
            <a:r>
              <a:rPr lang="pt-PT" sz="1500" dirty="0" smtClean="0"/>
              <a:t>Debruçamo-nos </a:t>
            </a:r>
            <a:r>
              <a:rPr lang="pt-PT" sz="1500" dirty="0"/>
              <a:t>sobre a Reforma do Ensino Profissional Técnico (RETEP), o Ensino Profissional Técnico Atual, Capacidade Nacional de Formação Profissional, Ponto de Situação Global da Educação Profissional Técnica (EPT).</a:t>
            </a:r>
          </a:p>
          <a:p>
            <a:pPr marL="0" indent="0" algn="r">
              <a:buNone/>
            </a:pPr>
            <a:r>
              <a:rPr lang="pt-PT" sz="1200" dirty="0"/>
              <a:t>MED (2001), IMIB (2011), ANGOP (2014), (Decreto n.º 40/96 do Conselho de Ministros</a:t>
            </a:r>
            <a:r>
              <a:rPr lang="pt-PT" sz="1200" dirty="0" smtClean="0"/>
              <a:t>)</a:t>
            </a:r>
            <a:endParaRPr lang="pt-PT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120680"/>
          </a:xfr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just">
              <a:buNone/>
            </a:pPr>
            <a:endParaRPr lang="pt-PT" sz="1600" dirty="0" smtClean="0"/>
          </a:p>
          <a:p>
            <a:pPr marL="0" indent="0" algn="just">
              <a:buNone/>
            </a:pPr>
            <a:r>
              <a:rPr lang="pt-PT" sz="1600" b="1" dirty="0" smtClean="0">
                <a:latin typeface="Comic Sans MS" panose="030F0702030302020204" pitchFamily="66" charset="0"/>
              </a:rPr>
              <a:t>CAPÍTULO IV - EDUCAÇÃO PROFISSIONAL EM SAÚDE</a:t>
            </a:r>
          </a:p>
          <a:p>
            <a:pPr marL="0" indent="0" algn="just">
              <a:buNone/>
            </a:pPr>
            <a:endParaRPr lang="pt-PT" sz="1600" dirty="0" smtClean="0">
              <a:latin typeface="Comic Sans MS" panose="030F0702030302020204" pitchFamily="66" charset="0"/>
            </a:endParaRPr>
          </a:p>
          <a:p>
            <a:pPr algn="just"/>
            <a:r>
              <a:rPr lang="pt-PT" sz="1600" dirty="0" smtClean="0"/>
              <a:t>Falamos sobre a Organização Nacional da Educação Profissional em Saúde, Prioridades na Formação em Saúde, Criação das ETPS em Angola, Realidade das Instituições da Educação Profissional de Saúde </a:t>
            </a:r>
          </a:p>
          <a:p>
            <a:pPr marL="0" indent="0" algn="r">
              <a:buNone/>
            </a:pPr>
            <a:r>
              <a:rPr lang="pt-PT" sz="1200" dirty="0" smtClean="0"/>
              <a:t> (MINSA/ETPS, 2011). (MINSA, 2003). MINSA (2011), (Costa, 2012).     </a:t>
            </a:r>
          </a:p>
          <a:p>
            <a:pPr algn="just"/>
            <a:endParaRPr lang="pt-PT" sz="1600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pt-PT" sz="1600" b="1" dirty="0" smtClean="0">
                <a:latin typeface="Comic Sans MS" panose="030F0702030302020204" pitchFamily="66" charset="0"/>
              </a:rPr>
              <a:t>CAPÍTULO V -  O ENFERMEIRO PROFESSOR</a:t>
            </a:r>
          </a:p>
          <a:p>
            <a:r>
              <a:rPr lang="pt-PT" sz="1600" b="1" dirty="0" smtClean="0">
                <a:latin typeface="Comic Sans MS" panose="030F0702030302020204" pitchFamily="66" charset="0"/>
              </a:rPr>
              <a:t> A Formação Pedagógica</a:t>
            </a:r>
          </a:p>
          <a:p>
            <a:pPr marL="0" indent="0">
              <a:buNone/>
            </a:pPr>
            <a:r>
              <a:rPr lang="pt-PT" sz="1600" dirty="0" smtClean="0"/>
              <a:t>Vimos que a Lei Constitucional Angolana, LBSE (2001), como já referimos tem como objetivo para aprimorar a qualidade da educação. Para </a:t>
            </a:r>
            <a:r>
              <a:rPr lang="pt-PT" sz="1600" dirty="0" err="1" smtClean="0"/>
              <a:t>Zeichner</a:t>
            </a:r>
            <a:r>
              <a:rPr lang="pt-PT" sz="1600" dirty="0" smtClean="0"/>
              <a:t> (2003) devem ser valorizadas as experiências a cultura e a base curricular de modo a que seja possível a existência de desenvolvimento de capacidade e de utilização de conhecimentos adquiridos em situações significativas e reais da vida.</a:t>
            </a:r>
          </a:p>
          <a:p>
            <a:pPr marL="0" indent="0" algn="r">
              <a:buNone/>
            </a:pPr>
            <a:r>
              <a:rPr lang="pt-PT" sz="1600" dirty="0" smtClean="0"/>
              <a:t> </a:t>
            </a:r>
            <a:r>
              <a:rPr lang="pt-PT" sz="1200" dirty="0" smtClean="0"/>
              <a:t>Oliveira &amp; </a:t>
            </a:r>
            <a:r>
              <a:rPr lang="pt-PT" sz="1200" dirty="0" err="1" smtClean="0"/>
              <a:t>Kappel</a:t>
            </a:r>
            <a:r>
              <a:rPr lang="pt-PT" sz="1200" dirty="0" smtClean="0"/>
              <a:t> (2012).   </a:t>
            </a:r>
          </a:p>
          <a:p>
            <a:endParaRPr lang="pt-PT" sz="1600" dirty="0" smtClean="0"/>
          </a:p>
          <a:p>
            <a:r>
              <a:rPr lang="pt-PT" sz="1600" b="1" dirty="0" smtClean="0">
                <a:latin typeface="Comic Sans MS" panose="030F0702030302020204" pitchFamily="66" charset="0"/>
              </a:rPr>
              <a:t>O Enfermeiro e o seu processo de Formação </a:t>
            </a:r>
          </a:p>
          <a:p>
            <a:pPr marL="0" indent="0">
              <a:buNone/>
            </a:pPr>
            <a:r>
              <a:rPr lang="pt-PT" sz="1600" dirty="0" smtClean="0"/>
              <a:t>A reflexão acerca da formação pedagógica do docente enfermeiro é essencial devido à complexidade da prática profissional inserida na tarefa da educação….(FIOCRUZ/ENSP, 2011). </a:t>
            </a:r>
          </a:p>
          <a:p>
            <a:pPr marL="0" indent="0" algn="r">
              <a:buNone/>
            </a:pPr>
            <a:r>
              <a:rPr lang="pt-PT" sz="1600" dirty="0" smtClean="0"/>
              <a:t> </a:t>
            </a:r>
            <a:r>
              <a:rPr lang="pt-PT" sz="1200" dirty="0" smtClean="0"/>
              <a:t>Oliveira &amp; </a:t>
            </a:r>
            <a:r>
              <a:rPr lang="pt-PT" sz="1200" dirty="0" err="1" smtClean="0"/>
              <a:t>Kappel</a:t>
            </a:r>
            <a:r>
              <a:rPr lang="pt-PT" sz="1200" dirty="0" smtClean="0"/>
              <a:t> (2012), (FIOCRUZ/ENSP, 2011)</a:t>
            </a:r>
            <a:endParaRPr lang="pt-PT" sz="1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1782</TotalTime>
  <Words>3491</Words>
  <Application>Microsoft Office PowerPoint</Application>
  <PresentationFormat>Apresentação no Ecrã (4:3)</PresentationFormat>
  <Paragraphs>397</Paragraphs>
  <Slides>29</Slides>
  <Notes>8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29</vt:i4>
      </vt:variant>
    </vt:vector>
  </HeadingPairs>
  <TitlesOfParts>
    <vt:vector size="36" baseType="lpstr">
      <vt:lpstr>Andalus</vt:lpstr>
      <vt:lpstr>Arial</vt:lpstr>
      <vt:lpstr>Calibri</vt:lpstr>
      <vt:lpstr>Comic Sans MS</vt:lpstr>
      <vt:lpstr>Times New Roman</vt:lpstr>
      <vt:lpstr>Verdana</vt:lpstr>
      <vt:lpstr>Tema do Office</vt:lpstr>
      <vt:lpstr>Apresentação do PowerPoint</vt:lpstr>
      <vt:lpstr>Pertinência da Investigação</vt:lpstr>
      <vt:lpstr>Apresentação do PowerPoint</vt:lpstr>
      <vt:lpstr>Apresentação do PowerPoint</vt:lpstr>
      <vt:lpstr>Questões da Investigação</vt:lpstr>
      <vt:lpstr>Enquadramento Legal e Institucional das ETPS </vt:lpstr>
      <vt:lpstr>Origem das ETPS</vt:lpstr>
      <vt:lpstr>Parte I – Enquadramento Teórico  </vt:lpstr>
      <vt:lpstr>Apresentação do PowerPoint</vt:lpstr>
      <vt:lpstr>PARTE II METODOLOGIA DA INVESTIGAÇÃO</vt:lpstr>
      <vt:lpstr>Instrumentos de Investigação</vt:lpstr>
      <vt:lpstr>Resultados</vt:lpstr>
      <vt:lpstr>Resultados</vt:lpstr>
      <vt:lpstr>Resultados</vt:lpstr>
      <vt:lpstr>Resultados</vt:lpstr>
      <vt:lpstr>Resultados</vt:lpstr>
      <vt:lpstr>Apresentação do PowerPoint</vt:lpstr>
      <vt:lpstr>Apresentação do PowerPoint</vt:lpstr>
      <vt:lpstr>Resultados </vt:lpstr>
      <vt:lpstr>Resultados </vt:lpstr>
      <vt:lpstr> Resultados </vt:lpstr>
      <vt:lpstr>Resultados</vt:lpstr>
      <vt:lpstr>Resultados</vt:lpstr>
      <vt:lpstr>Resultados</vt:lpstr>
      <vt:lpstr>Síntese dos Resultados</vt:lpstr>
      <vt:lpstr>Apresentação do PowerPoint</vt:lpstr>
      <vt:lpstr>Apresentação do PowerPoint</vt:lpstr>
      <vt:lpstr>Recomendações </vt:lpstr>
      <vt:lpstr>Apresentação do PowerPoint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Diapositivo 1</dc:title>
  <dc:creator>Diodeth Tomás</dc:creator>
  <cp:lastModifiedBy>Diodeth Tomás</cp:lastModifiedBy>
  <cp:revision>80</cp:revision>
  <dcterms:created xsi:type="dcterms:W3CDTF">2015-01-08T10:21:43Z</dcterms:created>
  <dcterms:modified xsi:type="dcterms:W3CDTF">2015-01-25T04:05:55Z</dcterms:modified>
</cp:coreProperties>
</file>