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7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6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70" d="100"/>
          <a:sy n="70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FED3-B8EB-41AD-9B23-A3893302E612}" type="datetimeFigureOut">
              <a:rPr lang="pt-PT" smtClean="0"/>
              <a:pPr/>
              <a:t>19/06/2014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0DAC-DFE4-465F-8A59-1CF069ADF5C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e Conteú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18" y="-22098"/>
            <a:ext cx="9154235" cy="68711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21134792">
            <a:off x="4572000" y="2204864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cuidador familiar  </a:t>
            </a:r>
          </a:p>
          <a:p>
            <a:pPr algn="ctr"/>
            <a:r>
              <a:rPr lang="pt-P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P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olhar </a:t>
            </a:r>
          </a:p>
          <a:p>
            <a:pPr algn="ctr"/>
            <a:r>
              <a:rPr lang="pt-P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pessoa com depressão</a:t>
            </a:r>
            <a:endParaRPr lang="pt-PT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ogo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427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616641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PT" sz="1600" dirty="0">
                <a:solidFill>
                  <a:schemeClr val="bg1"/>
                </a:solidFill>
                <a:cs typeface="Arial" pitchFamily="34" charset="0"/>
              </a:rPr>
              <a:t>Maria de Fátima  </a:t>
            </a:r>
            <a:r>
              <a:rPr lang="pt-PT" sz="1600" dirty="0" smtClean="0">
                <a:solidFill>
                  <a:schemeClr val="bg1"/>
                </a:solidFill>
                <a:cs typeface="Arial" pitchFamily="34" charset="0"/>
              </a:rPr>
              <a:t>Marques</a:t>
            </a:r>
            <a:endParaRPr lang="pt-PT" sz="160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pt-PT" sz="1600" dirty="0">
                <a:solidFill>
                  <a:schemeClr val="bg1"/>
                </a:solidFill>
                <a:cs typeface="Arial" pitchFamily="34" charset="0"/>
              </a:rPr>
              <a:t>Prof. Doutor Manuel Lopes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49371" y="43805"/>
            <a:ext cx="2404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V </a:t>
            </a:r>
            <a:r>
              <a:rPr lang="pt-PT" sz="1200" dirty="0">
                <a:solidFill>
                  <a:schemeClr val="bg1"/>
                </a:solidFill>
              </a:rPr>
              <a:t>Congresso </a:t>
            </a:r>
            <a:r>
              <a:rPr lang="pt-PT" sz="1200" dirty="0" smtClean="0">
                <a:solidFill>
                  <a:schemeClr val="bg1"/>
                </a:solidFill>
              </a:rPr>
              <a:t>Internacional ASPESM</a:t>
            </a:r>
          </a:p>
          <a:p>
            <a:r>
              <a:rPr lang="pt-PT" sz="1200" dirty="0" smtClean="0">
                <a:solidFill>
                  <a:schemeClr val="bg1"/>
                </a:solidFill>
              </a:rPr>
              <a:t> Braga, 2014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520" y="257057"/>
            <a:ext cx="6264696" cy="1044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70604" y="363805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</a:t>
            </a:r>
            <a:r>
              <a:rPr lang="pt-PT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esultados 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codificação axial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51520" y="1995366"/>
            <a:ext cx="48038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l</a:t>
            </a:r>
            <a:r>
              <a:rPr lang="pt-PT" sz="2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er o familiar que cuida</a:t>
            </a:r>
            <a:endParaRPr lang="pt-PT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140968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a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interpretação e o significado atribuído pelo doente ao comportamento do familiar</a:t>
            </a:r>
          </a:p>
          <a:p>
            <a:endParaRPr lang="pt-PT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pt-PT" sz="1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não sabe cuidar – falta de compreensão e paciência; indiferença; não apoia; falta de diálogo; não sabe escutar</a:t>
            </a:r>
          </a:p>
          <a:p>
            <a:endParaRPr lang="pt-PT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pt-PT" sz="1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c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ontrolador e agressivo – faz ameaças, chantagem emocional, culpabiliza</a:t>
            </a:r>
          </a:p>
          <a:p>
            <a:endParaRPr lang="pt-PT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t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enta ajudar mas falha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29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520" y="257057"/>
            <a:ext cx="6264696" cy="1044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70604" y="363805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</a:t>
            </a:r>
            <a:r>
              <a:rPr lang="pt-PT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esultados 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codificação axial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51520" y="2247884"/>
            <a:ext cx="66382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e</a:t>
            </a:r>
            <a:r>
              <a:rPr lang="pt-PT" sz="2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u na relação com o familiar que cuida</a:t>
            </a:r>
            <a:endParaRPr lang="pt-PT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410596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 doente não reconhece capacidade ao familiar para ajudar</a:t>
            </a:r>
          </a:p>
          <a:p>
            <a:pPr marL="285750" indent="-285750">
              <a:buFontTx/>
              <a:buChar char="-"/>
            </a:pPr>
            <a:endParaRPr lang="pt-PT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i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gnora os seus conselhos e sente-se perdido sem saber o que fazer</a:t>
            </a:r>
          </a:p>
          <a:p>
            <a:pPr marL="285750" indent="-285750">
              <a:buFontTx/>
              <a:buChar char="-"/>
            </a:pPr>
            <a:endParaRPr lang="pt-PT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p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or vezes evita o diálogo saindo de casa por períodos</a:t>
            </a:r>
          </a:p>
          <a:p>
            <a:pPr marL="285750" indent="-285750">
              <a:buFontTx/>
              <a:buChar char="-"/>
            </a:pPr>
            <a:endParaRPr lang="pt-PT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não percebe o familiar nem  sabe o que ele pensa sobre a sua situação de saúde, sente-se só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2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9552" y="363805"/>
            <a:ext cx="5760640" cy="760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67644" y="4385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discussão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9728" y="1705656"/>
            <a:ext cx="625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q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uando há uma pessoa com depressão na família tudo muda e a família transforma-se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9728" y="4282242"/>
            <a:ext cx="840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 relação entre o doente e a depressão é muito intimista, fechada e o familiar não faz parte dela</a:t>
            </a:r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9728" y="5455647"/>
            <a:ext cx="8439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 doente não compreende o familiar , mas o familiar também não compreende o doente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4445" y="280106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o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 familiares mudam para atender às necessidades do doente e o papel de cuidador constrói-se cada dia na interação entre as pessoas que coabitam</a:t>
            </a:r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5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9552" y="363805"/>
            <a:ext cx="5760640" cy="760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67644" y="4385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discussão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843245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e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ntre o doente e o familiar existe um fosso e o doente não reconhece o familiar como elemento importante na sua recuperação, não lhe reconhece capacidades nem competências.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467191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s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 a enfermeira conhecer as dificuldades do doente e os seus sentimentos face ao familiar cuidador, poderá intervir e planear conjuntamente com o doente e familiar, intervenções psicossociais que contribuam para o bem estar da família de modo a que o lar seja um espaço terapêutico</a:t>
            </a:r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3140968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e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ntão a enfermeira tem um papel fundamental como mediadora, não só no conflito, mas também no ensino de estratégias de comunicação e partilha de conhecimentos acerca da depressão (manifestações, tratamento e prognóstico)</a:t>
            </a:r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e Conteú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95" y="28636"/>
            <a:ext cx="925252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20989918">
            <a:off x="5004048" y="2905756"/>
            <a:ext cx="3368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Obrigado!</a:t>
            </a:r>
            <a:endParaRPr lang="pt-PT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2" descr="logo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427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0223" y="6273225"/>
            <a:ext cx="4449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600" dirty="0">
                <a:solidFill>
                  <a:schemeClr val="bg1"/>
                </a:solidFill>
                <a:cs typeface="Arial" pitchFamily="34" charset="0"/>
              </a:rPr>
              <a:t>Maria de Fátima  </a:t>
            </a:r>
            <a:r>
              <a:rPr lang="pt-PT" sz="1600" dirty="0" smtClean="0">
                <a:solidFill>
                  <a:schemeClr val="bg1"/>
                </a:solidFill>
                <a:cs typeface="Arial" pitchFamily="34" charset="0"/>
              </a:rPr>
              <a:t>Marques</a:t>
            </a:r>
            <a:endParaRPr lang="pt-PT" sz="160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pt-PT" sz="1600" dirty="0">
                <a:solidFill>
                  <a:schemeClr val="bg1"/>
                </a:solidFill>
                <a:cs typeface="Arial" pitchFamily="34" charset="0"/>
              </a:rPr>
              <a:t>Prof. Doutor Manuel Lopes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767861" y="286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200" dirty="0">
                <a:solidFill>
                  <a:prstClr val="white"/>
                </a:solidFill>
              </a:rPr>
              <a:t>V Congresso Internacional ASPESM</a:t>
            </a:r>
          </a:p>
          <a:p>
            <a:pPr lvl="0"/>
            <a:r>
              <a:rPr lang="pt-PT" sz="1200" dirty="0">
                <a:solidFill>
                  <a:prstClr val="white"/>
                </a:solidFill>
              </a:rPr>
              <a:t> Braga, 2014</a:t>
            </a:r>
          </a:p>
        </p:txBody>
      </p:sp>
    </p:spTree>
    <p:extLst>
      <p:ext uri="{BB962C8B-B14F-4D97-AF65-F5344CB8AC3E}">
        <p14:creationId xmlns:p14="http://schemas.microsoft.com/office/powerpoint/2010/main" val="3580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9552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minha preocupação… </a:t>
            </a:r>
            <a:endParaRPr lang="pt-PT" sz="2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67744" y="936104"/>
            <a:ext cx="324036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7744" y="120410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depressão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276872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é provavelmente a mais antiga e uma das doenças da mente mais frequentemente diagnosticada – há casos que reportam acerca de 3000 anos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p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erturbação do estado de humor (CID 10), é considerada um grave problema de saúde pública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d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eteriora a qualidade de vida dos doentes e da família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c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ausa de incapacidade a longo prazo e de dependência psicossocial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p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erturbações depressivas 3ª causa de carga global de doença em todo o mundo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a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feta 18,4 milhões de europeus </a:t>
            </a:r>
            <a:r>
              <a:rPr lang="pt-PT" sz="1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(EAAD, 2013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9552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minha preocupação… </a:t>
            </a:r>
            <a:endParaRPr lang="pt-PT" sz="2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87055" y="1528595"/>
            <a:ext cx="3594145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3115975" y="2265236"/>
            <a:ext cx="2736304" cy="5486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3665645" y="228999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depressão</a:t>
            </a:r>
            <a:endParaRPr lang="pt-PT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625871" y="1604528"/>
            <a:ext cx="265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atin typeface="Bookman Old Style" panose="02050604050505020204" pitchFamily="18" charset="0"/>
              </a:rPr>
              <a:t>família</a:t>
            </a:r>
            <a:endParaRPr lang="pt-PT" sz="3200" b="1" dirty="0">
              <a:latin typeface="Bookman Old Style" panose="02050604050505020204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83568" y="131705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o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 familiares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209192" y="2216409"/>
            <a:ext cx="302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o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internamento é um recurso de última linha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9902" y="254066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d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evem ser vistos como aliados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na prestação de cuidados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27027" y="537183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é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esperado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que passem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à condição de cuidadores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115975" y="425112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t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êm que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mudar o seu comportamento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889756" y="4536212"/>
            <a:ext cx="203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d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esempenho de um novo papel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7" name="Conexão reta unidirecional 36"/>
          <p:cNvCxnSpPr/>
          <p:nvPr/>
        </p:nvCxnSpPr>
        <p:spPr>
          <a:xfrm>
            <a:off x="1957034" y="1674580"/>
            <a:ext cx="1428485" cy="2414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/>
          <p:cNvCxnSpPr/>
          <p:nvPr/>
        </p:nvCxnSpPr>
        <p:spPr>
          <a:xfrm flipH="1">
            <a:off x="1245944" y="1737290"/>
            <a:ext cx="1749" cy="739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/>
          <p:cNvCxnSpPr>
            <a:stCxn id="25" idx="2"/>
          </p:cNvCxnSpPr>
          <p:nvPr/>
        </p:nvCxnSpPr>
        <p:spPr>
          <a:xfrm>
            <a:off x="1214018" y="3740995"/>
            <a:ext cx="0" cy="1630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2098264" y="5371835"/>
            <a:ext cx="1511113" cy="45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/>
          <p:cNvCxnSpPr/>
          <p:nvPr/>
        </p:nvCxnSpPr>
        <p:spPr>
          <a:xfrm flipV="1">
            <a:off x="5060191" y="4820455"/>
            <a:ext cx="1755882" cy="38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5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  <p:bldP spid="17" grpId="0"/>
      <p:bldP spid="19" grpId="0"/>
      <p:bldP spid="20" grpId="0"/>
      <p:bldP spid="24" grpId="0"/>
      <p:bldP spid="25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9552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minha preocupação… </a:t>
            </a:r>
            <a:endParaRPr lang="pt-PT" sz="2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0880" y="1440455"/>
            <a:ext cx="6518907" cy="1608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0053" y="1922723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</a:t>
            </a:r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omo é que a pessoa com depressão vê o familiar cuidador?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45" y="4149080"/>
            <a:ext cx="86916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c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araterizar a depressão na perspetiva de quem a vive;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c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araterizar o papel de cuidador familiar na perspetiva do doente</a:t>
            </a:r>
          </a:p>
          <a:p>
            <a:endParaRPr lang="pt-PT" sz="1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descrever as reações do doente na relação com os cuidadores familiares</a:t>
            </a:r>
          </a:p>
          <a:p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346452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objetivos</a:t>
            </a:r>
            <a:endParaRPr lang="pt-PT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build="p"/>
      <p:bldP spid="9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520" y="364998"/>
            <a:ext cx="6124718" cy="903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3599" y="56087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desenho de natureza qualitativa e indutiva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789040"/>
            <a:ext cx="333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e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 duas cidades diferentes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872209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dois polos das </a:t>
            </a:r>
          </a:p>
          <a:p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consultas externas </a:t>
            </a:r>
          </a:p>
          <a:p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do Departamento de Psiquiatria e Saúde </a:t>
            </a:r>
          </a:p>
          <a:p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Mental – Hospital de Évora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5892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f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evereiro a julho 2009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41584" y="27676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seleção de participantes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909536" y="45277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p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or conveniência</a:t>
            </a:r>
          </a:p>
          <a:p>
            <a:pPr algn="ctr"/>
            <a:endParaRPr lang="pt-PT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não probabilística intencional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42" name="Conexão reta unidirecional 41"/>
          <p:cNvCxnSpPr/>
          <p:nvPr/>
        </p:nvCxnSpPr>
        <p:spPr>
          <a:xfrm>
            <a:off x="6804248" y="3349537"/>
            <a:ext cx="19882" cy="85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build="allAtOnce"/>
      <p:bldP spid="2" grpId="0"/>
      <p:bldP spid="3" grpId="0"/>
      <p:bldP spid="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520" y="364998"/>
            <a:ext cx="6124718" cy="903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3599" y="56087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critérios de inclusão no estudo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1760" y="4414597"/>
            <a:ext cx="3939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t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er capacidade cognitiva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que permita a recolha de informação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2439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a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dultos e/ou idosos com diagnóstico clinico de depressão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41584" y="436336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c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oncordar em participar no estudo de forma voluntária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11275" y="24928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h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abitar juntamente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com familiares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3" name="Conexão reta unidirecional 32"/>
          <p:cNvCxnSpPr/>
          <p:nvPr/>
        </p:nvCxnSpPr>
        <p:spPr>
          <a:xfrm flipH="1">
            <a:off x="2191324" y="1456595"/>
            <a:ext cx="1969565" cy="102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/>
          <p:cNvCxnSpPr/>
          <p:nvPr/>
        </p:nvCxnSpPr>
        <p:spPr>
          <a:xfrm flipH="1">
            <a:off x="2843808" y="1464636"/>
            <a:ext cx="1317081" cy="311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/>
          <p:cNvCxnSpPr/>
          <p:nvPr/>
        </p:nvCxnSpPr>
        <p:spPr>
          <a:xfrm>
            <a:off x="4160889" y="1464636"/>
            <a:ext cx="2486833" cy="975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/>
          <p:cNvCxnSpPr/>
          <p:nvPr/>
        </p:nvCxnSpPr>
        <p:spPr>
          <a:xfrm>
            <a:off x="4160889" y="1475513"/>
            <a:ext cx="1969564" cy="285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build="allAtOnce"/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520" y="364998"/>
            <a:ext cx="3744416" cy="903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500" y="6168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</a:t>
            </a:r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recolha de dados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9167" y="3179077"/>
            <a:ext cx="265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g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ravadas em gravador áudio e transcritas por mim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4895" y="5348743"/>
            <a:ext cx="255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entrevistas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em casa 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das famílias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518571" y="2156203"/>
            <a:ext cx="237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8 famílias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018394" y="5078515"/>
            <a:ext cx="17300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12 familiares</a:t>
            </a:r>
          </a:p>
          <a:p>
            <a:pPr algn="ctr"/>
            <a:r>
              <a:rPr lang="pt-PT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9 homens</a:t>
            </a:r>
          </a:p>
          <a:p>
            <a:pPr algn="ctr"/>
            <a:r>
              <a:rPr lang="pt-PT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3 mulheres</a:t>
            </a:r>
            <a:endParaRPr lang="pt-PT" sz="14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48" name="Conexão reta unidirecional 47"/>
          <p:cNvCxnSpPr/>
          <p:nvPr/>
        </p:nvCxnSpPr>
        <p:spPr>
          <a:xfrm flipH="1">
            <a:off x="5868144" y="3541967"/>
            <a:ext cx="1915512" cy="837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unidirecional 49"/>
          <p:cNvCxnSpPr/>
          <p:nvPr/>
        </p:nvCxnSpPr>
        <p:spPr>
          <a:xfrm>
            <a:off x="7805915" y="3548914"/>
            <a:ext cx="0" cy="152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718165" y="4461076"/>
            <a:ext cx="1656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8 doentes</a:t>
            </a:r>
          </a:p>
          <a:p>
            <a:pPr algn="ctr"/>
            <a:r>
              <a:rPr lang="pt-PT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7</a:t>
            </a:r>
            <a:r>
              <a:rPr lang="pt-PT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mulheres</a:t>
            </a:r>
          </a:p>
          <a:p>
            <a:pPr algn="ctr"/>
            <a:r>
              <a:rPr lang="pt-PT" sz="1400" dirty="0">
                <a:solidFill>
                  <a:schemeClr val="tx2"/>
                </a:solidFill>
                <a:latin typeface="Bookman Old Style" panose="02050604050505020204" pitchFamily="18" charset="0"/>
              </a:rPr>
              <a:t>1</a:t>
            </a:r>
            <a:r>
              <a:rPr lang="pt-PT" sz="1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homem</a:t>
            </a:r>
            <a:endParaRPr lang="pt-PT" sz="14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401759" y="31646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20 participantes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88512" y="1981561"/>
            <a:ext cx="243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2"/>
                </a:solidFill>
                <a:latin typeface="Bookman Old Style" panose="02050604050505020204" pitchFamily="18" charset="0"/>
              </a:rPr>
              <a:t>e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ntrevistas semiestruturadas</a:t>
            </a:r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1" name="Conexão reta unidirecional 30"/>
          <p:cNvCxnSpPr/>
          <p:nvPr/>
        </p:nvCxnSpPr>
        <p:spPr>
          <a:xfrm>
            <a:off x="1178623" y="1268760"/>
            <a:ext cx="0" cy="64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unidirecional 32"/>
          <p:cNvCxnSpPr/>
          <p:nvPr/>
        </p:nvCxnSpPr>
        <p:spPr>
          <a:xfrm>
            <a:off x="1196827" y="2627892"/>
            <a:ext cx="0" cy="769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unidirecional 35"/>
          <p:cNvCxnSpPr/>
          <p:nvPr/>
        </p:nvCxnSpPr>
        <p:spPr>
          <a:xfrm>
            <a:off x="1196827" y="4379406"/>
            <a:ext cx="0" cy="88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/>
          <p:cNvCxnSpPr/>
          <p:nvPr/>
        </p:nvCxnSpPr>
        <p:spPr>
          <a:xfrm>
            <a:off x="7805915" y="2525535"/>
            <a:ext cx="0" cy="60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419872" y="1700808"/>
            <a:ext cx="259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Grounded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pt-PT" sz="20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theory</a:t>
            </a:r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5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2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7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build="allAtOnce"/>
      <p:bldP spid="3" grpId="0"/>
      <p:bldP spid="40" grpId="0"/>
      <p:bldP spid="44" grpId="0"/>
      <p:bldP spid="6" grpId="0"/>
      <p:bldP spid="28" grpId="0"/>
      <p:bldP spid="2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520" y="364997"/>
            <a:ext cx="6264696" cy="1044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1640" y="516941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</a:t>
            </a:r>
            <a:r>
              <a:rPr lang="pt-PT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esultados 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codificação axial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225742" y="4175221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caraterísticas – 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é uma doença da cabeça, não se vê mas sente-se; é inconstante; muda a pessoa; não é possível explicar; não se controla</a:t>
            </a:r>
            <a:endParaRPr lang="pt-PT" sz="20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6306" y="295216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i</a:t>
            </a:r>
            <a:r>
              <a:rPr lang="pt-PT" sz="2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nicio -  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é claramente identificado (4 anos a 40 anos)</a:t>
            </a:r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34089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c</a:t>
            </a:r>
            <a:r>
              <a:rPr lang="pt-PT" sz="2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ausas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– acontecimentos de vida; atividade laboral; conflitos familiares</a:t>
            </a:r>
            <a:endParaRPr lang="pt-PT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23528" y="1830292"/>
            <a:ext cx="57606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narrativa do processo de adoecer</a:t>
            </a:r>
            <a:endParaRPr lang="pt-PT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5249261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m</a:t>
            </a:r>
            <a:r>
              <a:rPr lang="pt-PT" sz="2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anifestações – 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alteração da vontade; alteração das atividades de vida; </a:t>
            </a:r>
          </a:p>
          <a:p>
            <a:pPr algn="ctr"/>
            <a:r>
              <a:rPr lang="pt-PT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m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anifestações somáticas;</a:t>
            </a:r>
            <a:r>
              <a:rPr lang="pt-PT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isolamento; tristeza; medo; choro; agressividade; ideação suicida</a:t>
            </a:r>
          </a:p>
          <a:p>
            <a:pPr algn="ctr"/>
            <a:endParaRPr lang="pt-PT" u="sng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2" grpId="0"/>
      <p:bldP spid="3" grpId="0"/>
      <p:bldP spid="29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520" y="257057"/>
            <a:ext cx="6264696" cy="1044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Bookman Old Style" panose="0205060405050502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70604" y="363805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</a:t>
            </a:r>
            <a:r>
              <a:rPr lang="pt-PT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esultados 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codificação axial</a:t>
            </a:r>
            <a:endParaRPr lang="pt-PT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89756" y="6453336"/>
            <a:ext cx="226944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Maria de Fátima Marques</a:t>
            </a:r>
            <a:endParaRPr lang="pt-PT" sz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0" y="2942864"/>
            <a:ext cx="8964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4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r</a:t>
            </a:r>
            <a:r>
              <a:rPr lang="pt-PT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elação intimista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– o cuidador não entra</a:t>
            </a:r>
            <a:endParaRPr lang="pt-PT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pt-PT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estratégias para fazer frente à doença  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- autoaprendizagem; religião; adições; isolamento</a:t>
            </a:r>
          </a:p>
          <a:p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busca de ajuda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– especializada ou informal</a:t>
            </a:r>
          </a:p>
          <a:p>
            <a:endParaRPr lang="pt-PT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g</a:t>
            </a:r>
            <a:r>
              <a:rPr lang="pt-PT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estão da medicação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– efeitos secundários; dependência</a:t>
            </a:r>
            <a:endParaRPr lang="pt-PT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pt-PT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s</a:t>
            </a:r>
            <a:r>
              <a:rPr lang="pt-PT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entimentos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– desalento; inutilidade; esperança</a:t>
            </a:r>
            <a:endParaRPr lang="pt-PT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pt-PT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pt-PT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d</a:t>
            </a:r>
            <a:r>
              <a:rPr lang="pt-PT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esejos</a:t>
            </a:r>
            <a:r>
              <a:rPr lang="pt-PT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– melhorar; voltar a trás </a:t>
            </a:r>
            <a:endParaRPr lang="pt-PT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77333" y="1907511"/>
            <a:ext cx="63241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 depressão e eu</a:t>
            </a:r>
            <a:endParaRPr lang="pt-PT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897"/>
            <a:ext cx="2339752" cy="17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836</Words>
  <Application>Microsoft Office PowerPoint</Application>
  <PresentationFormat>Apresentação no Ecrã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 cuidador  familiar  de  la  persona con  depresión</dc:title>
  <dc:creator>fatima marques</dc:creator>
  <cp:lastModifiedBy>Maria de Fátima Marques</cp:lastModifiedBy>
  <cp:revision>89</cp:revision>
  <dcterms:created xsi:type="dcterms:W3CDTF">2013-11-04T18:55:48Z</dcterms:created>
  <dcterms:modified xsi:type="dcterms:W3CDTF">2014-06-19T04:14:58Z</dcterms:modified>
</cp:coreProperties>
</file>