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76" r:id="rId10"/>
    <p:sldId id="267" r:id="rId11"/>
    <p:sldId id="268" r:id="rId12"/>
    <p:sldId id="269" r:id="rId13"/>
    <p:sldId id="270" r:id="rId14"/>
    <p:sldId id="272" r:id="rId15"/>
    <p:sldId id="274" r:id="rId16"/>
    <p:sldId id="273" r:id="rId17"/>
    <p:sldId id="275" r:id="rId1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60"/>
  </p:normalViewPr>
  <p:slideViewPr>
    <p:cSldViewPr>
      <p:cViewPr varScale="1">
        <p:scale>
          <a:sx n="70" d="100"/>
          <a:sy n="70" d="100"/>
        </p:scale>
        <p:origin x="145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BFED3-B8EB-41AD-9B23-A3893302E612}" type="datetimeFigureOut">
              <a:rPr lang="pt-PT" smtClean="0"/>
              <a:pPr/>
              <a:t>17/06/2014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00DAC-DFE4-465F-8A59-1CF069ADF5C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0" name="Marcador de Posição de Conteúdo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101181"/>
            <a:ext cx="3282280" cy="3282280"/>
          </a:xfrm>
        </p:spPr>
      </p:pic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0235" y="0"/>
            <a:ext cx="9144000" cy="6858000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57200" y="2276872"/>
            <a:ext cx="79312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processo de transição do familiar  </a:t>
            </a:r>
          </a:p>
          <a:p>
            <a:pPr algn="ctr"/>
            <a:r>
              <a:rPr lang="pt-PT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cuidador </a:t>
            </a:r>
          </a:p>
          <a:p>
            <a:pPr algn="ctr"/>
            <a:r>
              <a:rPr lang="pt-PT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pessoa com depressão</a:t>
            </a:r>
            <a:endParaRPr lang="pt-PT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logo_lef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47664" cy="4277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6400800" y="609716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t-PT" dirty="0">
                <a:solidFill>
                  <a:prstClr val="black"/>
                </a:solidFill>
                <a:cs typeface="Arial" pitchFamily="34" charset="0"/>
              </a:rPr>
              <a:t>Maria de Fátima  Marques</a:t>
            </a:r>
          </a:p>
          <a:p>
            <a:pPr lvl="0"/>
            <a:endParaRPr lang="pt-PT" sz="800" dirty="0">
              <a:solidFill>
                <a:prstClr val="black"/>
              </a:solidFill>
              <a:cs typeface="Arial" pitchFamily="34" charset="0"/>
            </a:endParaRPr>
          </a:p>
          <a:p>
            <a:pPr lvl="0"/>
            <a:r>
              <a:rPr lang="pt-PT" dirty="0">
                <a:solidFill>
                  <a:prstClr val="black"/>
                </a:solidFill>
                <a:cs typeface="Arial" pitchFamily="34" charset="0"/>
              </a:rPr>
              <a:t>Prof. Doutor Manuel Lopes</a:t>
            </a:r>
          </a:p>
        </p:txBody>
      </p:sp>
      <p:pic>
        <p:nvPicPr>
          <p:cNvPr id="8" name="Imagem 7" descr="esel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4408" y="42516"/>
            <a:ext cx="809762" cy="324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 descr="Logotip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999" y="0"/>
            <a:ext cx="1288814" cy="45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299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364997"/>
            <a:ext cx="6264696" cy="10444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331640" y="516941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r</a:t>
            </a:r>
            <a:r>
              <a:rPr lang="pt-PT" sz="28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esultados </a:t>
            </a:r>
          </a:p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codificação axial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-457397" y="4109399"/>
            <a:ext cx="35172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sz="2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manifestações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51520" y="2600319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i</a:t>
            </a:r>
            <a:r>
              <a:rPr lang="pt-PT" sz="2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nicio -  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é claramente identificado pelo doente e pelo familiar, </a:t>
            </a:r>
          </a:p>
          <a:p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e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mbora em tempos diferentes 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108520" y="3831291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sz="2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ausas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só são identificadas pelo doente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-612576" y="4987042"/>
            <a:ext cx="457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f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amiliar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omportamentos agressivos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isolamento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desinvestimento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deficit de auto cuidado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passividade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323528" y="1830292"/>
            <a:ext cx="576064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sz="2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narrativa do processo de adoecer</a:t>
            </a:r>
            <a:endParaRPr lang="pt-PT" sz="2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31" name="Conexão reta unidirecional 30"/>
          <p:cNvCxnSpPr/>
          <p:nvPr/>
        </p:nvCxnSpPr>
        <p:spPr>
          <a:xfrm>
            <a:off x="5580112" y="3035019"/>
            <a:ext cx="0" cy="449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ta unidirecional 32"/>
          <p:cNvCxnSpPr/>
          <p:nvPr/>
        </p:nvCxnSpPr>
        <p:spPr>
          <a:xfrm>
            <a:off x="7668344" y="3035019"/>
            <a:ext cx="0" cy="421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xão reta unidirecional 35"/>
          <p:cNvCxnSpPr/>
          <p:nvPr/>
        </p:nvCxnSpPr>
        <p:spPr>
          <a:xfrm>
            <a:off x="1835696" y="4721102"/>
            <a:ext cx="0" cy="296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xão reta unidirecional 38"/>
          <p:cNvCxnSpPr/>
          <p:nvPr/>
        </p:nvCxnSpPr>
        <p:spPr>
          <a:xfrm>
            <a:off x="1855370" y="4728161"/>
            <a:ext cx="3317535" cy="501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4896036" y="339263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sintomas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594389" y="3392636"/>
            <a:ext cx="231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comportamentos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3851920" y="4979271"/>
            <a:ext cx="34563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doente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m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anifestações somáticas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isolamento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erda de vontade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t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risteza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medo</a:t>
            </a:r>
          </a:p>
          <a:p>
            <a:pPr algn="ctr"/>
            <a:endParaRPr lang="pt-PT" u="sng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09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2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25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75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25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75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500"/>
                            </p:stCondLst>
                            <p:childTnLst>
                              <p:par>
                                <p:cTn id="4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25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75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5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0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6500"/>
                            </p:stCondLst>
                            <p:childTnLst>
                              <p:par>
                                <p:cTn id="6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80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9" grpId="0" build="allAtOnce"/>
      <p:bldP spid="2" grpId="0"/>
      <p:bldP spid="3" grpId="0"/>
      <p:bldP spid="28" grpId="0"/>
      <p:bldP spid="29" grpId="0" animBg="1"/>
      <p:bldP spid="15" grpId="0"/>
      <p:bldP spid="16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364997"/>
            <a:ext cx="6264696" cy="10444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331640" y="516941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r</a:t>
            </a:r>
            <a:r>
              <a:rPr lang="pt-PT" sz="28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esultados </a:t>
            </a:r>
          </a:p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codificação axial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51520" y="2680987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sz="2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araterísticas da depressão</a:t>
            </a:r>
            <a:endParaRPr lang="pt-PT" sz="20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-396552" y="3081097"/>
            <a:ext cx="56886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f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amiliar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é uma doença estranha que por vezes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parece não ser doença mas uma falta de vontade;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é uma coisa má que destrói a relação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familiar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é manipuladora, uma forma de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conseguir o que se quer;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muda totalmente a pessoa (deixa de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investir na família, deixa de cuidar da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casa, torna-se conflituosa e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inconstante, isola-se e não fala com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os outros)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323528" y="1830292"/>
            <a:ext cx="576064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sz="2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narrativa do processo de adoecer</a:t>
            </a:r>
            <a:endParaRPr lang="pt-PT" sz="2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5292080" y="3098552"/>
            <a:ext cx="367240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doente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é uma doença da cabeça, não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se vê mas sente-se;</a:t>
            </a:r>
          </a:p>
          <a:p>
            <a:pPr algn="ctr"/>
            <a:endParaRPr lang="pt-PT" sz="4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não é possível explicar, só quem está doente percebe;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PT" sz="6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muda a pessoa de tal forma que às vezes não sabe quem é;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PT" sz="6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só a solidão ajuda e reconforta;</a:t>
            </a:r>
          </a:p>
          <a:p>
            <a:pPr algn="ctr"/>
            <a:endParaRPr lang="pt-PT" sz="4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* é uma doença inconstante.</a:t>
            </a:r>
          </a:p>
          <a:p>
            <a:pPr algn="ctr"/>
            <a:endParaRPr lang="pt-PT" u="sng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01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2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25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75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2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75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25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75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25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75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25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875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5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250"/>
                            </p:stCondLst>
                            <p:childTnLst>
                              <p:par>
                                <p:cTn id="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5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5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175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5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5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3250"/>
                            </p:stCondLst>
                            <p:childTnLst>
                              <p:par>
                                <p:cTn id="8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500" fill="hold"/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500" fill="hold"/>
                                        <p:tgtEl>
                                          <p:spTgt spid="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4750"/>
                            </p:stCondLst>
                            <p:childTnLst>
                              <p:par>
                                <p:cTn id="8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625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7750"/>
                            </p:stCondLst>
                            <p:childTnLst>
                              <p:par>
                                <p:cTn id="9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9250"/>
                            </p:stCondLst>
                            <p:childTnLst>
                              <p:par>
                                <p:cTn id="10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5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5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750"/>
                            </p:stCondLst>
                            <p:childTnLst>
                              <p:par>
                                <p:cTn id="10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5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5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2250"/>
                            </p:stCondLst>
                            <p:childTnLst>
                              <p:par>
                                <p:cTn id="1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500" fill="hold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500" fill="hold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3750"/>
                            </p:stCondLst>
                            <p:childTnLst>
                              <p:par>
                                <p:cTn id="1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500" fill="hold"/>
                                        <p:tgtEl>
                                          <p:spTgt spid="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500" fill="hold"/>
                                        <p:tgtEl>
                                          <p:spTgt spid="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2" grpId="0"/>
      <p:bldP spid="28" grpId="0" build="p"/>
      <p:bldP spid="29" grpId="0" animBg="1"/>
      <p:bldP spid="2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257057"/>
            <a:ext cx="6264696" cy="10444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370604" y="363805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r</a:t>
            </a:r>
            <a:r>
              <a:rPr lang="pt-PT" sz="28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esultados </a:t>
            </a:r>
          </a:p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codificação axial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-27813" y="2643693"/>
            <a:ext cx="89644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lteração de papeis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os homens assumem o papel das mulheres e os filhos assumem o papel dos pais</a:t>
            </a:r>
          </a:p>
          <a:p>
            <a:endParaRPr lang="pt-PT" sz="400" u="sng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i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mpotência para lidar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não compreendem o que está a acontecer e não sabem como agir </a:t>
            </a:r>
          </a:p>
          <a:p>
            <a:endParaRPr lang="pt-PT" sz="4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alteração na comunicação 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– isolam-se e falam menos</a:t>
            </a:r>
          </a:p>
          <a:p>
            <a:endParaRPr lang="pt-PT" sz="4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lteração do humor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os membros da família estão tristes e alguns têm manifestações somáticas e comportamentos depressivos </a:t>
            </a:r>
          </a:p>
          <a:p>
            <a:endParaRPr lang="pt-PT" sz="4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iminuição da tolerância 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– sabem que o seu comportamento mudou, têm menos tolerância e irritam-se com facilidade</a:t>
            </a:r>
          </a:p>
          <a:p>
            <a:endParaRPr lang="pt-PT" sz="4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iminuição da atividade social 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–sentem revolta e vergonha, culpabilizam o doente e evitam o relacionamento com os amigos e familiares</a:t>
            </a:r>
          </a:p>
          <a:p>
            <a:endParaRPr lang="pt-PT" sz="4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pt-PT" u="sng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lteração do desempenho laboral 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– insucesso escolar e absentismo laboral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272188" y="1557124"/>
            <a:ext cx="6324194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m</a:t>
            </a:r>
            <a:r>
              <a:rPr lang="pt-PT" sz="2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udança no comportamento dos familiares</a:t>
            </a:r>
            <a:endParaRPr lang="pt-PT" sz="2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43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2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25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25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7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25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25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25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25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25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25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25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25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25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75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25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25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28" grpId="0" uiExpand="1" build="p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257057"/>
            <a:ext cx="6264696" cy="10444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370604" y="363805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r</a:t>
            </a:r>
            <a:r>
              <a:rPr lang="pt-PT" sz="28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esultados </a:t>
            </a:r>
          </a:p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codificação axial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272188" y="1557124"/>
            <a:ext cx="480386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sz="2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estratégias de cuidados</a:t>
            </a:r>
            <a:endParaRPr lang="pt-PT" sz="2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1560" y="2276872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compreensão</a:t>
            </a:r>
            <a:endParaRPr lang="pt-PT" sz="2000" u="sng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2842455"/>
            <a:ext cx="36517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é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utilizada pelas crianças, através de palavras de conforto, demonstrações de afeto, pequenos jogos e brincadeiras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741286" y="4666639"/>
            <a:ext cx="2628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afastamento</a:t>
            </a:r>
            <a:endParaRPr lang="pt-PT" sz="2000" u="sng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72188" y="5264040"/>
            <a:ext cx="35077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e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stá menos tempo em casa;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iminui o diálogo para evitar discussões e quando acontecem sai de casa e não as termina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867862" y="2310723"/>
            <a:ext cx="3129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conflito</a:t>
            </a:r>
            <a:endParaRPr lang="pt-PT" sz="2000" u="sng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019465" y="2914269"/>
            <a:ext cx="46805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é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utilizado pelos adultos obrigando o doente a realizar as atividades domésticas, a participar em atividades socais e a assumir o seu papel na família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5076056" y="4666638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u="sng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proximidade</a:t>
            </a:r>
            <a:endParaRPr lang="pt-PT" sz="2000" u="sng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4444728" y="5298377"/>
            <a:ext cx="4405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rocura ajuda médica;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controla a toma da medicação; desenvolve processo de aprendizagem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16" name="Conexão reta unidirecional 15"/>
          <p:cNvCxnSpPr/>
          <p:nvPr/>
        </p:nvCxnSpPr>
        <p:spPr>
          <a:xfrm>
            <a:off x="1619672" y="2676982"/>
            <a:ext cx="0" cy="247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ta unidirecional 17"/>
          <p:cNvCxnSpPr>
            <a:stCxn id="9" idx="2"/>
          </p:cNvCxnSpPr>
          <p:nvPr/>
        </p:nvCxnSpPr>
        <p:spPr>
          <a:xfrm>
            <a:off x="6432556" y="2710833"/>
            <a:ext cx="0" cy="214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ta unidirecional 19"/>
          <p:cNvCxnSpPr/>
          <p:nvPr/>
        </p:nvCxnSpPr>
        <p:spPr>
          <a:xfrm>
            <a:off x="1547664" y="5066748"/>
            <a:ext cx="0" cy="231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ta unidirecional 21"/>
          <p:cNvCxnSpPr>
            <a:stCxn id="13" idx="2"/>
          </p:cNvCxnSpPr>
          <p:nvPr/>
        </p:nvCxnSpPr>
        <p:spPr>
          <a:xfrm>
            <a:off x="6840252" y="5066748"/>
            <a:ext cx="0" cy="231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36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2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25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75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75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0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250"/>
                            </p:stCondLst>
                            <p:childTnLst>
                              <p:par>
                                <p:cTn id="6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475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625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750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29" grpId="0" animBg="1"/>
      <p:bldP spid="2" grpId="0"/>
      <p:bldP spid="5" grpId="0"/>
      <p:bldP spid="6" grpId="0"/>
      <p:bldP spid="9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539552" y="363805"/>
            <a:ext cx="5760640" cy="7609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367644" y="438560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discussão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88786" y="1526123"/>
            <a:ext cx="6258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q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uando há uma pessoa com depressão na família tudo muda e a família transforma-se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57854" y="4066838"/>
            <a:ext cx="2628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omportamento do doente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4028" y="5125254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r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eações </a:t>
            </a:r>
          </a:p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dos </a:t>
            </a:r>
          </a:p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familiares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39552" y="2590574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o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 familiares mudam para atender às necessidades do doente e o papel de cuidador constrói-se cada dia na interação entre as pessoas que coabitam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300192" y="5056855"/>
            <a:ext cx="2493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estratégias</a:t>
            </a:r>
          </a:p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de </a:t>
            </a:r>
          </a:p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cuidados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7" name="Seta em curva 16"/>
          <p:cNvSpPr/>
          <p:nvPr/>
        </p:nvSpPr>
        <p:spPr>
          <a:xfrm>
            <a:off x="1485806" y="4213613"/>
            <a:ext cx="1764196" cy="911641"/>
          </a:xfrm>
          <a:prstGeom prst="bentArrow">
            <a:avLst>
              <a:gd name="adj1" fmla="val 9009"/>
              <a:gd name="adj2" fmla="val 15006"/>
              <a:gd name="adj3" fmla="val 25000"/>
              <a:gd name="adj4" fmla="val 4375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9" name="Seta em curva 18"/>
          <p:cNvSpPr/>
          <p:nvPr/>
        </p:nvSpPr>
        <p:spPr>
          <a:xfrm rot="10800000">
            <a:off x="2421908" y="4869157"/>
            <a:ext cx="2031926" cy="879703"/>
          </a:xfrm>
          <a:prstGeom prst="bentArrow">
            <a:avLst>
              <a:gd name="adj1" fmla="val 9027"/>
              <a:gd name="adj2" fmla="val 25000"/>
              <a:gd name="adj3" fmla="val 28353"/>
              <a:gd name="adj4" fmla="val 4710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7" name="Seta em curva 26"/>
          <p:cNvSpPr/>
          <p:nvPr/>
        </p:nvSpPr>
        <p:spPr>
          <a:xfrm flipH="1">
            <a:off x="5893998" y="4145214"/>
            <a:ext cx="1764196" cy="911641"/>
          </a:xfrm>
          <a:prstGeom prst="bentArrow">
            <a:avLst>
              <a:gd name="adj1" fmla="val 9009"/>
              <a:gd name="adj2" fmla="val 15006"/>
              <a:gd name="adj3" fmla="val 25000"/>
              <a:gd name="adj4" fmla="val 4375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8" name="Seta em curva 27"/>
          <p:cNvSpPr/>
          <p:nvPr/>
        </p:nvSpPr>
        <p:spPr>
          <a:xfrm rot="10800000" flipH="1">
            <a:off x="4628306" y="4869158"/>
            <a:ext cx="2031926" cy="879703"/>
          </a:xfrm>
          <a:prstGeom prst="bentArrow">
            <a:avLst>
              <a:gd name="adj1" fmla="val 9027"/>
              <a:gd name="adj2" fmla="val 25000"/>
              <a:gd name="adj3" fmla="val 28353"/>
              <a:gd name="adj4" fmla="val 4710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1465093" y="3996413"/>
            <a:ext cx="1738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influencia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6164312" y="392940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influencia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2771800" y="5178579"/>
            <a:ext cx="129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influencia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4980225" y="516968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influencia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60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75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25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0"/>
                            </p:stCondLst>
                            <p:childTnLst>
                              <p:par>
                                <p:cTn id="40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5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500"/>
                            </p:stCondLst>
                            <p:childTnLst>
                              <p:par>
                                <p:cTn id="6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0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5" grpId="0"/>
      <p:bldP spid="6" grpId="0"/>
      <p:bldP spid="12" grpId="0"/>
      <p:bldP spid="13" grpId="0"/>
      <p:bldP spid="17" grpId="0" animBg="1"/>
      <p:bldP spid="19" grpId="0" animBg="1"/>
      <p:bldP spid="27" grpId="0" animBg="1"/>
      <p:bldP spid="28" grpId="0" animBg="1"/>
      <p:bldP spid="32" grpId="0"/>
      <p:bldP spid="33" grpId="0"/>
      <p:bldP spid="34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539552" y="363805"/>
            <a:ext cx="5760640" cy="7609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367644" y="438560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discussão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95536" y="1673651"/>
            <a:ext cx="67382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Tudo o que o familiar faz tem a finalidade de ajudar o doente a melhorar e a superar a sua depressão, através de um modo diferente de cuidado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36301" y="4671918"/>
            <a:ext cx="7925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 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De acordo com Meleis( (1975, 2010), podemos afirmar que o familiar vive uma transição não saudável, donde resulta o desempenho inadequado (insuficiência de papel) de papel de cuidador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36301" y="3091912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R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esultado de um desempenho inadequado de papel, as estratégias utilizadas revelam-se desajustadas às necessidades do doente e o cuidado adquire caraterísticas particulares de conteúdos inadequados à situação de saúde.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17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5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539552" y="363805"/>
            <a:ext cx="5760640" cy="7609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367644" y="438560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discussão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87944" y="1758289"/>
            <a:ext cx="6964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Para  minorar este desempenho inadequado, é necessário que os enfermeiros conheçam as dificuldades que os familiares enfrentam ao assumir o papel de cuidador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39552" y="4921080"/>
            <a:ext cx="7925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 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Ajudar o cuidador a cuidar em harmonia é uma função de enfermagem que se traduz em benefícios de saúde e no bem estar da família.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20313" y="3407656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Desta forma poderão desenvolver estratégias de suplementação de papel, promovendo o conhecimento do familiar e ajudando na definição de planos de ação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5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0" name="Marcador de Posição de Conteúdo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101181"/>
            <a:ext cx="3282280" cy="3282280"/>
          </a:xfrm>
        </p:spPr>
      </p:pic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0235" y="0"/>
            <a:ext cx="9144000" cy="6858000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41212" y="2905756"/>
            <a:ext cx="7931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Obrigado!</a:t>
            </a:r>
            <a:endParaRPr lang="pt-PT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6" name="Picture 2" descr="logo_lef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547664" cy="4277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6400800" y="609716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t-PT" dirty="0">
                <a:solidFill>
                  <a:prstClr val="black"/>
                </a:solidFill>
                <a:cs typeface="Arial" pitchFamily="34" charset="0"/>
              </a:rPr>
              <a:t>Maria de Fátima  Marques</a:t>
            </a:r>
          </a:p>
          <a:p>
            <a:pPr lvl="0"/>
            <a:endParaRPr lang="pt-PT" sz="800" dirty="0">
              <a:solidFill>
                <a:prstClr val="black"/>
              </a:solidFill>
              <a:cs typeface="Arial" pitchFamily="34" charset="0"/>
            </a:endParaRPr>
          </a:p>
          <a:p>
            <a:pPr lvl="0"/>
            <a:r>
              <a:rPr lang="pt-PT" dirty="0">
                <a:solidFill>
                  <a:prstClr val="black"/>
                </a:solidFill>
                <a:cs typeface="Arial" pitchFamily="34" charset="0"/>
              </a:rPr>
              <a:t>Prof. Doutor Manuel Lopes</a:t>
            </a:r>
          </a:p>
        </p:txBody>
      </p:sp>
      <p:pic>
        <p:nvPicPr>
          <p:cNvPr id="8" name="Imagem 7" descr="esel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4408" y="42516"/>
            <a:ext cx="809762" cy="324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 descr="Logotip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999" y="0"/>
            <a:ext cx="1288814" cy="45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2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539552" y="332656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a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minha preocupação… 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267744" y="936104"/>
            <a:ext cx="324036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267744" y="1204101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depressão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5536" y="2276872"/>
            <a:ext cx="84969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é provavelmente a mais antiga e uma das doenças da mente mais frequentemente diagnosticada – há casos que reportam acerca de 3000 anos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erturbação do estado de humor (CID 10), é considerada um grave problema de saúde pública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eteriora a qualidade de vida dos doentes e da família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ausa de incapacidade a longo prazo e de dependência psicossocial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erturbações depressivas 3ª causa de carga global de doença em todo o mundo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feta 18,4 milhões de europeus </a:t>
            </a:r>
            <a:r>
              <a:rPr lang="pt-PT" sz="16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(EAAD, 2013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2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2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2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25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25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25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25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25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25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25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25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build="p"/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539552" y="332656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a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minha preocupação… 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267744" y="936104"/>
            <a:ext cx="324036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267744" y="1204101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depressão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79512" y="227687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f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enómeno universal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811663" y="1850935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pode afetar pessoas de ambos os sexos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360486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 qualquer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051720" y="3050868"/>
            <a:ext cx="3096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i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dade</a:t>
            </a:r>
          </a:p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classe social</a:t>
            </a:r>
          </a:p>
          <a:p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n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ível de educação</a:t>
            </a:r>
          </a:p>
          <a:p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n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ível cultural</a:t>
            </a:r>
          </a:p>
          <a:p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r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eligião e ideologia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292080" y="3050868"/>
            <a:ext cx="36724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n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ão atinge só a pessoa doente, mas também a sua família, causando graves problemas na dinâmica pessoal, familiar e social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5811663" y="508179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é fortemente incapacitante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-406752" y="5110069"/>
            <a:ext cx="506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iminuição da atividade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oncentração reduzida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b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aixa autoestima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l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entidão psicomotora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alterações do sono</a:t>
            </a:r>
          </a:p>
          <a:p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16" name="Conexão reta unidirecional 15"/>
          <p:cNvCxnSpPr/>
          <p:nvPr/>
        </p:nvCxnSpPr>
        <p:spPr>
          <a:xfrm flipH="1">
            <a:off x="1349642" y="1772816"/>
            <a:ext cx="1278142" cy="558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ta unidirecional 17"/>
          <p:cNvCxnSpPr/>
          <p:nvPr/>
        </p:nvCxnSpPr>
        <p:spPr>
          <a:xfrm flipH="1">
            <a:off x="1151620" y="1916542"/>
            <a:ext cx="2484276" cy="1732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ta unidirecional 20"/>
          <p:cNvCxnSpPr/>
          <p:nvPr/>
        </p:nvCxnSpPr>
        <p:spPr>
          <a:xfrm>
            <a:off x="4654208" y="1916542"/>
            <a:ext cx="1429960" cy="360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ta unidirecional 22"/>
          <p:cNvCxnSpPr/>
          <p:nvPr/>
        </p:nvCxnSpPr>
        <p:spPr>
          <a:xfrm>
            <a:off x="4291731" y="2037037"/>
            <a:ext cx="1216373" cy="1074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xão reta unidirecional 25"/>
          <p:cNvCxnSpPr/>
          <p:nvPr/>
        </p:nvCxnSpPr>
        <p:spPr>
          <a:xfrm>
            <a:off x="4064746" y="2051933"/>
            <a:ext cx="1958375" cy="3047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ta unidirecional 27"/>
          <p:cNvCxnSpPr/>
          <p:nvPr/>
        </p:nvCxnSpPr>
        <p:spPr>
          <a:xfrm flipH="1">
            <a:off x="3635896" y="5503973"/>
            <a:ext cx="3011826" cy="483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40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500"/>
                            </p:stCondLst>
                            <p:childTnLst>
                              <p:par>
                                <p:cTn id="6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3000"/>
                            </p:stCondLst>
                            <p:childTnLst>
                              <p:par>
                                <p:cTn id="7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3500"/>
                            </p:stCondLst>
                            <p:childTnLst>
                              <p:par>
                                <p:cTn id="8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500"/>
                            </p:stCondLst>
                            <p:childTnLst>
                              <p:par>
                                <p:cTn id="8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0"/>
                            </p:stCondLst>
                            <p:childTnLst>
                              <p:par>
                                <p:cTn id="9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6" presetID="2" presetClass="entr" presetSubtype="8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8400"/>
                            </p:stCondLst>
                            <p:childTnLst>
                              <p:par>
                                <p:cTn id="1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9400"/>
                            </p:stCondLst>
                            <p:childTnLst>
                              <p:par>
                                <p:cTn id="1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400"/>
                            </p:stCondLst>
                            <p:childTnLst>
                              <p:par>
                                <p:cTn id="1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build="p"/>
      <p:bldP spid="2" grpId="0"/>
      <p:bldP spid="3" grpId="0"/>
      <p:bldP spid="5" grpId="0"/>
      <p:bldP spid="11" grpId="0" build="p"/>
      <p:bldP spid="12" grpId="0" build="p"/>
      <p:bldP spid="13" grpId="0"/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539552" y="332656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a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minha preocupação… 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687055" y="1528595"/>
            <a:ext cx="3594145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/>
          <p:cNvSpPr/>
          <p:nvPr/>
        </p:nvSpPr>
        <p:spPr>
          <a:xfrm>
            <a:off x="3115975" y="2265236"/>
            <a:ext cx="2736304" cy="5486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CaixaDeTexto 16"/>
          <p:cNvSpPr txBox="1"/>
          <p:nvPr/>
        </p:nvSpPr>
        <p:spPr>
          <a:xfrm>
            <a:off x="3665645" y="2289995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depressão</a:t>
            </a:r>
            <a:endParaRPr lang="pt-PT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3625871" y="1604528"/>
            <a:ext cx="2655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latin typeface="Bookman Old Style" panose="02050604050505020204" pitchFamily="18" charset="0"/>
              </a:rPr>
              <a:t>família</a:t>
            </a:r>
            <a:endParaRPr lang="pt-PT" sz="3200" b="1" dirty="0">
              <a:latin typeface="Bookman Old Style" panose="02050604050505020204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683568" y="1317051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o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 familiares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665645" y="799841"/>
            <a:ext cx="3021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o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internamento é um recurso de última linha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69902" y="2540666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evem ser vistos como aliados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na prestação de cuidados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-27027" y="5371835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é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esperado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que passem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à condição de cuidadores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2407214" y="4014926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t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êm que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mudar o seu comportamento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2915816" y="6165304"/>
            <a:ext cx="2037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d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esempenho de um novo papel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5940152" y="5124922"/>
            <a:ext cx="28083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assagem de uma fase, condição ou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estado a outro</a:t>
            </a:r>
          </a:p>
          <a:p>
            <a:pPr algn="ctr"/>
            <a:r>
              <a:rPr lang="pt-PT" sz="14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</a:t>
            </a:r>
            <a:r>
              <a:rPr lang="pt-PT" sz="1400" dirty="0" err="1" smtClean="0">
                <a:solidFill>
                  <a:schemeClr val="tx2"/>
                </a:solidFill>
                <a:latin typeface="Bookman Old Style" panose="02050604050505020204" pitchFamily="18" charset="0"/>
              </a:rPr>
              <a:t>Chick</a:t>
            </a:r>
            <a:r>
              <a:rPr lang="pt-PT" sz="1400" dirty="0">
                <a:solidFill>
                  <a:schemeClr val="tx2"/>
                </a:solidFill>
                <a:latin typeface="Bookman Old Style" panose="02050604050505020204" pitchFamily="18" charset="0"/>
              </a:rPr>
              <a:t> </a:t>
            </a:r>
            <a:r>
              <a:rPr lang="pt-PT" sz="14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&amp; Meleis, 1986)</a:t>
            </a:r>
            <a:endParaRPr lang="pt-PT" sz="14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4953535" y="3712043"/>
            <a:ext cx="41904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rocessos dinâmicos de movimento e mudança que caraterizam o ciclo de vida da pessoa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6761191" y="2157251"/>
            <a:ext cx="21007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t</a:t>
            </a:r>
            <a:r>
              <a:rPr lang="pt-PT" sz="2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ransição</a:t>
            </a:r>
          </a:p>
          <a:p>
            <a:pPr algn="ctr"/>
            <a:r>
              <a:rPr lang="pt-PT" sz="14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</a:t>
            </a:r>
            <a:r>
              <a:rPr lang="pt-PT" sz="1400" dirty="0" err="1" smtClean="0">
                <a:solidFill>
                  <a:schemeClr val="tx2"/>
                </a:solidFill>
                <a:latin typeface="Bookman Old Style" panose="02050604050505020204" pitchFamily="18" charset="0"/>
              </a:rPr>
              <a:t>Zagonel</a:t>
            </a:r>
            <a:r>
              <a:rPr lang="pt-PT" sz="14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, 1999)</a:t>
            </a:r>
            <a:endParaRPr lang="pt-PT" sz="14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37" name="Conexão reta unidirecional 36"/>
          <p:cNvCxnSpPr>
            <a:stCxn id="20" idx="2"/>
          </p:cNvCxnSpPr>
          <p:nvPr/>
        </p:nvCxnSpPr>
        <p:spPr>
          <a:xfrm>
            <a:off x="1727684" y="1686383"/>
            <a:ext cx="1512168" cy="2328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xão reta unidirecional 38"/>
          <p:cNvCxnSpPr/>
          <p:nvPr/>
        </p:nvCxnSpPr>
        <p:spPr>
          <a:xfrm flipH="1">
            <a:off x="1245944" y="1737290"/>
            <a:ext cx="1749" cy="739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xão reta unidirecional 43"/>
          <p:cNvCxnSpPr>
            <a:stCxn id="25" idx="2"/>
          </p:cNvCxnSpPr>
          <p:nvPr/>
        </p:nvCxnSpPr>
        <p:spPr>
          <a:xfrm>
            <a:off x="1214018" y="3740995"/>
            <a:ext cx="0" cy="1630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xão reta unidirecional 45"/>
          <p:cNvCxnSpPr/>
          <p:nvPr/>
        </p:nvCxnSpPr>
        <p:spPr>
          <a:xfrm flipV="1">
            <a:off x="1475656" y="4476591"/>
            <a:ext cx="1089605" cy="895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xão reta unidirecional 47"/>
          <p:cNvCxnSpPr>
            <a:stCxn id="29" idx="2"/>
          </p:cNvCxnSpPr>
          <p:nvPr/>
        </p:nvCxnSpPr>
        <p:spPr>
          <a:xfrm>
            <a:off x="3379322" y="4938256"/>
            <a:ext cx="0" cy="1227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xão reta unidirecional 50"/>
          <p:cNvCxnSpPr>
            <a:stCxn id="30" idx="3"/>
          </p:cNvCxnSpPr>
          <p:nvPr/>
        </p:nvCxnSpPr>
        <p:spPr>
          <a:xfrm flipV="1">
            <a:off x="4953535" y="5694308"/>
            <a:ext cx="1202641" cy="794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xão reta unidirecional 52"/>
          <p:cNvCxnSpPr/>
          <p:nvPr/>
        </p:nvCxnSpPr>
        <p:spPr>
          <a:xfrm flipV="1">
            <a:off x="7164288" y="4556416"/>
            <a:ext cx="0" cy="568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xão reta unidirecional 55"/>
          <p:cNvCxnSpPr>
            <a:endCxn id="33" idx="2"/>
          </p:cNvCxnSpPr>
          <p:nvPr/>
        </p:nvCxnSpPr>
        <p:spPr>
          <a:xfrm flipV="1">
            <a:off x="7811562" y="2834359"/>
            <a:ext cx="0" cy="877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xão reta unidirecional 57"/>
          <p:cNvCxnSpPr/>
          <p:nvPr/>
        </p:nvCxnSpPr>
        <p:spPr>
          <a:xfrm flipH="1">
            <a:off x="5393837" y="1446172"/>
            <a:ext cx="546315" cy="7110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07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50"/>
                            </p:stCondLst>
                            <p:childTnLst>
                              <p:par>
                                <p:cTn id="30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500"/>
                            </p:stCondLst>
                            <p:childTnLst>
                              <p:par>
                                <p:cTn id="7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500"/>
                            </p:stCondLst>
                            <p:childTnLst>
                              <p:par>
                                <p:cTn id="7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000"/>
                            </p:stCondLst>
                            <p:childTnLst>
                              <p:par>
                                <p:cTn id="8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000"/>
                            </p:stCondLst>
                            <p:childTnLst>
                              <p:par>
                                <p:cTn id="9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2500"/>
                            </p:stCondLst>
                            <p:childTnLst>
                              <p:par>
                                <p:cTn id="9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6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5" grpId="0" animBg="1"/>
      <p:bldP spid="17" grpId="0"/>
      <p:bldP spid="19" grpId="0"/>
      <p:bldP spid="20" grpId="0"/>
      <p:bldP spid="24" grpId="0"/>
      <p:bldP spid="25" grpId="0"/>
      <p:bldP spid="27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539552" y="332656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a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 minha preocupação… </a:t>
            </a:r>
            <a:endParaRPr lang="pt-PT" sz="24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28815" y="936104"/>
            <a:ext cx="6518907" cy="16087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867988" y="1364377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c</a:t>
            </a:r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omo é que o elemento da família se torna cuidador do seu familiar com depressão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28815" y="3550364"/>
            <a:ext cx="869165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araterizar o processo de adoecer com depressão, na perspetiva do familiar e do doente;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sz="1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i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dentificar reações que o familiar desenvolve na relação com o doente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sz="1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escrever estratégias utilizadas pelo familiar para cuidar do doente com depressão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PT" sz="1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onceituar padrões de resposta presentes no processo de transição do familiar a cuidador</a:t>
            </a:r>
          </a:p>
          <a:p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3068960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objetivos</a:t>
            </a:r>
            <a:endParaRPr lang="pt-PT" sz="2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14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2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2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25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build="p"/>
      <p:bldP spid="9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364998"/>
            <a:ext cx="6124718" cy="903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3599" y="560874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desenho de natureza qualitativa e indutiva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3789040"/>
            <a:ext cx="33372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e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 duas cidades diferentes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1872209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dois polos das </a:t>
            </a:r>
          </a:p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consultas externas </a:t>
            </a:r>
          </a:p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do Departamento de Psiquiatria e Saúde </a:t>
            </a:r>
          </a:p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Mental – Hospital de Évora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558924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f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evereiro a julho 2009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436096" y="2068085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seleção de participantes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4909536" y="281821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n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ão probabilística intencional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42" name="Conexão reta unidirecional 41"/>
          <p:cNvCxnSpPr/>
          <p:nvPr/>
        </p:nvCxnSpPr>
        <p:spPr>
          <a:xfrm>
            <a:off x="6516216" y="2437417"/>
            <a:ext cx="0" cy="415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5586864" y="3676382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13 pacientes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4919048" y="4451586"/>
            <a:ext cx="4153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8 pacientes               </a:t>
            </a:r>
            <a:r>
              <a:rPr lang="pt-PT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12 familiares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46" name="Conexão reta unidirecional 45"/>
          <p:cNvCxnSpPr>
            <a:stCxn id="40" idx="2"/>
          </p:cNvCxnSpPr>
          <p:nvPr/>
        </p:nvCxnSpPr>
        <p:spPr>
          <a:xfrm>
            <a:off x="6889756" y="3187548"/>
            <a:ext cx="0" cy="552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xão reta unidirecional 47"/>
          <p:cNvCxnSpPr/>
          <p:nvPr/>
        </p:nvCxnSpPr>
        <p:spPr>
          <a:xfrm>
            <a:off x="5586864" y="3236742"/>
            <a:ext cx="0" cy="1214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xão reta unidirecional 49"/>
          <p:cNvCxnSpPr/>
          <p:nvPr/>
        </p:nvCxnSpPr>
        <p:spPr>
          <a:xfrm>
            <a:off x="8100392" y="3187548"/>
            <a:ext cx="0" cy="1264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xão reta unidirecional 52"/>
          <p:cNvCxnSpPr/>
          <p:nvPr/>
        </p:nvCxnSpPr>
        <p:spPr>
          <a:xfrm>
            <a:off x="6376238" y="4702615"/>
            <a:ext cx="93206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ixaDeTexto 54"/>
          <p:cNvSpPr txBox="1"/>
          <p:nvPr/>
        </p:nvSpPr>
        <p:spPr>
          <a:xfrm>
            <a:off x="5442848" y="5530958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20 participantes</a:t>
            </a:r>
          </a:p>
          <a:p>
            <a:pPr algn="ctr"/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(8 famílias)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57" name="Conexão reta unidirecional 56"/>
          <p:cNvCxnSpPr/>
          <p:nvPr/>
        </p:nvCxnSpPr>
        <p:spPr>
          <a:xfrm>
            <a:off x="6842271" y="4820918"/>
            <a:ext cx="0" cy="71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xão reta 58"/>
          <p:cNvCxnSpPr/>
          <p:nvPr/>
        </p:nvCxnSpPr>
        <p:spPr>
          <a:xfrm flipH="1">
            <a:off x="6331126" y="3763250"/>
            <a:ext cx="370180" cy="195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xão reta 66"/>
          <p:cNvCxnSpPr/>
          <p:nvPr/>
        </p:nvCxnSpPr>
        <p:spPr>
          <a:xfrm>
            <a:off x="6376238" y="3739846"/>
            <a:ext cx="271484" cy="267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41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15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3000"/>
                            </p:stCondLst>
                            <p:childTnLst>
                              <p:par>
                                <p:cTn id="6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3500"/>
                            </p:stCondLst>
                            <p:childTnLst>
                              <p:par>
                                <p:cTn id="8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500"/>
                            </p:stCondLst>
                            <p:childTnLst>
                              <p:par>
                                <p:cTn id="8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9" grpId="0" build="allAtOnce"/>
      <p:bldP spid="2" grpId="0"/>
      <p:bldP spid="3" grpId="0"/>
      <p:bldP spid="5" grpId="0"/>
      <p:bldP spid="40" grpId="0"/>
      <p:bldP spid="43" grpId="0"/>
      <p:bldP spid="44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364998"/>
            <a:ext cx="6124718" cy="903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3599" y="560874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critérios de inclusão no estudo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21760" y="4414597"/>
            <a:ext cx="39391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t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er capacidade cognitiva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que permita a recolha de informação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2439880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dultos e/ou idosos com diagnóstico clinico de depressão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41584" y="4363363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c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oncordar em participar no estudo de forma voluntária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811275" y="249289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h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abitar juntamente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com familiares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33" name="Conexão reta unidirecional 32"/>
          <p:cNvCxnSpPr/>
          <p:nvPr/>
        </p:nvCxnSpPr>
        <p:spPr>
          <a:xfrm flipH="1">
            <a:off x="2191324" y="1456595"/>
            <a:ext cx="1969565" cy="1027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reta unidirecional 34"/>
          <p:cNvCxnSpPr/>
          <p:nvPr/>
        </p:nvCxnSpPr>
        <p:spPr>
          <a:xfrm flipH="1">
            <a:off x="2843808" y="1464636"/>
            <a:ext cx="1317081" cy="3116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xão reta unidirecional 36"/>
          <p:cNvCxnSpPr/>
          <p:nvPr/>
        </p:nvCxnSpPr>
        <p:spPr>
          <a:xfrm>
            <a:off x="4160889" y="1464636"/>
            <a:ext cx="2486833" cy="975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xão reta unidirecional 38"/>
          <p:cNvCxnSpPr/>
          <p:nvPr/>
        </p:nvCxnSpPr>
        <p:spPr>
          <a:xfrm>
            <a:off x="4160889" y="1475513"/>
            <a:ext cx="1969564" cy="2852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01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5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9" grpId="0" build="allAtOnce"/>
      <p:bldP spid="2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364998"/>
            <a:ext cx="3744416" cy="903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1500" y="616824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a</a:t>
            </a:r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recolha de dados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29167" y="3179077"/>
            <a:ext cx="2655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g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ravadas em gravador áudio e transcritas por mim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4895" y="5348743"/>
            <a:ext cx="2556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entrevistas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em casa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das famílias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6518571" y="2156203"/>
            <a:ext cx="2373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8 famílias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7018394" y="5078515"/>
            <a:ext cx="1730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12 familiares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48" name="Conexão reta unidirecional 47"/>
          <p:cNvCxnSpPr/>
          <p:nvPr/>
        </p:nvCxnSpPr>
        <p:spPr>
          <a:xfrm flipH="1">
            <a:off x="6018280" y="3541967"/>
            <a:ext cx="1765375" cy="124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xão reta unidirecional 49"/>
          <p:cNvCxnSpPr/>
          <p:nvPr/>
        </p:nvCxnSpPr>
        <p:spPr>
          <a:xfrm>
            <a:off x="7805915" y="3548914"/>
            <a:ext cx="0" cy="1529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4835233" y="480899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8 doentes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6401759" y="3164644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20 participantes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188512" y="1981561"/>
            <a:ext cx="2438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e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ntrevistas semiestruturadas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31" name="Conexão reta unidirecional 30"/>
          <p:cNvCxnSpPr/>
          <p:nvPr/>
        </p:nvCxnSpPr>
        <p:spPr>
          <a:xfrm>
            <a:off x="1178623" y="1268760"/>
            <a:ext cx="0" cy="644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ta unidirecional 32"/>
          <p:cNvCxnSpPr/>
          <p:nvPr/>
        </p:nvCxnSpPr>
        <p:spPr>
          <a:xfrm>
            <a:off x="1196827" y="2627892"/>
            <a:ext cx="0" cy="769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xão reta unidirecional 35"/>
          <p:cNvCxnSpPr/>
          <p:nvPr/>
        </p:nvCxnSpPr>
        <p:spPr>
          <a:xfrm>
            <a:off x="1196827" y="4379406"/>
            <a:ext cx="0" cy="888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xão reta unidirecional 38"/>
          <p:cNvCxnSpPr/>
          <p:nvPr/>
        </p:nvCxnSpPr>
        <p:spPr>
          <a:xfrm>
            <a:off x="7805915" y="2525535"/>
            <a:ext cx="0" cy="608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3419872" y="1700808"/>
            <a:ext cx="2598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err="1" smtClean="0">
                <a:solidFill>
                  <a:schemeClr val="tx2"/>
                </a:solidFill>
                <a:latin typeface="Bookman Old Style" panose="02050604050505020204" pitchFamily="18" charset="0"/>
              </a:rPr>
              <a:t>Grounded</a:t>
            </a:r>
            <a:r>
              <a:rPr lang="pt-PT" sz="20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</a:t>
            </a:r>
            <a:r>
              <a:rPr lang="pt-PT" sz="2000" dirty="0" err="1" smtClean="0">
                <a:solidFill>
                  <a:schemeClr val="tx2"/>
                </a:solidFill>
                <a:latin typeface="Bookman Old Style" panose="02050604050505020204" pitchFamily="18" charset="0"/>
              </a:rPr>
              <a:t>theory</a:t>
            </a:r>
            <a:endParaRPr lang="pt-PT" sz="20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37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75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25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75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750"/>
                            </p:stCondLst>
                            <p:childTnLst>
                              <p:par>
                                <p:cTn id="4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750"/>
                            </p:stCondLst>
                            <p:childTnLst>
                              <p:par>
                                <p:cTn id="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25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375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25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75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250"/>
                            </p:stCondLst>
                            <p:childTnLst>
                              <p:par>
                                <p:cTn id="7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9" grpId="0" build="allAtOnce"/>
      <p:bldP spid="3" grpId="0"/>
      <p:bldP spid="40" grpId="0"/>
      <p:bldP spid="44" grpId="0"/>
      <p:bldP spid="6" grpId="0"/>
      <p:bldP spid="28" grpId="0"/>
      <p:bldP spid="29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D:\Public\Pictures\familia depressão\ensino _ ajudar os outros a aprender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647722" y="0"/>
            <a:ext cx="2496278" cy="1872209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251520" y="364998"/>
            <a:ext cx="3744416" cy="903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atin typeface="Bookman Old Style" panose="020506040505050202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1500" y="616824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o</a:t>
            </a:r>
            <a:r>
              <a:rPr lang="pt-PT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 dados</a:t>
            </a:r>
            <a:endParaRPr lang="pt-PT" sz="2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327331" y="2362354"/>
            <a:ext cx="33372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o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casal e um filho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(2 famílias)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889756" y="6453336"/>
            <a:ext cx="2269445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Maria de Fátima Marques</a:t>
            </a:r>
            <a:endParaRPr lang="pt-PT" sz="1200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99592" y="1781237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Só o casal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(3 famílias)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31740" y="443218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O casal e dois filhos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(1 </a:t>
            </a:r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f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amília)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6044258" y="236235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12 familiares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7018394" y="5078515"/>
            <a:ext cx="20769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3 mulheres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m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édia de idades  33 anos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48" name="Conexão reta unidirecional 47"/>
          <p:cNvCxnSpPr/>
          <p:nvPr/>
        </p:nvCxnSpPr>
        <p:spPr>
          <a:xfrm flipH="1">
            <a:off x="6660232" y="2760402"/>
            <a:ext cx="1512168" cy="867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xão reta unidirecional 49"/>
          <p:cNvCxnSpPr/>
          <p:nvPr/>
        </p:nvCxnSpPr>
        <p:spPr>
          <a:xfrm>
            <a:off x="8172400" y="2760582"/>
            <a:ext cx="0" cy="2180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5760132" y="3728421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9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homens</a:t>
            </a:r>
          </a:p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m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édia idades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40 anos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1911473" y="5885863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m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ãe e filho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(2 famílias)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-324544" y="3793250"/>
            <a:ext cx="1980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tx2"/>
                </a:solidFill>
                <a:latin typeface="Bookman Old Style" panose="02050604050505020204" pitchFamily="18" charset="0"/>
              </a:rPr>
              <a:t>a</a:t>
            </a:r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s </a:t>
            </a:r>
          </a:p>
          <a:p>
            <a:pPr algn="ctr"/>
            <a:r>
              <a:rPr lang="pt-PT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famílias</a:t>
            </a:r>
            <a:endParaRPr lang="pt-PT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31" name="Conexão reta unidirecional 30"/>
          <p:cNvCxnSpPr/>
          <p:nvPr/>
        </p:nvCxnSpPr>
        <p:spPr>
          <a:xfrm flipV="1">
            <a:off x="1043608" y="2547020"/>
            <a:ext cx="1080120" cy="1303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ta unidirecional 32"/>
          <p:cNvCxnSpPr/>
          <p:nvPr/>
        </p:nvCxnSpPr>
        <p:spPr>
          <a:xfrm flipV="1">
            <a:off x="1178623" y="3021550"/>
            <a:ext cx="1935215" cy="990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xão reta unidirecional 35"/>
          <p:cNvCxnSpPr/>
          <p:nvPr/>
        </p:nvCxnSpPr>
        <p:spPr>
          <a:xfrm>
            <a:off x="1331640" y="4190086"/>
            <a:ext cx="1152128" cy="461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xão reta unidirecional 38"/>
          <p:cNvCxnSpPr/>
          <p:nvPr/>
        </p:nvCxnSpPr>
        <p:spPr>
          <a:xfrm>
            <a:off x="1331640" y="4404932"/>
            <a:ext cx="1782198" cy="1384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74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2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75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25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750"/>
                            </p:stCondLst>
                            <p:childTnLst>
                              <p:par>
                                <p:cTn id="4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25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75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25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375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25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6750"/>
                            </p:stCondLst>
                            <p:childTnLst>
                              <p:par>
                                <p:cTn id="7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9" grpId="0" build="allAtOnce"/>
      <p:bldP spid="2" grpId="0"/>
      <p:bldP spid="3" grpId="0"/>
      <p:bldP spid="40" grpId="0"/>
      <p:bldP spid="44" grpId="0"/>
      <p:bldP spid="6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2621</TotalTime>
  <Words>1187</Words>
  <Application>Microsoft Office PowerPoint</Application>
  <PresentationFormat>Apresentação no Ecrã (4:3)</PresentationFormat>
  <Paragraphs>237</Paragraphs>
  <Slides>17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Bookman Old Style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 cuidador  familiar  de  la  persona con  depresión</dc:title>
  <dc:creator>fatima marques</dc:creator>
  <cp:lastModifiedBy>Maria de Fátima Marques</cp:lastModifiedBy>
  <cp:revision>61</cp:revision>
  <dcterms:created xsi:type="dcterms:W3CDTF">2013-11-04T18:55:48Z</dcterms:created>
  <dcterms:modified xsi:type="dcterms:W3CDTF">2014-06-17T02:46:26Z</dcterms:modified>
</cp:coreProperties>
</file>