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9"/>
  </p:notesMasterIdLst>
  <p:sldIdLst>
    <p:sldId id="256" r:id="rId2"/>
    <p:sldId id="280" r:id="rId3"/>
    <p:sldId id="259" r:id="rId4"/>
    <p:sldId id="271" r:id="rId5"/>
    <p:sldId id="272" r:id="rId6"/>
    <p:sldId id="296" r:id="rId7"/>
    <p:sldId id="274" r:id="rId8"/>
    <p:sldId id="295" r:id="rId9"/>
    <p:sldId id="297" r:id="rId10"/>
    <p:sldId id="288" r:id="rId11"/>
    <p:sldId id="298" r:id="rId12"/>
    <p:sldId id="299" r:id="rId13"/>
    <p:sldId id="300" r:id="rId14"/>
    <p:sldId id="293" r:id="rId15"/>
    <p:sldId id="282" r:id="rId16"/>
    <p:sldId id="269" r:id="rId17"/>
    <p:sldId id="270" r:id="rId18"/>
    <p:sldId id="278" r:id="rId19"/>
    <p:sldId id="279" r:id="rId20"/>
    <p:sldId id="301" r:id="rId21"/>
    <p:sldId id="290" r:id="rId22"/>
    <p:sldId id="291" r:id="rId23"/>
    <p:sldId id="292" r:id="rId24"/>
    <p:sldId id="294" r:id="rId25"/>
    <p:sldId id="266" r:id="rId26"/>
    <p:sldId id="285" r:id="rId27"/>
    <p:sldId id="302" r:id="rId2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800000"/>
    <a:srgbClr val="FFFF66"/>
    <a:srgbClr val="9A0000"/>
    <a:srgbClr val="FF00FF"/>
    <a:srgbClr val="3FFF3F"/>
    <a:srgbClr val="23D9DD"/>
    <a:srgbClr val="00FF00"/>
    <a:srgbClr val="9F5FCF"/>
    <a:srgbClr val="C868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24DBE9-879E-43AE-8B8D-667BF115E10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F1FD213-DD21-4DD5-B427-09ECACF48CB7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Diretor</a:t>
          </a:r>
          <a:endParaRPr lang="pt-PT" sz="1400" b="1" dirty="0">
            <a:latin typeface="Comic Sans MS" pitchFamily="66" charset="0"/>
          </a:endParaRPr>
        </a:p>
      </dgm:t>
    </dgm:pt>
    <dgm:pt modelId="{5E80F4BB-C607-4EC2-B8E6-CF7E46985DFA}" type="parTrans" cxnId="{F8BBC317-1EA1-4337-88DE-793A65F17F4B}">
      <dgm:prSet/>
      <dgm:spPr/>
      <dgm:t>
        <a:bodyPr/>
        <a:lstStyle/>
        <a:p>
          <a:endParaRPr lang="pt-PT"/>
        </a:p>
      </dgm:t>
    </dgm:pt>
    <dgm:pt modelId="{4EEF8DEA-9580-4066-A07E-FABCFA77BCDE}" type="sibTrans" cxnId="{F8BBC317-1EA1-4337-88DE-793A65F17F4B}">
      <dgm:prSet/>
      <dgm:spPr/>
      <dgm:t>
        <a:bodyPr/>
        <a:lstStyle/>
        <a:p>
          <a:endParaRPr lang="pt-PT"/>
        </a:p>
      </dgm:t>
    </dgm:pt>
    <dgm:pt modelId="{DC7D5D4C-677E-4106-920F-86BC8EEC8D35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Subdiretor</a:t>
          </a:r>
          <a:endParaRPr lang="pt-PT" sz="1400" b="1" dirty="0">
            <a:latin typeface="Comic Sans MS" pitchFamily="66" charset="0"/>
          </a:endParaRPr>
        </a:p>
      </dgm:t>
    </dgm:pt>
    <dgm:pt modelId="{7597975E-091D-48DB-863E-430B09CA6CB5}" type="parTrans" cxnId="{6D97FE32-8797-4332-9E2A-EB45CC29F54F}">
      <dgm:prSet/>
      <dgm:spPr/>
      <dgm:t>
        <a:bodyPr/>
        <a:lstStyle/>
        <a:p>
          <a:endParaRPr lang="pt-PT"/>
        </a:p>
      </dgm:t>
    </dgm:pt>
    <dgm:pt modelId="{D06CD096-990F-4B52-B84A-158D0B987D68}" type="sibTrans" cxnId="{6D97FE32-8797-4332-9E2A-EB45CC29F54F}">
      <dgm:prSet/>
      <dgm:spPr/>
      <dgm:t>
        <a:bodyPr/>
        <a:lstStyle/>
        <a:p>
          <a:endParaRPr lang="pt-PT"/>
        </a:p>
      </dgm:t>
    </dgm:pt>
    <dgm:pt modelId="{F906BF34-D465-4426-BEB3-8BF8E79E39E1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Inspetor</a:t>
          </a:r>
          <a:endParaRPr lang="pt-PT" sz="1400" b="1" dirty="0">
            <a:latin typeface="Comic Sans MS" pitchFamily="66" charset="0"/>
          </a:endParaRPr>
        </a:p>
      </dgm:t>
    </dgm:pt>
    <dgm:pt modelId="{6E529B67-8D6B-47BE-9638-88FDE1CB450E}" type="parTrans" cxnId="{E752B773-E3B3-419C-8BA3-A138382EEF6E}">
      <dgm:prSet/>
      <dgm:spPr/>
      <dgm:t>
        <a:bodyPr/>
        <a:lstStyle/>
        <a:p>
          <a:endParaRPr lang="pt-PT"/>
        </a:p>
      </dgm:t>
    </dgm:pt>
    <dgm:pt modelId="{415C8141-09A2-4713-82CE-8111BF9F558B}" type="sibTrans" cxnId="{E752B773-E3B3-419C-8BA3-A138382EEF6E}">
      <dgm:prSet/>
      <dgm:spPr/>
      <dgm:t>
        <a:bodyPr/>
        <a:lstStyle/>
        <a:p>
          <a:endParaRPr lang="pt-PT"/>
        </a:p>
      </dgm:t>
    </dgm:pt>
    <dgm:pt modelId="{DAF70ECC-D950-48C2-9BB3-0550BD007CFA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Professores</a:t>
          </a:r>
          <a:endParaRPr lang="pt-PT" sz="1400" b="1" dirty="0">
            <a:latin typeface="Comic Sans MS" pitchFamily="66" charset="0"/>
          </a:endParaRPr>
        </a:p>
      </dgm:t>
    </dgm:pt>
    <dgm:pt modelId="{F36030AD-A78A-4720-B4A5-211F157B7C99}" type="parTrans" cxnId="{AB758785-0343-4E28-BCA4-194812261B4A}">
      <dgm:prSet/>
      <dgm:spPr/>
      <dgm:t>
        <a:bodyPr/>
        <a:lstStyle/>
        <a:p>
          <a:endParaRPr lang="pt-PT"/>
        </a:p>
      </dgm:t>
    </dgm:pt>
    <dgm:pt modelId="{589848FF-E82D-4A83-BAB6-830891A60809}" type="sibTrans" cxnId="{AB758785-0343-4E28-BCA4-194812261B4A}">
      <dgm:prSet/>
      <dgm:spPr/>
      <dgm:t>
        <a:bodyPr/>
        <a:lstStyle/>
        <a:p>
          <a:endParaRPr lang="pt-PT"/>
        </a:p>
      </dgm:t>
    </dgm:pt>
    <dgm:pt modelId="{5A3EED51-00A1-4956-A33A-677513B21464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Técnicos</a:t>
          </a:r>
          <a:endParaRPr lang="pt-PT" sz="1400" b="1" dirty="0">
            <a:latin typeface="Comic Sans MS" pitchFamily="66" charset="0"/>
          </a:endParaRPr>
        </a:p>
      </dgm:t>
    </dgm:pt>
    <dgm:pt modelId="{709A3DA1-C743-49A2-9365-9999E5225CA1}" type="parTrans" cxnId="{8B77C629-7F28-4A7E-B128-7195D0805F5E}">
      <dgm:prSet/>
      <dgm:spPr/>
      <dgm:t>
        <a:bodyPr/>
        <a:lstStyle/>
        <a:p>
          <a:endParaRPr lang="pt-PT"/>
        </a:p>
      </dgm:t>
    </dgm:pt>
    <dgm:pt modelId="{F04924E5-5CC8-4438-A95A-3FB4054D545E}" type="sibTrans" cxnId="{8B77C629-7F28-4A7E-B128-7195D0805F5E}">
      <dgm:prSet/>
      <dgm:spPr/>
      <dgm:t>
        <a:bodyPr/>
        <a:lstStyle/>
        <a:p>
          <a:endParaRPr lang="pt-PT"/>
        </a:p>
      </dgm:t>
    </dgm:pt>
    <dgm:pt modelId="{9D5D4804-AA6A-4235-B8CF-8E125DE1901C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err="1" smtClean="0">
              <a:latin typeface="Comic Sans MS" pitchFamily="66" charset="0"/>
            </a:rPr>
            <a:t>Func.Secretaria</a:t>
          </a:r>
          <a:endParaRPr lang="pt-PT" sz="1400" b="1" dirty="0">
            <a:latin typeface="Comic Sans MS" pitchFamily="66" charset="0"/>
          </a:endParaRPr>
        </a:p>
      </dgm:t>
    </dgm:pt>
    <dgm:pt modelId="{5BE15A51-30E3-4A62-8BCC-F6C6385255EA}" type="parTrans" cxnId="{48881FCB-D755-421F-B2BE-1FC04E4FE480}">
      <dgm:prSet/>
      <dgm:spPr/>
      <dgm:t>
        <a:bodyPr/>
        <a:lstStyle/>
        <a:p>
          <a:endParaRPr lang="pt-PT"/>
        </a:p>
      </dgm:t>
    </dgm:pt>
    <dgm:pt modelId="{8E5EFD3D-C443-4B2E-9EB3-7767FD7996F0}" type="sibTrans" cxnId="{48881FCB-D755-421F-B2BE-1FC04E4FE480}">
      <dgm:prSet/>
      <dgm:spPr/>
      <dgm:t>
        <a:bodyPr/>
        <a:lstStyle/>
        <a:p>
          <a:endParaRPr lang="pt-PT"/>
        </a:p>
      </dgm:t>
    </dgm:pt>
    <dgm:pt modelId="{9C709B94-010A-402F-9D68-47600D8E3C88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Coordenador</a:t>
          </a:r>
          <a:endParaRPr lang="pt-PT" sz="1400" b="1" dirty="0">
            <a:latin typeface="Comic Sans MS" pitchFamily="66" charset="0"/>
          </a:endParaRPr>
        </a:p>
      </dgm:t>
    </dgm:pt>
    <dgm:pt modelId="{6A70F1A7-B5FF-4100-987C-21F53082D295}" type="parTrans" cxnId="{7E9F02F2-FA51-4326-848F-F3764BF7E2E5}">
      <dgm:prSet/>
      <dgm:spPr/>
      <dgm:t>
        <a:bodyPr/>
        <a:lstStyle/>
        <a:p>
          <a:endParaRPr lang="pt-PT"/>
        </a:p>
      </dgm:t>
    </dgm:pt>
    <dgm:pt modelId="{D1152F9F-FB11-4946-9224-E58C77133673}" type="sibTrans" cxnId="{7E9F02F2-FA51-4326-848F-F3764BF7E2E5}">
      <dgm:prSet/>
      <dgm:spPr/>
      <dgm:t>
        <a:bodyPr/>
        <a:lstStyle/>
        <a:p>
          <a:endParaRPr lang="pt-PT"/>
        </a:p>
      </dgm:t>
    </dgm:pt>
    <dgm:pt modelId="{76A4DF04-F4D4-49C0-973A-617F17860493}" type="pres">
      <dgm:prSet presAssocID="{0F24DBE9-879E-43AE-8B8D-667BF115E10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277A4EFE-90DA-44B8-BC50-164DB164DB53}" type="pres">
      <dgm:prSet presAssocID="{0F24DBE9-879E-43AE-8B8D-667BF115E10B}" presName="cycle" presStyleCnt="0"/>
      <dgm:spPr/>
    </dgm:pt>
    <dgm:pt modelId="{2455EFBB-AD7C-4656-A68E-288B603DE10D}" type="pres">
      <dgm:prSet presAssocID="{0F24DBE9-879E-43AE-8B8D-667BF115E10B}" presName="centerShape" presStyleCnt="0"/>
      <dgm:spPr/>
    </dgm:pt>
    <dgm:pt modelId="{94DAFB8D-494C-41DA-9E8E-4DA5ED33560B}" type="pres">
      <dgm:prSet presAssocID="{0F24DBE9-879E-43AE-8B8D-667BF115E10B}" presName="connSite" presStyleLbl="node1" presStyleIdx="0" presStyleCnt="8"/>
      <dgm:spPr/>
    </dgm:pt>
    <dgm:pt modelId="{C4D831DE-7DEC-4DE1-8119-E4B0E0967859}" type="pres">
      <dgm:prSet presAssocID="{0F24DBE9-879E-43AE-8B8D-667BF115E10B}" presName="visible" presStyleLbl="node1" presStyleIdx="0" presStyleCnt="8" custScaleX="119919" custScaleY="115702" custLinFactNeighborX="-309" custLinFactNeighborY="-850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t-PT"/>
        </a:p>
      </dgm:t>
    </dgm:pt>
    <dgm:pt modelId="{91C2A419-D7DF-47BC-BCD0-3383F23D856A}" type="pres">
      <dgm:prSet presAssocID="{5E80F4BB-C607-4EC2-B8E6-CF7E46985DFA}" presName="Name25" presStyleLbl="parChTrans1D1" presStyleIdx="0" presStyleCnt="7"/>
      <dgm:spPr/>
      <dgm:t>
        <a:bodyPr/>
        <a:lstStyle/>
        <a:p>
          <a:endParaRPr lang="pt-PT"/>
        </a:p>
      </dgm:t>
    </dgm:pt>
    <dgm:pt modelId="{49EECDFD-CDA1-4897-97A0-0147CE373185}" type="pres">
      <dgm:prSet presAssocID="{FF1FD213-DD21-4DD5-B427-09ECACF48CB7}" presName="node" presStyleCnt="0"/>
      <dgm:spPr/>
    </dgm:pt>
    <dgm:pt modelId="{33107260-436E-4F57-BC53-26EAEE5D8C92}" type="pres">
      <dgm:prSet presAssocID="{FF1FD213-DD21-4DD5-B427-09ECACF48CB7}" presName="parentNode" presStyleLbl="node1" presStyleIdx="1" presStyleCnt="8" custScaleX="281385" custLinFactX="-300000" custLinFactY="79253" custLinFactNeighborX="-377559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6DE9D10-E3A2-48A4-98EE-88CE59A5621B}" type="pres">
      <dgm:prSet presAssocID="{FF1FD213-DD21-4DD5-B427-09ECACF48CB7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9C2D679-0038-48A4-A3FC-5897EEF78718}" type="pres">
      <dgm:prSet presAssocID="{7597975E-091D-48DB-863E-430B09CA6CB5}" presName="Name25" presStyleLbl="parChTrans1D1" presStyleIdx="1" presStyleCnt="7"/>
      <dgm:spPr/>
      <dgm:t>
        <a:bodyPr/>
        <a:lstStyle/>
        <a:p>
          <a:endParaRPr lang="pt-PT"/>
        </a:p>
      </dgm:t>
    </dgm:pt>
    <dgm:pt modelId="{8687F1DF-7CF8-4E57-99DA-821E3B933CAA}" type="pres">
      <dgm:prSet presAssocID="{DC7D5D4C-677E-4106-920F-86BC8EEC8D35}" presName="node" presStyleCnt="0"/>
      <dgm:spPr/>
    </dgm:pt>
    <dgm:pt modelId="{52D5500D-7014-4553-AEFB-BE30F33E2DDB}" type="pres">
      <dgm:prSet presAssocID="{DC7D5D4C-677E-4106-920F-86BC8EEC8D35}" presName="parentNode" presStyleLbl="node1" presStyleIdx="2" presStyleCnt="8" custScaleX="310143" custLinFactX="-300000" custLinFactY="100000" custLinFactNeighborX="-399347" custLinFactNeighborY="175879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A1F90F4-BE09-4EF0-92AF-6875E3EFBEFF}" type="pres">
      <dgm:prSet presAssocID="{DC7D5D4C-677E-4106-920F-86BC8EEC8D35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FC09C7C-E08A-4C6F-A768-78C8286B1A76}" type="pres">
      <dgm:prSet presAssocID="{6E529B67-8D6B-47BE-9638-88FDE1CB450E}" presName="Name25" presStyleLbl="parChTrans1D1" presStyleIdx="2" presStyleCnt="7"/>
      <dgm:spPr/>
      <dgm:t>
        <a:bodyPr/>
        <a:lstStyle/>
        <a:p>
          <a:endParaRPr lang="pt-PT"/>
        </a:p>
      </dgm:t>
    </dgm:pt>
    <dgm:pt modelId="{E82B304E-044C-4675-BC50-65BCF9709645}" type="pres">
      <dgm:prSet presAssocID="{F906BF34-D465-4426-BEB3-8BF8E79E39E1}" presName="node" presStyleCnt="0"/>
      <dgm:spPr/>
    </dgm:pt>
    <dgm:pt modelId="{510ABEDC-883C-47F2-BDAD-BD2301249CEE}" type="pres">
      <dgm:prSet presAssocID="{F906BF34-D465-4426-BEB3-8BF8E79E39E1}" presName="parentNode" presStyleLbl="node1" presStyleIdx="3" presStyleCnt="8" custScaleX="333729" custLinFactX="-53715" custLinFactY="-70702" custLinFactNeighborX="-10000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18A9CED-EA49-4B9C-ABE5-8396F033E38E}" type="pres">
      <dgm:prSet presAssocID="{F906BF34-D465-4426-BEB3-8BF8E79E39E1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870B9C1-0AE7-41BE-8FF2-695B620850FE}" type="pres">
      <dgm:prSet presAssocID="{5BE15A51-30E3-4A62-8BCC-F6C6385255EA}" presName="Name25" presStyleLbl="parChTrans1D1" presStyleIdx="3" presStyleCnt="7"/>
      <dgm:spPr/>
      <dgm:t>
        <a:bodyPr/>
        <a:lstStyle/>
        <a:p>
          <a:endParaRPr lang="pt-PT"/>
        </a:p>
      </dgm:t>
    </dgm:pt>
    <dgm:pt modelId="{1932A858-0648-47A8-9843-9DC3727F43E6}" type="pres">
      <dgm:prSet presAssocID="{9D5D4804-AA6A-4235-B8CF-8E125DE1901C}" presName="node" presStyleCnt="0"/>
      <dgm:spPr/>
    </dgm:pt>
    <dgm:pt modelId="{6864AE9B-4647-475A-A6E5-AE816ADEA0CB}" type="pres">
      <dgm:prSet presAssocID="{9D5D4804-AA6A-4235-B8CF-8E125DE1901C}" presName="parentNode" presStyleLbl="node1" presStyleIdx="4" presStyleCnt="8" custScaleX="393124" custLinFactY="-29504" custLinFactNeighborX="-51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9AE4147-469C-416E-98E4-1EE991D9D9C6}" type="pres">
      <dgm:prSet presAssocID="{9D5D4804-AA6A-4235-B8CF-8E125DE1901C}" presName="childNode" presStyleLbl="revTx" presStyleIdx="0" presStyleCnt="0">
        <dgm:presLayoutVars>
          <dgm:bulletEnabled val="1"/>
        </dgm:presLayoutVars>
      </dgm:prSet>
      <dgm:spPr/>
    </dgm:pt>
    <dgm:pt modelId="{49DF6FCD-DCBB-494B-BCA0-31EBE1CF6142}" type="pres">
      <dgm:prSet presAssocID="{F36030AD-A78A-4720-B4A5-211F157B7C99}" presName="Name25" presStyleLbl="parChTrans1D1" presStyleIdx="4" presStyleCnt="7"/>
      <dgm:spPr/>
      <dgm:t>
        <a:bodyPr/>
        <a:lstStyle/>
        <a:p>
          <a:endParaRPr lang="pt-PT"/>
        </a:p>
      </dgm:t>
    </dgm:pt>
    <dgm:pt modelId="{6366E21A-81CE-46F6-86BD-4ADBD8160B94}" type="pres">
      <dgm:prSet presAssocID="{DAF70ECC-D950-48C2-9BB3-0550BD007CFA}" presName="node" presStyleCnt="0"/>
      <dgm:spPr/>
    </dgm:pt>
    <dgm:pt modelId="{0804D1A3-0E77-45F7-8178-18F88DFDB801}" type="pres">
      <dgm:prSet presAssocID="{DAF70ECC-D950-48C2-9BB3-0550BD007CFA}" presName="parentNode" presStyleLbl="node1" presStyleIdx="5" presStyleCnt="8" custScaleX="430304" custLinFactY="-2114" custLinFactNeighborX="-10508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332D00A-E612-4527-9E8F-D00F83BB0290}" type="pres">
      <dgm:prSet presAssocID="{DAF70ECC-D950-48C2-9BB3-0550BD007CFA}" presName="childNode" presStyleLbl="revTx" presStyleIdx="0" presStyleCnt="0">
        <dgm:presLayoutVars>
          <dgm:bulletEnabled val="1"/>
        </dgm:presLayoutVars>
      </dgm:prSet>
      <dgm:spPr/>
    </dgm:pt>
    <dgm:pt modelId="{84725CFE-D3F9-496F-BEBF-BB912C28237F}" type="pres">
      <dgm:prSet presAssocID="{709A3DA1-C743-49A2-9365-9999E5225CA1}" presName="Name25" presStyleLbl="parChTrans1D1" presStyleIdx="5" presStyleCnt="7"/>
      <dgm:spPr/>
      <dgm:t>
        <a:bodyPr/>
        <a:lstStyle/>
        <a:p>
          <a:endParaRPr lang="pt-PT"/>
        </a:p>
      </dgm:t>
    </dgm:pt>
    <dgm:pt modelId="{8DC5362D-2148-44E1-838C-ECC6DF224D41}" type="pres">
      <dgm:prSet presAssocID="{5A3EED51-00A1-4956-A33A-677513B21464}" presName="node" presStyleCnt="0"/>
      <dgm:spPr/>
    </dgm:pt>
    <dgm:pt modelId="{3DB9162D-33ED-492D-8871-688B5024AB94}" type="pres">
      <dgm:prSet presAssocID="{5A3EED51-00A1-4956-A33A-677513B21464}" presName="parentNode" presStyleLbl="node1" presStyleIdx="6" presStyleCnt="8" custScaleX="281767" custLinFactNeighborX="-49959" custLinFactNeighborY="-5149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7810BEA-59B6-4512-A60D-32E313EFED0C}" type="pres">
      <dgm:prSet presAssocID="{5A3EED51-00A1-4956-A33A-677513B21464}" presName="childNode" presStyleLbl="revTx" presStyleIdx="0" presStyleCnt="0">
        <dgm:presLayoutVars>
          <dgm:bulletEnabled val="1"/>
        </dgm:presLayoutVars>
      </dgm:prSet>
      <dgm:spPr/>
    </dgm:pt>
    <dgm:pt modelId="{2D991D8F-1E1A-412E-AB39-61026A0C73EA}" type="pres">
      <dgm:prSet presAssocID="{6A70F1A7-B5FF-4100-987C-21F53082D295}" presName="Name25" presStyleLbl="parChTrans1D1" presStyleIdx="6" presStyleCnt="7"/>
      <dgm:spPr/>
      <dgm:t>
        <a:bodyPr/>
        <a:lstStyle/>
        <a:p>
          <a:endParaRPr lang="pt-PT"/>
        </a:p>
      </dgm:t>
    </dgm:pt>
    <dgm:pt modelId="{931A73B2-2F76-4289-93A8-BB372190FB5F}" type="pres">
      <dgm:prSet presAssocID="{9C709B94-010A-402F-9D68-47600D8E3C88}" presName="node" presStyleCnt="0"/>
      <dgm:spPr/>
    </dgm:pt>
    <dgm:pt modelId="{176B22FC-8482-44E9-8E19-B9154BE23CE0}" type="pres">
      <dgm:prSet presAssocID="{9C709B94-010A-402F-9D68-47600D8E3C88}" presName="parentNode" presStyleLbl="node1" presStyleIdx="7" presStyleCnt="8" custScaleX="361505" custLinFactX="-286011" custLinFactY="-62200" custLinFactNeighborX="-30000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8B4FB38-155B-454D-84E4-5E31DD00C00B}" type="pres">
      <dgm:prSet presAssocID="{9C709B94-010A-402F-9D68-47600D8E3C88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80E3CE4A-6210-42FC-9A94-B3638D007E09}" type="presOf" srcId="{FF1FD213-DD21-4DD5-B427-09ECACF48CB7}" destId="{33107260-436E-4F57-BC53-26EAEE5D8C92}" srcOrd="0" destOrd="0" presId="urn:microsoft.com/office/officeart/2005/8/layout/radial2"/>
    <dgm:cxn modelId="{2AC7596A-8061-4C34-A975-5D1601123281}" type="presOf" srcId="{DC7D5D4C-677E-4106-920F-86BC8EEC8D35}" destId="{52D5500D-7014-4553-AEFB-BE30F33E2DDB}" srcOrd="0" destOrd="0" presId="urn:microsoft.com/office/officeart/2005/8/layout/radial2"/>
    <dgm:cxn modelId="{8B77C629-7F28-4A7E-B128-7195D0805F5E}" srcId="{0F24DBE9-879E-43AE-8B8D-667BF115E10B}" destId="{5A3EED51-00A1-4956-A33A-677513B21464}" srcOrd="5" destOrd="0" parTransId="{709A3DA1-C743-49A2-9365-9999E5225CA1}" sibTransId="{F04924E5-5CC8-4438-A95A-3FB4054D545E}"/>
    <dgm:cxn modelId="{E55B6BB1-EC01-4B23-AD17-95D546D6EF48}" type="presOf" srcId="{6A70F1A7-B5FF-4100-987C-21F53082D295}" destId="{2D991D8F-1E1A-412E-AB39-61026A0C73EA}" srcOrd="0" destOrd="0" presId="urn:microsoft.com/office/officeart/2005/8/layout/radial2"/>
    <dgm:cxn modelId="{F0A4FEDD-3D03-4A0B-9DEE-EF9DA826E475}" type="presOf" srcId="{DAF70ECC-D950-48C2-9BB3-0550BD007CFA}" destId="{0804D1A3-0E77-45F7-8178-18F88DFDB801}" srcOrd="0" destOrd="0" presId="urn:microsoft.com/office/officeart/2005/8/layout/radial2"/>
    <dgm:cxn modelId="{CDE50723-A6C6-44C4-84DE-B602D70F3DEB}" type="presOf" srcId="{709A3DA1-C743-49A2-9365-9999E5225CA1}" destId="{84725CFE-D3F9-496F-BEBF-BB912C28237F}" srcOrd="0" destOrd="0" presId="urn:microsoft.com/office/officeart/2005/8/layout/radial2"/>
    <dgm:cxn modelId="{8E99A528-10CB-4892-B55C-13EB0BD142C9}" type="presOf" srcId="{7597975E-091D-48DB-863E-430B09CA6CB5}" destId="{49C2D679-0038-48A4-A3FC-5897EEF78718}" srcOrd="0" destOrd="0" presId="urn:microsoft.com/office/officeart/2005/8/layout/radial2"/>
    <dgm:cxn modelId="{F663DB34-4221-40A2-BD45-1EDE169C2DF5}" type="presOf" srcId="{9C709B94-010A-402F-9D68-47600D8E3C88}" destId="{176B22FC-8482-44E9-8E19-B9154BE23CE0}" srcOrd="0" destOrd="0" presId="urn:microsoft.com/office/officeart/2005/8/layout/radial2"/>
    <dgm:cxn modelId="{BAF6C3B6-3958-45C5-ACEB-80E70522CDC7}" type="presOf" srcId="{5E80F4BB-C607-4EC2-B8E6-CF7E46985DFA}" destId="{91C2A419-D7DF-47BC-BCD0-3383F23D856A}" srcOrd="0" destOrd="0" presId="urn:microsoft.com/office/officeart/2005/8/layout/radial2"/>
    <dgm:cxn modelId="{6D97FE32-8797-4332-9E2A-EB45CC29F54F}" srcId="{0F24DBE9-879E-43AE-8B8D-667BF115E10B}" destId="{DC7D5D4C-677E-4106-920F-86BC8EEC8D35}" srcOrd="1" destOrd="0" parTransId="{7597975E-091D-48DB-863E-430B09CA6CB5}" sibTransId="{D06CD096-990F-4B52-B84A-158D0B987D68}"/>
    <dgm:cxn modelId="{F8BBC317-1EA1-4337-88DE-793A65F17F4B}" srcId="{0F24DBE9-879E-43AE-8B8D-667BF115E10B}" destId="{FF1FD213-DD21-4DD5-B427-09ECACF48CB7}" srcOrd="0" destOrd="0" parTransId="{5E80F4BB-C607-4EC2-B8E6-CF7E46985DFA}" sibTransId="{4EEF8DEA-9580-4066-A07E-FABCFA77BCDE}"/>
    <dgm:cxn modelId="{06676602-9035-4526-9224-B396F9956A5D}" type="presOf" srcId="{5BE15A51-30E3-4A62-8BCC-F6C6385255EA}" destId="{2870B9C1-0AE7-41BE-8FF2-695B620850FE}" srcOrd="0" destOrd="0" presId="urn:microsoft.com/office/officeart/2005/8/layout/radial2"/>
    <dgm:cxn modelId="{7E9F02F2-FA51-4326-848F-F3764BF7E2E5}" srcId="{0F24DBE9-879E-43AE-8B8D-667BF115E10B}" destId="{9C709B94-010A-402F-9D68-47600D8E3C88}" srcOrd="6" destOrd="0" parTransId="{6A70F1A7-B5FF-4100-987C-21F53082D295}" sibTransId="{D1152F9F-FB11-4946-9224-E58C77133673}"/>
    <dgm:cxn modelId="{F1855204-45BE-493A-BB62-01988A10ADFB}" type="presOf" srcId="{9D5D4804-AA6A-4235-B8CF-8E125DE1901C}" destId="{6864AE9B-4647-475A-A6E5-AE816ADEA0CB}" srcOrd="0" destOrd="0" presId="urn:microsoft.com/office/officeart/2005/8/layout/radial2"/>
    <dgm:cxn modelId="{FDACDFA4-B84A-402B-9319-CEE073D34081}" type="presOf" srcId="{0F24DBE9-879E-43AE-8B8D-667BF115E10B}" destId="{76A4DF04-F4D4-49C0-973A-617F17860493}" srcOrd="0" destOrd="0" presId="urn:microsoft.com/office/officeart/2005/8/layout/radial2"/>
    <dgm:cxn modelId="{AD3BC8BA-76D9-4A9E-90B2-452052F45BA3}" type="presOf" srcId="{F36030AD-A78A-4720-B4A5-211F157B7C99}" destId="{49DF6FCD-DCBB-494B-BCA0-31EBE1CF6142}" srcOrd="0" destOrd="0" presId="urn:microsoft.com/office/officeart/2005/8/layout/radial2"/>
    <dgm:cxn modelId="{2D1415BE-393F-42D7-AC51-9E4FB6D4C989}" type="presOf" srcId="{F906BF34-D465-4426-BEB3-8BF8E79E39E1}" destId="{510ABEDC-883C-47F2-BDAD-BD2301249CEE}" srcOrd="0" destOrd="0" presId="urn:microsoft.com/office/officeart/2005/8/layout/radial2"/>
    <dgm:cxn modelId="{AB758785-0343-4E28-BCA4-194812261B4A}" srcId="{0F24DBE9-879E-43AE-8B8D-667BF115E10B}" destId="{DAF70ECC-D950-48C2-9BB3-0550BD007CFA}" srcOrd="4" destOrd="0" parTransId="{F36030AD-A78A-4720-B4A5-211F157B7C99}" sibTransId="{589848FF-E82D-4A83-BAB6-830891A60809}"/>
    <dgm:cxn modelId="{48881FCB-D755-421F-B2BE-1FC04E4FE480}" srcId="{0F24DBE9-879E-43AE-8B8D-667BF115E10B}" destId="{9D5D4804-AA6A-4235-B8CF-8E125DE1901C}" srcOrd="3" destOrd="0" parTransId="{5BE15A51-30E3-4A62-8BCC-F6C6385255EA}" sibTransId="{8E5EFD3D-C443-4B2E-9EB3-7767FD7996F0}"/>
    <dgm:cxn modelId="{DC436097-CBDA-48E3-9D43-452FFD282EE3}" type="presOf" srcId="{5A3EED51-00A1-4956-A33A-677513B21464}" destId="{3DB9162D-33ED-492D-8871-688B5024AB94}" srcOrd="0" destOrd="0" presId="urn:microsoft.com/office/officeart/2005/8/layout/radial2"/>
    <dgm:cxn modelId="{E752B773-E3B3-419C-8BA3-A138382EEF6E}" srcId="{0F24DBE9-879E-43AE-8B8D-667BF115E10B}" destId="{F906BF34-D465-4426-BEB3-8BF8E79E39E1}" srcOrd="2" destOrd="0" parTransId="{6E529B67-8D6B-47BE-9638-88FDE1CB450E}" sibTransId="{415C8141-09A2-4713-82CE-8111BF9F558B}"/>
    <dgm:cxn modelId="{51D44720-8E40-4A6B-8C96-5D5502269990}" type="presOf" srcId="{6E529B67-8D6B-47BE-9638-88FDE1CB450E}" destId="{CFC09C7C-E08A-4C6F-A768-78C8286B1A76}" srcOrd="0" destOrd="0" presId="urn:microsoft.com/office/officeart/2005/8/layout/radial2"/>
    <dgm:cxn modelId="{A16067CC-EAF9-4F1A-9F67-E5A747DA8AC5}" type="presParOf" srcId="{76A4DF04-F4D4-49C0-973A-617F17860493}" destId="{277A4EFE-90DA-44B8-BC50-164DB164DB53}" srcOrd="0" destOrd="0" presId="urn:microsoft.com/office/officeart/2005/8/layout/radial2"/>
    <dgm:cxn modelId="{336B38DE-2FF3-4B05-A7EA-F45BD6DB4BBD}" type="presParOf" srcId="{277A4EFE-90DA-44B8-BC50-164DB164DB53}" destId="{2455EFBB-AD7C-4656-A68E-288B603DE10D}" srcOrd="0" destOrd="0" presId="urn:microsoft.com/office/officeart/2005/8/layout/radial2"/>
    <dgm:cxn modelId="{D6A6FF94-FF81-432C-8578-8737576BF5A7}" type="presParOf" srcId="{2455EFBB-AD7C-4656-A68E-288B603DE10D}" destId="{94DAFB8D-494C-41DA-9E8E-4DA5ED33560B}" srcOrd="0" destOrd="0" presId="urn:microsoft.com/office/officeart/2005/8/layout/radial2"/>
    <dgm:cxn modelId="{414D1D2B-9DCE-4CA9-BE1D-8B648E3A52EA}" type="presParOf" srcId="{2455EFBB-AD7C-4656-A68E-288B603DE10D}" destId="{C4D831DE-7DEC-4DE1-8119-E4B0E0967859}" srcOrd="1" destOrd="0" presId="urn:microsoft.com/office/officeart/2005/8/layout/radial2"/>
    <dgm:cxn modelId="{AE3710A3-84E9-49FF-8DBF-85EF0F986F5D}" type="presParOf" srcId="{277A4EFE-90DA-44B8-BC50-164DB164DB53}" destId="{91C2A419-D7DF-47BC-BCD0-3383F23D856A}" srcOrd="1" destOrd="0" presId="urn:microsoft.com/office/officeart/2005/8/layout/radial2"/>
    <dgm:cxn modelId="{E7C467DF-1CA3-4DD7-872F-8F44EC605F62}" type="presParOf" srcId="{277A4EFE-90DA-44B8-BC50-164DB164DB53}" destId="{49EECDFD-CDA1-4897-97A0-0147CE373185}" srcOrd="2" destOrd="0" presId="urn:microsoft.com/office/officeart/2005/8/layout/radial2"/>
    <dgm:cxn modelId="{DAA93E3E-7F7F-45B3-9FFD-FD8F3029FC28}" type="presParOf" srcId="{49EECDFD-CDA1-4897-97A0-0147CE373185}" destId="{33107260-436E-4F57-BC53-26EAEE5D8C92}" srcOrd="0" destOrd="0" presId="urn:microsoft.com/office/officeart/2005/8/layout/radial2"/>
    <dgm:cxn modelId="{4C5010ED-DD59-4964-B1DD-4B403A445BE1}" type="presParOf" srcId="{49EECDFD-CDA1-4897-97A0-0147CE373185}" destId="{C6DE9D10-E3A2-48A4-98EE-88CE59A5621B}" srcOrd="1" destOrd="0" presId="urn:microsoft.com/office/officeart/2005/8/layout/radial2"/>
    <dgm:cxn modelId="{2124C0A4-D88E-475B-B879-D1B8DCD51694}" type="presParOf" srcId="{277A4EFE-90DA-44B8-BC50-164DB164DB53}" destId="{49C2D679-0038-48A4-A3FC-5897EEF78718}" srcOrd="3" destOrd="0" presId="urn:microsoft.com/office/officeart/2005/8/layout/radial2"/>
    <dgm:cxn modelId="{523A6D4C-E620-4CB6-AF46-604145353717}" type="presParOf" srcId="{277A4EFE-90DA-44B8-BC50-164DB164DB53}" destId="{8687F1DF-7CF8-4E57-99DA-821E3B933CAA}" srcOrd="4" destOrd="0" presId="urn:microsoft.com/office/officeart/2005/8/layout/radial2"/>
    <dgm:cxn modelId="{EE0D4F0E-395A-4195-8DF0-17BAB0A671B4}" type="presParOf" srcId="{8687F1DF-7CF8-4E57-99DA-821E3B933CAA}" destId="{52D5500D-7014-4553-AEFB-BE30F33E2DDB}" srcOrd="0" destOrd="0" presId="urn:microsoft.com/office/officeart/2005/8/layout/radial2"/>
    <dgm:cxn modelId="{0155037D-729E-4153-813E-3BA7AD2AB337}" type="presParOf" srcId="{8687F1DF-7CF8-4E57-99DA-821E3B933CAA}" destId="{5A1F90F4-BE09-4EF0-92AF-6875E3EFBEFF}" srcOrd="1" destOrd="0" presId="urn:microsoft.com/office/officeart/2005/8/layout/radial2"/>
    <dgm:cxn modelId="{1D59C158-E05A-461E-A0AD-DC8CD85F2105}" type="presParOf" srcId="{277A4EFE-90DA-44B8-BC50-164DB164DB53}" destId="{CFC09C7C-E08A-4C6F-A768-78C8286B1A76}" srcOrd="5" destOrd="0" presId="urn:microsoft.com/office/officeart/2005/8/layout/radial2"/>
    <dgm:cxn modelId="{82F83A35-0EE2-4C60-9E1A-021B6DCDBF1D}" type="presParOf" srcId="{277A4EFE-90DA-44B8-BC50-164DB164DB53}" destId="{E82B304E-044C-4675-BC50-65BCF9709645}" srcOrd="6" destOrd="0" presId="urn:microsoft.com/office/officeart/2005/8/layout/radial2"/>
    <dgm:cxn modelId="{2D7F4CA8-14E8-4292-82F0-026B20B2EF30}" type="presParOf" srcId="{E82B304E-044C-4675-BC50-65BCF9709645}" destId="{510ABEDC-883C-47F2-BDAD-BD2301249CEE}" srcOrd="0" destOrd="0" presId="urn:microsoft.com/office/officeart/2005/8/layout/radial2"/>
    <dgm:cxn modelId="{7988FB99-444E-4966-9979-16046634C032}" type="presParOf" srcId="{E82B304E-044C-4675-BC50-65BCF9709645}" destId="{318A9CED-EA49-4B9C-ABE5-8396F033E38E}" srcOrd="1" destOrd="0" presId="urn:microsoft.com/office/officeart/2005/8/layout/radial2"/>
    <dgm:cxn modelId="{F4B572EB-B97C-47D2-8CFE-733B9DF7FCC1}" type="presParOf" srcId="{277A4EFE-90DA-44B8-BC50-164DB164DB53}" destId="{2870B9C1-0AE7-41BE-8FF2-695B620850FE}" srcOrd="7" destOrd="0" presId="urn:microsoft.com/office/officeart/2005/8/layout/radial2"/>
    <dgm:cxn modelId="{4B0547D8-D258-42FE-8A44-CF61ABD3955C}" type="presParOf" srcId="{277A4EFE-90DA-44B8-BC50-164DB164DB53}" destId="{1932A858-0648-47A8-9843-9DC3727F43E6}" srcOrd="8" destOrd="0" presId="urn:microsoft.com/office/officeart/2005/8/layout/radial2"/>
    <dgm:cxn modelId="{3F30B118-3C1F-4248-9908-79D900B0B9AD}" type="presParOf" srcId="{1932A858-0648-47A8-9843-9DC3727F43E6}" destId="{6864AE9B-4647-475A-A6E5-AE816ADEA0CB}" srcOrd="0" destOrd="0" presId="urn:microsoft.com/office/officeart/2005/8/layout/radial2"/>
    <dgm:cxn modelId="{4BA73700-9D1D-459C-AF11-0776C8C92F30}" type="presParOf" srcId="{1932A858-0648-47A8-9843-9DC3727F43E6}" destId="{19AE4147-469C-416E-98E4-1EE991D9D9C6}" srcOrd="1" destOrd="0" presId="urn:microsoft.com/office/officeart/2005/8/layout/radial2"/>
    <dgm:cxn modelId="{F0BB2CC6-0BDA-4D47-BA6A-D0FA708C8CEB}" type="presParOf" srcId="{277A4EFE-90DA-44B8-BC50-164DB164DB53}" destId="{49DF6FCD-DCBB-494B-BCA0-31EBE1CF6142}" srcOrd="9" destOrd="0" presId="urn:microsoft.com/office/officeart/2005/8/layout/radial2"/>
    <dgm:cxn modelId="{87F2B720-9723-49CE-A280-2978068D2615}" type="presParOf" srcId="{277A4EFE-90DA-44B8-BC50-164DB164DB53}" destId="{6366E21A-81CE-46F6-86BD-4ADBD8160B94}" srcOrd="10" destOrd="0" presId="urn:microsoft.com/office/officeart/2005/8/layout/radial2"/>
    <dgm:cxn modelId="{61F640C4-26C1-4C7E-8E45-B0266CEE09D6}" type="presParOf" srcId="{6366E21A-81CE-46F6-86BD-4ADBD8160B94}" destId="{0804D1A3-0E77-45F7-8178-18F88DFDB801}" srcOrd="0" destOrd="0" presId="urn:microsoft.com/office/officeart/2005/8/layout/radial2"/>
    <dgm:cxn modelId="{746C08DE-9F21-41EA-8FBD-03A30D2D6547}" type="presParOf" srcId="{6366E21A-81CE-46F6-86BD-4ADBD8160B94}" destId="{B332D00A-E612-4527-9E8F-D00F83BB0290}" srcOrd="1" destOrd="0" presId="urn:microsoft.com/office/officeart/2005/8/layout/radial2"/>
    <dgm:cxn modelId="{3C8F106E-CE97-463B-8615-85E40241275E}" type="presParOf" srcId="{277A4EFE-90DA-44B8-BC50-164DB164DB53}" destId="{84725CFE-D3F9-496F-BEBF-BB912C28237F}" srcOrd="11" destOrd="0" presId="urn:microsoft.com/office/officeart/2005/8/layout/radial2"/>
    <dgm:cxn modelId="{F1D4F080-E08F-44D1-BF23-CD811BD1723F}" type="presParOf" srcId="{277A4EFE-90DA-44B8-BC50-164DB164DB53}" destId="{8DC5362D-2148-44E1-838C-ECC6DF224D41}" srcOrd="12" destOrd="0" presId="urn:microsoft.com/office/officeart/2005/8/layout/radial2"/>
    <dgm:cxn modelId="{C34446EF-D3EF-43DD-8D10-7CA4F0F1AC5F}" type="presParOf" srcId="{8DC5362D-2148-44E1-838C-ECC6DF224D41}" destId="{3DB9162D-33ED-492D-8871-688B5024AB94}" srcOrd="0" destOrd="0" presId="urn:microsoft.com/office/officeart/2005/8/layout/radial2"/>
    <dgm:cxn modelId="{73366F90-2257-4F23-875E-869D731D0567}" type="presParOf" srcId="{8DC5362D-2148-44E1-838C-ECC6DF224D41}" destId="{57810BEA-59B6-4512-A60D-32E313EFED0C}" srcOrd="1" destOrd="0" presId="urn:microsoft.com/office/officeart/2005/8/layout/radial2"/>
    <dgm:cxn modelId="{6A65D604-9DB4-4B49-8E9B-91604624677F}" type="presParOf" srcId="{277A4EFE-90DA-44B8-BC50-164DB164DB53}" destId="{2D991D8F-1E1A-412E-AB39-61026A0C73EA}" srcOrd="13" destOrd="0" presId="urn:microsoft.com/office/officeart/2005/8/layout/radial2"/>
    <dgm:cxn modelId="{2B166548-566C-4C33-8A71-545ED48DEFDE}" type="presParOf" srcId="{277A4EFE-90DA-44B8-BC50-164DB164DB53}" destId="{931A73B2-2F76-4289-93A8-BB372190FB5F}" srcOrd="14" destOrd="0" presId="urn:microsoft.com/office/officeart/2005/8/layout/radial2"/>
    <dgm:cxn modelId="{6DDCC3C1-03BD-4335-B7DD-A421A7AA0C12}" type="presParOf" srcId="{931A73B2-2F76-4289-93A8-BB372190FB5F}" destId="{176B22FC-8482-44E9-8E19-B9154BE23CE0}" srcOrd="0" destOrd="0" presId="urn:microsoft.com/office/officeart/2005/8/layout/radial2"/>
    <dgm:cxn modelId="{1FD10798-F5EE-4E94-A940-3B86BE012B4B}" type="presParOf" srcId="{931A73B2-2F76-4289-93A8-BB372190FB5F}" destId="{48B4FB38-155B-454D-84E4-5E31DD00C00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20E5CC-AC71-4D74-8E19-D824F91C80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4BCD104F-9FFE-4F89-968B-1183EBA08419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Recolha de Dados</a:t>
          </a:r>
          <a:endParaRPr lang="pt-PT" sz="1400" b="1" dirty="0">
            <a:latin typeface="Comic Sans MS" pitchFamily="66" charset="0"/>
          </a:endParaRPr>
        </a:p>
      </dgm:t>
    </dgm:pt>
    <dgm:pt modelId="{0A48D43E-5C49-4BC4-9599-7BB03DD7AEDA}" type="parTrans" cxnId="{04B2AF7C-5296-42EA-B39A-6B5BEA5C62D8}">
      <dgm:prSet/>
      <dgm:spPr/>
      <dgm:t>
        <a:bodyPr/>
        <a:lstStyle/>
        <a:p>
          <a:endParaRPr lang="pt-PT"/>
        </a:p>
      </dgm:t>
    </dgm:pt>
    <dgm:pt modelId="{091FBEA8-F07F-4926-986A-4F0DA07C84B1}" type="sibTrans" cxnId="{04B2AF7C-5296-42EA-B39A-6B5BEA5C62D8}">
      <dgm:prSet/>
      <dgm:spPr/>
      <dgm:t>
        <a:bodyPr/>
        <a:lstStyle/>
        <a:p>
          <a:endParaRPr lang="pt-PT"/>
        </a:p>
      </dgm:t>
    </dgm:pt>
    <dgm:pt modelId="{E70CEDF1-8A5F-4FDF-80FD-4749BE823B4A}">
      <dgm:prSet phldrT="[Texto]"/>
      <dgm:spPr/>
      <dgm:t>
        <a:bodyPr/>
        <a:lstStyle/>
        <a:p>
          <a:r>
            <a:rPr lang="pt-PT" dirty="0" smtClean="0"/>
            <a:t>Entrevistas </a:t>
          </a:r>
          <a:endParaRPr lang="pt-PT" dirty="0"/>
        </a:p>
      </dgm:t>
    </dgm:pt>
    <dgm:pt modelId="{0AE7BE98-5ED9-45A7-8C70-5FC750FB3917}" type="parTrans" cxnId="{D55051D4-F59F-4148-8339-409A693E8082}">
      <dgm:prSet/>
      <dgm:spPr/>
      <dgm:t>
        <a:bodyPr/>
        <a:lstStyle/>
        <a:p>
          <a:endParaRPr lang="pt-PT"/>
        </a:p>
      </dgm:t>
    </dgm:pt>
    <dgm:pt modelId="{2F0E22FD-3514-4905-9A65-C55CDD3D5935}" type="sibTrans" cxnId="{D55051D4-F59F-4148-8339-409A693E8082}">
      <dgm:prSet/>
      <dgm:spPr/>
      <dgm:t>
        <a:bodyPr/>
        <a:lstStyle/>
        <a:p>
          <a:endParaRPr lang="pt-PT"/>
        </a:p>
      </dgm:t>
    </dgm:pt>
    <dgm:pt modelId="{9540F4FF-0234-4951-938D-252B96986D16}">
      <dgm:prSet phldrT="[Texto]" custT="1"/>
      <dgm:spPr>
        <a:solidFill>
          <a:srgbClr val="800000"/>
        </a:solidFill>
        <a:ln>
          <a:solidFill>
            <a:srgbClr val="FFFF00"/>
          </a:solidFill>
        </a:ln>
      </dgm:spPr>
      <dgm:t>
        <a:bodyPr/>
        <a:lstStyle/>
        <a:p>
          <a:r>
            <a:rPr lang="pt-PT" sz="1400" b="1" dirty="0" smtClean="0">
              <a:latin typeface="Comic Sans MS" pitchFamily="66" charset="0"/>
            </a:rPr>
            <a:t>Análise e Tratamento dos Dados</a:t>
          </a:r>
          <a:endParaRPr lang="pt-PT" sz="1400" b="1" dirty="0">
            <a:latin typeface="Comic Sans MS" pitchFamily="66" charset="0"/>
          </a:endParaRPr>
        </a:p>
      </dgm:t>
    </dgm:pt>
    <dgm:pt modelId="{8542398A-8940-44FB-B274-186E97D15364}" type="parTrans" cxnId="{F97DC24B-A3EA-4A74-A6D5-21102A6BDA8C}">
      <dgm:prSet/>
      <dgm:spPr/>
      <dgm:t>
        <a:bodyPr/>
        <a:lstStyle/>
        <a:p>
          <a:endParaRPr lang="pt-PT"/>
        </a:p>
      </dgm:t>
    </dgm:pt>
    <dgm:pt modelId="{8B1672A3-6AB5-4A6B-B313-E12A59854C7C}" type="sibTrans" cxnId="{F97DC24B-A3EA-4A74-A6D5-21102A6BDA8C}">
      <dgm:prSet/>
      <dgm:spPr/>
      <dgm:t>
        <a:bodyPr/>
        <a:lstStyle/>
        <a:p>
          <a:endParaRPr lang="pt-PT"/>
        </a:p>
      </dgm:t>
    </dgm:pt>
    <dgm:pt modelId="{712B2DA4-F645-43E4-A9C8-B8A22EE4919B}">
      <dgm:prSet phldrT="[Texto]"/>
      <dgm:spPr/>
      <dgm:t>
        <a:bodyPr/>
        <a:lstStyle/>
        <a:p>
          <a:r>
            <a:rPr lang="pt-PT" dirty="0" smtClean="0"/>
            <a:t>Transcrição das Entrevistas</a:t>
          </a:r>
          <a:endParaRPr lang="pt-PT" dirty="0"/>
        </a:p>
      </dgm:t>
    </dgm:pt>
    <dgm:pt modelId="{6E79C537-D75B-44D6-B2D2-4D979073F1DA}" type="parTrans" cxnId="{6D282C7C-7CA7-4B8C-89D8-E8D5121F764B}">
      <dgm:prSet/>
      <dgm:spPr/>
      <dgm:t>
        <a:bodyPr/>
        <a:lstStyle/>
        <a:p>
          <a:endParaRPr lang="pt-PT"/>
        </a:p>
      </dgm:t>
    </dgm:pt>
    <dgm:pt modelId="{9E1BF7D7-247B-4783-B49F-ACA3DC92065D}" type="sibTrans" cxnId="{6D282C7C-7CA7-4B8C-89D8-E8D5121F764B}">
      <dgm:prSet/>
      <dgm:spPr/>
      <dgm:t>
        <a:bodyPr/>
        <a:lstStyle/>
        <a:p>
          <a:endParaRPr lang="pt-PT"/>
        </a:p>
      </dgm:t>
    </dgm:pt>
    <dgm:pt modelId="{B4D64960-35F0-488C-8B42-5D9A97025BE6}">
      <dgm:prSet phldrT="[Texto]"/>
      <dgm:spPr/>
      <dgm:t>
        <a:bodyPr/>
        <a:lstStyle/>
        <a:p>
          <a:r>
            <a:rPr lang="pt-PT" dirty="0" smtClean="0"/>
            <a:t>Análise de Conteúdo (Guerra, 2006 e </a:t>
          </a:r>
          <a:r>
            <a:rPr lang="pt-PT" dirty="0" err="1" smtClean="0"/>
            <a:t>Bardin</a:t>
          </a:r>
          <a:r>
            <a:rPr lang="pt-PT" dirty="0" smtClean="0"/>
            <a:t>, 2008)</a:t>
          </a:r>
          <a:endParaRPr lang="pt-PT" dirty="0"/>
        </a:p>
      </dgm:t>
    </dgm:pt>
    <dgm:pt modelId="{33F63C49-B0F6-4374-8D5B-D08D052BA65E}" type="parTrans" cxnId="{20BCE1DC-F388-4C62-8F17-957F9C064308}">
      <dgm:prSet/>
      <dgm:spPr/>
      <dgm:t>
        <a:bodyPr/>
        <a:lstStyle/>
        <a:p>
          <a:endParaRPr lang="pt-PT"/>
        </a:p>
      </dgm:t>
    </dgm:pt>
    <dgm:pt modelId="{FA398686-823B-4F02-9313-B6BAEBAAF815}" type="sibTrans" cxnId="{20BCE1DC-F388-4C62-8F17-957F9C064308}">
      <dgm:prSet/>
      <dgm:spPr/>
      <dgm:t>
        <a:bodyPr/>
        <a:lstStyle/>
        <a:p>
          <a:endParaRPr lang="pt-PT"/>
        </a:p>
      </dgm:t>
    </dgm:pt>
    <dgm:pt modelId="{568652CE-D078-4708-A44D-C005577179FD}" type="pres">
      <dgm:prSet presAssocID="{7520E5CC-AC71-4D74-8E19-D824F91C80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B528498E-13A4-45B9-82C9-C1B626B21501}" type="pres">
      <dgm:prSet presAssocID="{4BCD104F-9FFE-4F89-968B-1183EBA08419}" presName="composite" presStyleCnt="0"/>
      <dgm:spPr/>
    </dgm:pt>
    <dgm:pt modelId="{458F48F5-84F7-4859-9B81-1BC1C899EE8F}" type="pres">
      <dgm:prSet presAssocID="{4BCD104F-9FFE-4F89-968B-1183EBA0841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A67B57D-9563-4CDC-9B7C-140FE505151D}" type="pres">
      <dgm:prSet presAssocID="{4BCD104F-9FFE-4F89-968B-1183EBA0841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8BB7E35-E60B-44B3-B66C-2348061A3BEA}" type="pres">
      <dgm:prSet presAssocID="{091FBEA8-F07F-4926-986A-4F0DA07C84B1}" presName="sp" presStyleCnt="0"/>
      <dgm:spPr/>
    </dgm:pt>
    <dgm:pt modelId="{010476F5-98D5-4D81-A0FD-B483C53A0E88}" type="pres">
      <dgm:prSet presAssocID="{9540F4FF-0234-4951-938D-252B96986D16}" presName="composite" presStyleCnt="0"/>
      <dgm:spPr/>
    </dgm:pt>
    <dgm:pt modelId="{CDD3619A-DC1F-46FA-8D29-1BDE0FCC3157}" type="pres">
      <dgm:prSet presAssocID="{9540F4FF-0234-4951-938D-252B96986D1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A97CA53-AE51-4058-BFD5-2E2936883317}" type="pres">
      <dgm:prSet presAssocID="{9540F4FF-0234-4951-938D-252B96986D1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20BCE1DC-F388-4C62-8F17-957F9C064308}" srcId="{9540F4FF-0234-4951-938D-252B96986D16}" destId="{B4D64960-35F0-488C-8B42-5D9A97025BE6}" srcOrd="1" destOrd="0" parTransId="{33F63C49-B0F6-4374-8D5B-D08D052BA65E}" sibTransId="{FA398686-823B-4F02-9313-B6BAEBAAF815}"/>
    <dgm:cxn modelId="{D55051D4-F59F-4148-8339-409A693E8082}" srcId="{4BCD104F-9FFE-4F89-968B-1183EBA08419}" destId="{E70CEDF1-8A5F-4FDF-80FD-4749BE823B4A}" srcOrd="0" destOrd="0" parTransId="{0AE7BE98-5ED9-45A7-8C70-5FC750FB3917}" sibTransId="{2F0E22FD-3514-4905-9A65-C55CDD3D5935}"/>
    <dgm:cxn modelId="{635418A0-69BE-4ACB-A737-890F89A2B918}" type="presOf" srcId="{7520E5CC-AC71-4D74-8E19-D824F91C80CC}" destId="{568652CE-D078-4708-A44D-C005577179FD}" srcOrd="0" destOrd="0" presId="urn:microsoft.com/office/officeart/2005/8/layout/chevron2"/>
    <dgm:cxn modelId="{8D7CBE6A-2793-4B2F-AEF1-7352C67CE19B}" type="presOf" srcId="{712B2DA4-F645-43E4-A9C8-B8A22EE4919B}" destId="{AA97CA53-AE51-4058-BFD5-2E2936883317}" srcOrd="0" destOrd="0" presId="urn:microsoft.com/office/officeart/2005/8/layout/chevron2"/>
    <dgm:cxn modelId="{5B90E480-880E-4A5F-B19A-F2CFD759E997}" type="presOf" srcId="{4BCD104F-9FFE-4F89-968B-1183EBA08419}" destId="{458F48F5-84F7-4859-9B81-1BC1C899EE8F}" srcOrd="0" destOrd="0" presId="urn:microsoft.com/office/officeart/2005/8/layout/chevron2"/>
    <dgm:cxn modelId="{04B2AF7C-5296-42EA-B39A-6B5BEA5C62D8}" srcId="{7520E5CC-AC71-4D74-8E19-D824F91C80CC}" destId="{4BCD104F-9FFE-4F89-968B-1183EBA08419}" srcOrd="0" destOrd="0" parTransId="{0A48D43E-5C49-4BC4-9599-7BB03DD7AEDA}" sibTransId="{091FBEA8-F07F-4926-986A-4F0DA07C84B1}"/>
    <dgm:cxn modelId="{40F78B84-3328-40D8-BBB2-787488FD8BE8}" type="presOf" srcId="{9540F4FF-0234-4951-938D-252B96986D16}" destId="{CDD3619A-DC1F-46FA-8D29-1BDE0FCC3157}" srcOrd="0" destOrd="0" presId="urn:microsoft.com/office/officeart/2005/8/layout/chevron2"/>
    <dgm:cxn modelId="{6D282C7C-7CA7-4B8C-89D8-E8D5121F764B}" srcId="{9540F4FF-0234-4951-938D-252B96986D16}" destId="{712B2DA4-F645-43E4-A9C8-B8A22EE4919B}" srcOrd="0" destOrd="0" parTransId="{6E79C537-D75B-44D6-B2D2-4D979073F1DA}" sibTransId="{9E1BF7D7-247B-4783-B49F-ACA3DC92065D}"/>
    <dgm:cxn modelId="{F97DC24B-A3EA-4A74-A6D5-21102A6BDA8C}" srcId="{7520E5CC-AC71-4D74-8E19-D824F91C80CC}" destId="{9540F4FF-0234-4951-938D-252B96986D16}" srcOrd="1" destOrd="0" parTransId="{8542398A-8940-44FB-B274-186E97D15364}" sibTransId="{8B1672A3-6AB5-4A6B-B313-E12A59854C7C}"/>
    <dgm:cxn modelId="{812B307C-B476-48C0-9178-C1AD33B06E21}" type="presOf" srcId="{E70CEDF1-8A5F-4FDF-80FD-4749BE823B4A}" destId="{9A67B57D-9563-4CDC-9B7C-140FE505151D}" srcOrd="0" destOrd="0" presId="urn:microsoft.com/office/officeart/2005/8/layout/chevron2"/>
    <dgm:cxn modelId="{FB34D30A-7527-4AC7-810B-7764BD1EA236}" type="presOf" srcId="{B4D64960-35F0-488C-8B42-5D9A97025BE6}" destId="{AA97CA53-AE51-4058-BFD5-2E2936883317}" srcOrd="0" destOrd="1" presId="urn:microsoft.com/office/officeart/2005/8/layout/chevron2"/>
    <dgm:cxn modelId="{3FADDAFD-580A-482F-830A-AD5876399B3B}" type="presParOf" srcId="{568652CE-D078-4708-A44D-C005577179FD}" destId="{B528498E-13A4-45B9-82C9-C1B626B21501}" srcOrd="0" destOrd="0" presId="urn:microsoft.com/office/officeart/2005/8/layout/chevron2"/>
    <dgm:cxn modelId="{E87C5329-944D-4091-8AB8-DFA001E7E144}" type="presParOf" srcId="{B528498E-13A4-45B9-82C9-C1B626B21501}" destId="{458F48F5-84F7-4859-9B81-1BC1C899EE8F}" srcOrd="0" destOrd="0" presId="urn:microsoft.com/office/officeart/2005/8/layout/chevron2"/>
    <dgm:cxn modelId="{B6565E3C-7140-4645-BF6F-8E049A89E8B5}" type="presParOf" srcId="{B528498E-13A4-45B9-82C9-C1B626B21501}" destId="{9A67B57D-9563-4CDC-9B7C-140FE505151D}" srcOrd="1" destOrd="0" presId="urn:microsoft.com/office/officeart/2005/8/layout/chevron2"/>
    <dgm:cxn modelId="{4C7EA166-27D2-44B4-A410-09E686B559B7}" type="presParOf" srcId="{568652CE-D078-4708-A44D-C005577179FD}" destId="{38BB7E35-E60B-44B3-B66C-2348061A3BEA}" srcOrd="1" destOrd="0" presId="urn:microsoft.com/office/officeart/2005/8/layout/chevron2"/>
    <dgm:cxn modelId="{0A45C410-D791-435B-948C-36BD85963494}" type="presParOf" srcId="{568652CE-D078-4708-A44D-C005577179FD}" destId="{010476F5-98D5-4D81-A0FD-B483C53A0E88}" srcOrd="2" destOrd="0" presId="urn:microsoft.com/office/officeart/2005/8/layout/chevron2"/>
    <dgm:cxn modelId="{7FFA505B-71BC-4E7D-9594-43DCAA99838F}" type="presParOf" srcId="{010476F5-98D5-4D81-A0FD-B483C53A0E88}" destId="{CDD3619A-DC1F-46FA-8D29-1BDE0FCC3157}" srcOrd="0" destOrd="0" presId="urn:microsoft.com/office/officeart/2005/8/layout/chevron2"/>
    <dgm:cxn modelId="{AAC766C7-806F-40DB-B1DF-58E8A208DCBB}" type="presParOf" srcId="{010476F5-98D5-4D81-A0FD-B483C53A0E88}" destId="{AA97CA53-AE51-4058-BFD5-2E293688331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281393-E64C-422B-BD96-49788724BAAF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072BD74-B597-4D18-8C50-076B86AE478E}">
      <dgm:prSet phldrT="[Texto]" custT="1"/>
      <dgm:spPr/>
      <dgm:t>
        <a:bodyPr/>
        <a:lstStyle/>
        <a:p>
          <a:r>
            <a:rPr lang="pt-PT" sz="2000" b="1" dirty="0" smtClean="0">
              <a:latin typeface="Comic Sans MS" pitchFamily="66" charset="0"/>
            </a:rPr>
            <a:t>Gestor</a:t>
          </a:r>
          <a:endParaRPr lang="pt-PT" sz="2000" b="1" dirty="0">
            <a:latin typeface="Comic Sans MS" pitchFamily="66" charset="0"/>
          </a:endParaRPr>
        </a:p>
      </dgm:t>
    </dgm:pt>
    <dgm:pt modelId="{09875E7D-A341-4451-9EDA-E32AC4E9A44F}" type="parTrans" cxnId="{999F4523-4CD6-4843-85FD-A0FE7564B584}">
      <dgm:prSet/>
      <dgm:spPr/>
      <dgm:t>
        <a:bodyPr/>
        <a:lstStyle/>
        <a:p>
          <a:endParaRPr lang="pt-PT"/>
        </a:p>
      </dgm:t>
    </dgm:pt>
    <dgm:pt modelId="{699DC31B-E138-4351-84EE-B4A0D62406B5}" type="sibTrans" cxnId="{999F4523-4CD6-4843-85FD-A0FE7564B584}">
      <dgm:prSet/>
      <dgm:spPr/>
      <dgm:t>
        <a:bodyPr/>
        <a:lstStyle/>
        <a:p>
          <a:endParaRPr lang="pt-PT"/>
        </a:p>
      </dgm:t>
    </dgm:pt>
    <dgm:pt modelId="{3EA1C044-7CF5-4D19-944F-FE2A6876C9F4}">
      <dgm:prSet phldrT="[Texto]"/>
      <dgm:spPr/>
      <dgm:t>
        <a:bodyPr/>
        <a:lstStyle/>
        <a:p>
          <a:r>
            <a:rPr lang="pt-PT" b="1" dirty="0" smtClean="0">
              <a:solidFill>
                <a:srgbClr val="FFFF00"/>
              </a:solidFill>
              <a:latin typeface="Comic Sans MS" pitchFamily="66" charset="0"/>
            </a:rPr>
            <a:t>Profissionais de Educação</a:t>
          </a:r>
          <a:endParaRPr lang="pt-PT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F2C7431C-B9C8-4CBE-9787-EE42058EBB2C}" type="parTrans" cxnId="{DE1ABC7A-5EBB-4870-9103-FA08288FD744}">
      <dgm:prSet/>
      <dgm:spPr/>
      <dgm:t>
        <a:bodyPr/>
        <a:lstStyle/>
        <a:p>
          <a:endParaRPr lang="pt-PT"/>
        </a:p>
      </dgm:t>
    </dgm:pt>
    <dgm:pt modelId="{6720D02C-A868-4CFA-8BB0-20321FFC2630}" type="sibTrans" cxnId="{DE1ABC7A-5EBB-4870-9103-FA08288FD744}">
      <dgm:prSet/>
      <dgm:spPr/>
      <dgm:t>
        <a:bodyPr/>
        <a:lstStyle/>
        <a:p>
          <a:endParaRPr lang="pt-PT"/>
        </a:p>
      </dgm:t>
    </dgm:pt>
    <dgm:pt modelId="{746256A8-873B-42FE-95D2-E9E0D522900C}">
      <dgm:prSet phldrT="[Texto]"/>
      <dgm:spPr/>
      <dgm:t>
        <a:bodyPr/>
        <a:lstStyle/>
        <a:p>
          <a:r>
            <a:rPr lang="pt-PT" b="1" dirty="0" smtClean="0">
              <a:solidFill>
                <a:srgbClr val="FF0000"/>
              </a:solidFill>
              <a:latin typeface="Comic Sans MS" pitchFamily="66" charset="0"/>
            </a:rPr>
            <a:t>Pais e Funcionários</a:t>
          </a:r>
        </a:p>
      </dgm:t>
    </dgm:pt>
    <dgm:pt modelId="{77750571-8E46-421A-8EEC-00CD084E5C3E}" type="parTrans" cxnId="{51FDCBCA-8E3E-4EBC-8FE5-666F36E25A36}">
      <dgm:prSet/>
      <dgm:spPr/>
      <dgm:t>
        <a:bodyPr/>
        <a:lstStyle/>
        <a:p>
          <a:endParaRPr lang="pt-PT"/>
        </a:p>
      </dgm:t>
    </dgm:pt>
    <dgm:pt modelId="{7039AE68-E23D-48E1-AC2E-B912CB75390A}" type="sibTrans" cxnId="{51FDCBCA-8E3E-4EBC-8FE5-666F36E25A36}">
      <dgm:prSet/>
      <dgm:spPr/>
      <dgm:t>
        <a:bodyPr/>
        <a:lstStyle/>
        <a:p>
          <a:endParaRPr lang="pt-PT"/>
        </a:p>
      </dgm:t>
    </dgm:pt>
    <dgm:pt modelId="{89C2E1DD-8234-452D-A736-5987B3DCEDED}" type="pres">
      <dgm:prSet presAssocID="{37281393-E64C-422B-BD96-49788724BAA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D1B1ADB-1243-4514-A701-C06E348D7103}" type="pres">
      <dgm:prSet presAssocID="{4072BD74-B597-4D18-8C50-076B86AE478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2F53B5B-851F-44B8-B1B8-81EACA83708B}" type="pres">
      <dgm:prSet presAssocID="{4072BD74-B597-4D18-8C50-076B86AE478E}" presName="gear1srcNode" presStyleLbl="node1" presStyleIdx="0" presStyleCnt="3"/>
      <dgm:spPr/>
      <dgm:t>
        <a:bodyPr/>
        <a:lstStyle/>
        <a:p>
          <a:endParaRPr lang="pt-PT"/>
        </a:p>
      </dgm:t>
    </dgm:pt>
    <dgm:pt modelId="{EA399789-6CE9-4B07-9B5A-A29A48349DA4}" type="pres">
      <dgm:prSet presAssocID="{4072BD74-B597-4D18-8C50-076B86AE478E}" presName="gear1dstNode" presStyleLbl="node1" presStyleIdx="0" presStyleCnt="3"/>
      <dgm:spPr/>
      <dgm:t>
        <a:bodyPr/>
        <a:lstStyle/>
        <a:p>
          <a:endParaRPr lang="pt-PT"/>
        </a:p>
      </dgm:t>
    </dgm:pt>
    <dgm:pt modelId="{23FE55B4-03DB-4A80-A46B-62E6BFD410DA}" type="pres">
      <dgm:prSet presAssocID="{3EA1C044-7CF5-4D19-944F-FE2A6876C9F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34F56F1-FB9B-4DC0-9803-F48EA65BC10A}" type="pres">
      <dgm:prSet presAssocID="{3EA1C044-7CF5-4D19-944F-FE2A6876C9F4}" presName="gear2srcNode" presStyleLbl="node1" presStyleIdx="1" presStyleCnt="3"/>
      <dgm:spPr/>
      <dgm:t>
        <a:bodyPr/>
        <a:lstStyle/>
        <a:p>
          <a:endParaRPr lang="pt-PT"/>
        </a:p>
      </dgm:t>
    </dgm:pt>
    <dgm:pt modelId="{486C97BB-1125-4F87-BFBE-AE60A0D40B1B}" type="pres">
      <dgm:prSet presAssocID="{3EA1C044-7CF5-4D19-944F-FE2A6876C9F4}" presName="gear2dstNode" presStyleLbl="node1" presStyleIdx="1" presStyleCnt="3"/>
      <dgm:spPr/>
      <dgm:t>
        <a:bodyPr/>
        <a:lstStyle/>
        <a:p>
          <a:endParaRPr lang="pt-PT"/>
        </a:p>
      </dgm:t>
    </dgm:pt>
    <dgm:pt modelId="{F50B5BC1-33C2-4D28-964D-54C4B2EA7655}" type="pres">
      <dgm:prSet presAssocID="{746256A8-873B-42FE-95D2-E9E0D522900C}" presName="gear3" presStyleLbl="node1" presStyleIdx="2" presStyleCnt="3"/>
      <dgm:spPr/>
      <dgm:t>
        <a:bodyPr/>
        <a:lstStyle/>
        <a:p>
          <a:endParaRPr lang="pt-PT"/>
        </a:p>
      </dgm:t>
    </dgm:pt>
    <dgm:pt modelId="{3228C6DC-EFD2-4160-B0C0-F5460AC09D9C}" type="pres">
      <dgm:prSet presAssocID="{746256A8-873B-42FE-95D2-E9E0D522900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03222CA-DC28-436E-9EC1-76355292D6B5}" type="pres">
      <dgm:prSet presAssocID="{746256A8-873B-42FE-95D2-E9E0D522900C}" presName="gear3srcNode" presStyleLbl="node1" presStyleIdx="2" presStyleCnt="3"/>
      <dgm:spPr/>
      <dgm:t>
        <a:bodyPr/>
        <a:lstStyle/>
        <a:p>
          <a:endParaRPr lang="pt-PT"/>
        </a:p>
      </dgm:t>
    </dgm:pt>
    <dgm:pt modelId="{8E809043-D0C3-46B1-8F65-4FE21EED8B12}" type="pres">
      <dgm:prSet presAssocID="{746256A8-873B-42FE-95D2-E9E0D522900C}" presName="gear3dstNode" presStyleLbl="node1" presStyleIdx="2" presStyleCnt="3"/>
      <dgm:spPr/>
      <dgm:t>
        <a:bodyPr/>
        <a:lstStyle/>
        <a:p>
          <a:endParaRPr lang="pt-PT"/>
        </a:p>
      </dgm:t>
    </dgm:pt>
    <dgm:pt modelId="{6391787B-7B07-457F-A981-1D5ACD513F59}" type="pres">
      <dgm:prSet presAssocID="{699DC31B-E138-4351-84EE-B4A0D62406B5}" presName="connector1" presStyleLbl="sibTrans2D1" presStyleIdx="0" presStyleCnt="3"/>
      <dgm:spPr/>
      <dgm:t>
        <a:bodyPr/>
        <a:lstStyle/>
        <a:p>
          <a:endParaRPr lang="pt-PT"/>
        </a:p>
      </dgm:t>
    </dgm:pt>
    <dgm:pt modelId="{01BD2E04-A228-44DD-93B4-1543B9A9CEC3}" type="pres">
      <dgm:prSet presAssocID="{6720D02C-A868-4CFA-8BB0-20321FFC2630}" presName="connector2" presStyleLbl="sibTrans2D1" presStyleIdx="1" presStyleCnt="3"/>
      <dgm:spPr/>
      <dgm:t>
        <a:bodyPr/>
        <a:lstStyle/>
        <a:p>
          <a:endParaRPr lang="pt-PT"/>
        </a:p>
      </dgm:t>
    </dgm:pt>
    <dgm:pt modelId="{C9E36DAA-AB91-4A5F-BD60-52A2EB495E8D}" type="pres">
      <dgm:prSet presAssocID="{7039AE68-E23D-48E1-AC2E-B912CB75390A}" presName="connector3" presStyleLbl="sibTrans2D1" presStyleIdx="2" presStyleCnt="3"/>
      <dgm:spPr/>
      <dgm:t>
        <a:bodyPr/>
        <a:lstStyle/>
        <a:p>
          <a:endParaRPr lang="pt-PT"/>
        </a:p>
      </dgm:t>
    </dgm:pt>
  </dgm:ptLst>
  <dgm:cxnLst>
    <dgm:cxn modelId="{B93949CC-A310-4B9B-813C-CA14FC5F3CA8}" type="presOf" srcId="{4072BD74-B597-4D18-8C50-076B86AE478E}" destId="{B2F53B5B-851F-44B8-B1B8-81EACA83708B}" srcOrd="1" destOrd="0" presId="urn:microsoft.com/office/officeart/2005/8/layout/gear1"/>
    <dgm:cxn modelId="{52AE88E3-611B-46CF-8219-B0239140D354}" type="presOf" srcId="{746256A8-873B-42FE-95D2-E9E0D522900C}" destId="{8E809043-D0C3-46B1-8F65-4FE21EED8B12}" srcOrd="3" destOrd="0" presId="urn:microsoft.com/office/officeart/2005/8/layout/gear1"/>
    <dgm:cxn modelId="{441E0130-1775-4703-A82F-E0559EF99866}" type="presOf" srcId="{4072BD74-B597-4D18-8C50-076B86AE478E}" destId="{CD1B1ADB-1243-4514-A701-C06E348D7103}" srcOrd="0" destOrd="0" presId="urn:microsoft.com/office/officeart/2005/8/layout/gear1"/>
    <dgm:cxn modelId="{CC0DF0AF-24A2-405B-B64B-60E25EA67EAB}" type="presOf" srcId="{746256A8-873B-42FE-95D2-E9E0D522900C}" destId="{F50B5BC1-33C2-4D28-964D-54C4B2EA7655}" srcOrd="0" destOrd="0" presId="urn:microsoft.com/office/officeart/2005/8/layout/gear1"/>
    <dgm:cxn modelId="{51FDCBCA-8E3E-4EBC-8FE5-666F36E25A36}" srcId="{37281393-E64C-422B-BD96-49788724BAAF}" destId="{746256A8-873B-42FE-95D2-E9E0D522900C}" srcOrd="2" destOrd="0" parTransId="{77750571-8E46-421A-8EEC-00CD084E5C3E}" sibTransId="{7039AE68-E23D-48E1-AC2E-B912CB75390A}"/>
    <dgm:cxn modelId="{999F4523-4CD6-4843-85FD-A0FE7564B584}" srcId="{37281393-E64C-422B-BD96-49788724BAAF}" destId="{4072BD74-B597-4D18-8C50-076B86AE478E}" srcOrd="0" destOrd="0" parTransId="{09875E7D-A341-4451-9EDA-E32AC4E9A44F}" sibTransId="{699DC31B-E138-4351-84EE-B4A0D62406B5}"/>
    <dgm:cxn modelId="{EEDAD68C-4827-43DB-8575-7EB25C2F9091}" type="presOf" srcId="{746256A8-873B-42FE-95D2-E9E0D522900C}" destId="{3228C6DC-EFD2-4160-B0C0-F5460AC09D9C}" srcOrd="1" destOrd="0" presId="urn:microsoft.com/office/officeart/2005/8/layout/gear1"/>
    <dgm:cxn modelId="{1D501C28-B573-4480-9EBC-2A311AC20532}" type="presOf" srcId="{699DC31B-E138-4351-84EE-B4A0D62406B5}" destId="{6391787B-7B07-457F-A981-1D5ACD513F59}" srcOrd="0" destOrd="0" presId="urn:microsoft.com/office/officeart/2005/8/layout/gear1"/>
    <dgm:cxn modelId="{954787AA-54C0-4239-AB75-FAAB997643D8}" type="presOf" srcId="{6720D02C-A868-4CFA-8BB0-20321FFC2630}" destId="{01BD2E04-A228-44DD-93B4-1543B9A9CEC3}" srcOrd="0" destOrd="0" presId="urn:microsoft.com/office/officeart/2005/8/layout/gear1"/>
    <dgm:cxn modelId="{083A8E08-0D31-42E4-A509-90240AEF6C88}" type="presOf" srcId="{37281393-E64C-422B-BD96-49788724BAAF}" destId="{89C2E1DD-8234-452D-A736-5987B3DCEDED}" srcOrd="0" destOrd="0" presId="urn:microsoft.com/office/officeart/2005/8/layout/gear1"/>
    <dgm:cxn modelId="{143FA121-D602-469D-A88B-A35775144BA9}" type="presOf" srcId="{3EA1C044-7CF5-4D19-944F-FE2A6876C9F4}" destId="{034F56F1-FB9B-4DC0-9803-F48EA65BC10A}" srcOrd="1" destOrd="0" presId="urn:microsoft.com/office/officeart/2005/8/layout/gear1"/>
    <dgm:cxn modelId="{F4EBE2A8-5CA5-4ABD-A85B-E864ACCD71FE}" type="presOf" srcId="{3EA1C044-7CF5-4D19-944F-FE2A6876C9F4}" destId="{486C97BB-1125-4F87-BFBE-AE60A0D40B1B}" srcOrd="2" destOrd="0" presId="urn:microsoft.com/office/officeart/2005/8/layout/gear1"/>
    <dgm:cxn modelId="{DC217C2E-DD76-4C37-9A6A-600CCF692BFD}" type="presOf" srcId="{7039AE68-E23D-48E1-AC2E-B912CB75390A}" destId="{C9E36DAA-AB91-4A5F-BD60-52A2EB495E8D}" srcOrd="0" destOrd="0" presId="urn:microsoft.com/office/officeart/2005/8/layout/gear1"/>
    <dgm:cxn modelId="{6B8FC76E-5CCC-4953-ACD8-7ECDEEE49E86}" type="presOf" srcId="{3EA1C044-7CF5-4D19-944F-FE2A6876C9F4}" destId="{23FE55B4-03DB-4A80-A46B-62E6BFD410DA}" srcOrd="0" destOrd="0" presId="urn:microsoft.com/office/officeart/2005/8/layout/gear1"/>
    <dgm:cxn modelId="{472D9DD0-5D33-441E-8CA7-F865FB93E73B}" type="presOf" srcId="{4072BD74-B597-4D18-8C50-076B86AE478E}" destId="{EA399789-6CE9-4B07-9B5A-A29A48349DA4}" srcOrd="2" destOrd="0" presId="urn:microsoft.com/office/officeart/2005/8/layout/gear1"/>
    <dgm:cxn modelId="{DE1ABC7A-5EBB-4870-9103-FA08288FD744}" srcId="{37281393-E64C-422B-BD96-49788724BAAF}" destId="{3EA1C044-7CF5-4D19-944F-FE2A6876C9F4}" srcOrd="1" destOrd="0" parTransId="{F2C7431C-B9C8-4CBE-9787-EE42058EBB2C}" sibTransId="{6720D02C-A868-4CFA-8BB0-20321FFC2630}"/>
    <dgm:cxn modelId="{B1068A6B-94B0-4226-994D-C2B115C1D3D2}" type="presOf" srcId="{746256A8-873B-42FE-95D2-E9E0D522900C}" destId="{C03222CA-DC28-436E-9EC1-76355292D6B5}" srcOrd="2" destOrd="0" presId="urn:microsoft.com/office/officeart/2005/8/layout/gear1"/>
    <dgm:cxn modelId="{513F01A3-AD73-4FBE-B22B-E9FD6A42A8A4}" type="presParOf" srcId="{89C2E1DD-8234-452D-A736-5987B3DCEDED}" destId="{CD1B1ADB-1243-4514-A701-C06E348D7103}" srcOrd="0" destOrd="0" presId="urn:microsoft.com/office/officeart/2005/8/layout/gear1"/>
    <dgm:cxn modelId="{045E2600-A0B6-49F7-9E56-90A4A51F2097}" type="presParOf" srcId="{89C2E1DD-8234-452D-A736-5987B3DCEDED}" destId="{B2F53B5B-851F-44B8-B1B8-81EACA83708B}" srcOrd="1" destOrd="0" presId="urn:microsoft.com/office/officeart/2005/8/layout/gear1"/>
    <dgm:cxn modelId="{364D1378-522C-4019-AA3D-1FC49BA5C0A7}" type="presParOf" srcId="{89C2E1DD-8234-452D-A736-5987B3DCEDED}" destId="{EA399789-6CE9-4B07-9B5A-A29A48349DA4}" srcOrd="2" destOrd="0" presId="urn:microsoft.com/office/officeart/2005/8/layout/gear1"/>
    <dgm:cxn modelId="{AD49BE3C-EDCE-4511-BAE8-7A4EEEBED59D}" type="presParOf" srcId="{89C2E1DD-8234-452D-A736-5987B3DCEDED}" destId="{23FE55B4-03DB-4A80-A46B-62E6BFD410DA}" srcOrd="3" destOrd="0" presId="urn:microsoft.com/office/officeart/2005/8/layout/gear1"/>
    <dgm:cxn modelId="{8674AD09-CDE1-4EE6-9CA3-A98CA3DD718A}" type="presParOf" srcId="{89C2E1DD-8234-452D-A736-5987B3DCEDED}" destId="{034F56F1-FB9B-4DC0-9803-F48EA65BC10A}" srcOrd="4" destOrd="0" presId="urn:microsoft.com/office/officeart/2005/8/layout/gear1"/>
    <dgm:cxn modelId="{F7F18174-C6CA-4C5A-AC7B-B815965CB41C}" type="presParOf" srcId="{89C2E1DD-8234-452D-A736-5987B3DCEDED}" destId="{486C97BB-1125-4F87-BFBE-AE60A0D40B1B}" srcOrd="5" destOrd="0" presId="urn:microsoft.com/office/officeart/2005/8/layout/gear1"/>
    <dgm:cxn modelId="{D2E2AB74-F026-4556-85E1-E2EC89D43CF6}" type="presParOf" srcId="{89C2E1DD-8234-452D-A736-5987B3DCEDED}" destId="{F50B5BC1-33C2-4D28-964D-54C4B2EA7655}" srcOrd="6" destOrd="0" presId="urn:microsoft.com/office/officeart/2005/8/layout/gear1"/>
    <dgm:cxn modelId="{3B7277CE-0922-4FC6-8AF7-05632C8EB10A}" type="presParOf" srcId="{89C2E1DD-8234-452D-A736-5987B3DCEDED}" destId="{3228C6DC-EFD2-4160-B0C0-F5460AC09D9C}" srcOrd="7" destOrd="0" presId="urn:microsoft.com/office/officeart/2005/8/layout/gear1"/>
    <dgm:cxn modelId="{A39374DD-141E-412A-8017-821D89DEBAE3}" type="presParOf" srcId="{89C2E1DD-8234-452D-A736-5987B3DCEDED}" destId="{C03222CA-DC28-436E-9EC1-76355292D6B5}" srcOrd="8" destOrd="0" presId="urn:microsoft.com/office/officeart/2005/8/layout/gear1"/>
    <dgm:cxn modelId="{E06B3DCC-8EB3-4FA6-965B-2E68610ADC7E}" type="presParOf" srcId="{89C2E1DD-8234-452D-A736-5987B3DCEDED}" destId="{8E809043-D0C3-46B1-8F65-4FE21EED8B12}" srcOrd="9" destOrd="0" presId="urn:microsoft.com/office/officeart/2005/8/layout/gear1"/>
    <dgm:cxn modelId="{16DAF8B0-CF3F-43A0-BCC1-F9642BE0EB45}" type="presParOf" srcId="{89C2E1DD-8234-452D-A736-5987B3DCEDED}" destId="{6391787B-7B07-457F-A981-1D5ACD513F59}" srcOrd="10" destOrd="0" presId="urn:microsoft.com/office/officeart/2005/8/layout/gear1"/>
    <dgm:cxn modelId="{25C3F0A1-1180-487B-B601-5E02D7A22A66}" type="presParOf" srcId="{89C2E1DD-8234-452D-A736-5987B3DCEDED}" destId="{01BD2E04-A228-44DD-93B4-1543B9A9CEC3}" srcOrd="11" destOrd="0" presId="urn:microsoft.com/office/officeart/2005/8/layout/gear1"/>
    <dgm:cxn modelId="{D08B82E3-EBB5-41DA-9EB5-FD4E79D7E1E9}" type="presParOf" srcId="{89C2E1DD-8234-452D-A736-5987B3DCEDED}" destId="{C9E36DAA-AB91-4A5F-BD60-52A2EB495E8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983FF-034C-4363-A37D-5BE2D6356535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00310-E3CE-4A61-821A-DB26A0C117D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00310-E3CE-4A61-821A-DB26A0C117D4}" type="slidenum">
              <a:rPr lang="pt-PT" smtClean="0"/>
              <a:pPr/>
              <a:t>8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78B3B-D2FD-44BB-8D95-C4B5192046A4}" type="datetimeFigureOut">
              <a:rPr lang="pt-PT" smtClean="0"/>
              <a:pPr/>
              <a:t>25-11-2012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520D-B5CE-4E2A-A97B-7515873F512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64178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ângulo 9"/>
          <p:cNvSpPr/>
          <p:nvPr/>
        </p:nvSpPr>
        <p:spPr>
          <a:xfrm>
            <a:off x="0" y="1584176"/>
            <a:ext cx="9144000" cy="9807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 smtClean="0">
              <a:latin typeface="Comic Sans MS" pitchFamily="66" charset="0"/>
            </a:endParaRPr>
          </a:p>
          <a:p>
            <a:pPr algn="ctr"/>
            <a:r>
              <a:rPr lang="pt-PT" dirty="0" smtClean="0">
                <a:latin typeface="Comic Sans MS" pitchFamily="66" charset="0"/>
              </a:rPr>
              <a:t>Mestrado em Ciências da Educação: </a:t>
            </a:r>
            <a:r>
              <a:rPr lang="pt-PT" i="1" dirty="0">
                <a:latin typeface="Comic Sans MS" pitchFamily="66" charset="0"/>
              </a:rPr>
              <a:t>Especialização em Administração e Gestão Educacional</a:t>
            </a:r>
            <a:endParaRPr lang="pt-PT" dirty="0">
              <a:latin typeface="Comic Sans MS" pitchFamily="66" charset="0"/>
            </a:endParaRPr>
          </a:p>
          <a:p>
            <a:pPr algn="ctr"/>
            <a:endParaRPr lang="pt-PT" dirty="0" smtClean="0">
              <a:latin typeface="Comic Sans MS" pitchFamily="66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11560" y="2869486"/>
            <a:ext cx="820891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sz="2800" b="1" dirty="0" smtClean="0">
                <a:latin typeface="Comic Sans MS" pitchFamily="66" charset="0"/>
              </a:rPr>
              <a:t>O Impacto da Formação Pedagógica dos Gestores e as Práticas Administrativas no Espaço Escolar, INE- Cabinda</a:t>
            </a:r>
          </a:p>
          <a:p>
            <a:pPr algn="ctr"/>
            <a:endParaRPr lang="pt-PT" sz="2800" dirty="0">
              <a:latin typeface="Comic Sans MS" pitchFamily="66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331640" y="5190291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rgbClr val="9A0000"/>
                </a:solidFill>
                <a:latin typeface="Comic Sans MS" pitchFamily="66" charset="0"/>
              </a:rPr>
              <a:t>Mestrando:</a:t>
            </a:r>
            <a:r>
              <a:rPr lang="pt-PT" sz="1600" dirty="0" smtClean="0">
                <a:solidFill>
                  <a:srgbClr val="9A0000"/>
                </a:solidFill>
                <a:latin typeface="Comic Sans MS" pitchFamily="66" charset="0"/>
              </a:rPr>
              <a:t> </a:t>
            </a:r>
            <a:r>
              <a:rPr lang="pt-PT" sz="1600" dirty="0" smtClean="0">
                <a:latin typeface="Comic Sans MS" pitchFamily="66" charset="0"/>
              </a:rPr>
              <a:t>Samuel Zinga Emília, </a:t>
            </a:r>
            <a:r>
              <a:rPr lang="pt-PT" sz="1600" dirty="0">
                <a:latin typeface="Comic Sans MS" pitchFamily="66" charset="0"/>
              </a:rPr>
              <a:t>n.º </a:t>
            </a:r>
            <a:r>
              <a:rPr lang="pt-PT" sz="1600" dirty="0" smtClean="0">
                <a:latin typeface="Comic Sans MS" pitchFamily="66" charset="0"/>
              </a:rPr>
              <a:t>5308</a:t>
            </a:r>
            <a:endParaRPr lang="pt-PT" sz="1600" dirty="0">
              <a:latin typeface="Comic Sans MS" pitchFamily="66" charset="0"/>
            </a:endParaRPr>
          </a:p>
          <a:p>
            <a:pPr algn="ctr"/>
            <a:r>
              <a:rPr lang="pt-PT" sz="1600" b="1" dirty="0" smtClean="0">
                <a:solidFill>
                  <a:srgbClr val="9A0000"/>
                </a:solidFill>
                <a:latin typeface="Comic Sans MS" pitchFamily="66" charset="0"/>
              </a:rPr>
              <a:t>Orientadora:</a:t>
            </a:r>
            <a:r>
              <a:rPr lang="pt-PT" sz="1600" dirty="0" smtClean="0">
                <a:solidFill>
                  <a:srgbClr val="9A0000"/>
                </a:solidFill>
                <a:latin typeface="Comic Sans MS" pitchFamily="66" charset="0"/>
              </a:rPr>
              <a:t> </a:t>
            </a:r>
            <a:r>
              <a:rPr lang="pt-PT" sz="1600" dirty="0" smtClean="0">
                <a:latin typeface="Comic Sans MS" pitchFamily="66" charset="0"/>
              </a:rPr>
              <a:t>Professora Dr.ª Marília Evangelina Sota Favinha</a:t>
            </a:r>
            <a:endParaRPr lang="pt-PT" sz="1600" dirty="0">
              <a:latin typeface="Comic Sans MS" pitchFamily="66" charset="0"/>
            </a:endParaRPr>
          </a:p>
          <a:p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0" name="Rectângulo 19"/>
          <p:cNvSpPr/>
          <p:nvPr/>
        </p:nvSpPr>
        <p:spPr>
          <a:xfrm>
            <a:off x="3848842" y="6289575"/>
            <a:ext cx="16850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400" b="1" dirty="0" smtClean="0">
                <a:latin typeface="Comic Sans MS" pitchFamily="66" charset="0"/>
                <a:ea typeface="Verdana" pitchFamily="34"/>
                <a:cs typeface="Verdana" pitchFamily="34"/>
              </a:rPr>
              <a:t>Outubro de 2012</a:t>
            </a:r>
            <a:endParaRPr lang="pt-PT" sz="1400" b="1" dirty="0">
              <a:latin typeface="Comic Sans MS" pitchFamily="66" charset="0"/>
              <a:ea typeface="Verdana" pitchFamily="34"/>
              <a:cs typeface="Verdana" pitchFamily="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II – A gestão educacional </a:t>
            </a:r>
          </a:p>
        </p:txBody>
      </p:sp>
      <p:sp>
        <p:nvSpPr>
          <p:cNvPr id="12" name="Rectângulo 11"/>
          <p:cNvSpPr/>
          <p:nvPr/>
        </p:nvSpPr>
        <p:spPr>
          <a:xfrm>
            <a:off x="251520" y="980728"/>
            <a:ext cx="8568952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evolução do Sistema educativo em Angola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79512" y="3232135"/>
            <a:ext cx="87849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10. 000 Professores abandonaram o Ministério da Educação, tendo como causas: a situação </a:t>
            </a:r>
            <a:r>
              <a:rPr lang="pt-PT" sz="1600" dirty="0" err="1" smtClean="0">
                <a:solidFill>
                  <a:schemeClr val="bg1"/>
                </a:solidFill>
                <a:latin typeface="Comic Sans MS" pitchFamily="66" charset="0"/>
              </a:rPr>
              <a:t>política-militar</a:t>
            </a: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, a baixa remuneração salarial e as péssimas condições sociais;</a:t>
            </a:r>
          </a:p>
          <a:p>
            <a:pPr algn="just"/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O ensino estava nas mãos de docentes estrangeiros, nos níveis II e III do Ensino de Básico, cuja língua de trabalho e preparação profissional era diferente, conforme a sua nacionalidade;</a:t>
            </a:r>
          </a:p>
          <a:p>
            <a:pPr algn="just"/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Não existia, então um sistema que assegurasse completamente a distribuição coerente da rede escolar, uma vez que as escolas herdeiras do colonialismo obedeciam a critérios de acordo com os seus interesses. </a:t>
            </a:r>
          </a:p>
          <a:p>
            <a:pPr algn="just"/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Decréscimo no número de escolas, devido a  diversas situações, entre elas a político-militar.</a:t>
            </a:r>
          </a:p>
          <a:p>
            <a:pPr algn="just">
              <a:buFont typeface="Arial" pitchFamily="34" charset="0"/>
              <a:buChar char="•"/>
            </a:pPr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8" name="Rectângulo 17"/>
          <p:cNvSpPr/>
          <p:nvPr/>
        </p:nvSpPr>
        <p:spPr>
          <a:xfrm>
            <a:off x="35496" y="1484784"/>
            <a:ext cx="1374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FFFF00"/>
                </a:solidFill>
                <a:latin typeface="Comic Sans MS" pitchFamily="66" charset="0"/>
              </a:rPr>
              <a:t>Após 1982</a:t>
            </a:r>
          </a:p>
        </p:txBody>
      </p:sp>
      <p:sp>
        <p:nvSpPr>
          <p:cNvPr id="19" name="Rectângulo 18"/>
          <p:cNvSpPr/>
          <p:nvPr/>
        </p:nvSpPr>
        <p:spPr>
          <a:xfrm>
            <a:off x="0" y="2843644"/>
            <a:ext cx="2355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FFFF00"/>
                </a:solidFill>
                <a:latin typeface="Comic Sans MS" pitchFamily="66" charset="0"/>
              </a:rPr>
              <a:t>Entre 1981 e 1984</a:t>
            </a:r>
          </a:p>
        </p:txBody>
      </p:sp>
      <p:sp>
        <p:nvSpPr>
          <p:cNvPr id="20" name="Rectângulo 19"/>
          <p:cNvSpPr/>
          <p:nvPr/>
        </p:nvSpPr>
        <p:spPr>
          <a:xfrm>
            <a:off x="179512" y="1916832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Era inexistente um sistema que fosse eficaz e dinâmico na reestruturação do corpo docente;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II – A gestão educacional </a:t>
            </a:r>
          </a:p>
        </p:txBody>
      </p:sp>
      <p:sp>
        <p:nvSpPr>
          <p:cNvPr id="12" name="Rectângulo 11"/>
          <p:cNvSpPr/>
          <p:nvPr/>
        </p:nvSpPr>
        <p:spPr>
          <a:xfrm>
            <a:off x="251520" y="764704"/>
            <a:ext cx="8568952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evolução do Sistema educativo em Angola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179512" y="1196752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FFFF00"/>
                </a:solidFill>
                <a:latin typeface="Comic Sans MS" pitchFamily="66" charset="0"/>
              </a:rPr>
              <a:t>1986</a:t>
            </a:r>
            <a:endParaRPr lang="pt-PT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179512" y="1556792"/>
            <a:ext cx="87129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Não se conseguia ter uma perspectiva ao nível dos conhecimentos adquiridos pelos alunos ao terminavam o Ensino de Básico;</a:t>
            </a:r>
          </a:p>
          <a:p>
            <a:pPr algn="just"/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Existia uma grande diferença entre o número de horas estipulado nos programas e o tempo real lecionado;</a:t>
            </a:r>
          </a:p>
          <a:p>
            <a:pPr algn="just"/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Os conteúdos de ensino baseiam-se em estratégias ambiciosas para as condições reais do país, não existindo um critério que reforce a obrigatoriedade do cumprimento dos programas curriculares;</a:t>
            </a:r>
          </a:p>
          <a:p>
            <a:pPr algn="just"/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Somente 142 dos 1000 que ingressam na 1ª classe.</a:t>
            </a:r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251520" y="4509120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FFFF00"/>
                </a:solidFill>
                <a:latin typeface="Comic Sans MS" pitchFamily="66" charset="0"/>
              </a:rPr>
              <a:t>2001</a:t>
            </a:r>
            <a:endParaRPr lang="pt-PT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51520" y="5013176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Nova estrutura do Sistema Educativo, baseado na Lei n.º 13/01 de 31 de dezembro do Conselho de Ministros:</a:t>
            </a:r>
          </a:p>
          <a:p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51520" y="5657671"/>
            <a:ext cx="8712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Ensino Secundário seja constituído por dois ciclos;</a:t>
            </a:r>
          </a:p>
          <a:p>
            <a:pPr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Formação Profissional;</a:t>
            </a:r>
          </a:p>
          <a:p>
            <a:pPr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Formação Intermédia para profissionalização na docência;</a:t>
            </a:r>
          </a:p>
          <a:p>
            <a:pPr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Formação para adultos.</a:t>
            </a:r>
          </a:p>
          <a:p>
            <a:pPr>
              <a:buFont typeface="Arial" pitchFamily="34" charset="0"/>
              <a:buChar char="•"/>
            </a:pPr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II – A gestão educacional </a:t>
            </a:r>
          </a:p>
        </p:txBody>
      </p:sp>
      <p:sp>
        <p:nvSpPr>
          <p:cNvPr id="12" name="Rectângulo 11"/>
          <p:cNvSpPr/>
          <p:nvPr/>
        </p:nvSpPr>
        <p:spPr>
          <a:xfrm>
            <a:off x="251520" y="764704"/>
            <a:ext cx="8568952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evolução do Sistema educativo em Angola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251520" y="1412776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rgbClr val="FFFF00"/>
                </a:solidFill>
                <a:latin typeface="Comic Sans MS" pitchFamily="66" charset="0"/>
              </a:rPr>
              <a:t>Atualmente</a:t>
            </a:r>
            <a:endParaRPr lang="pt-PT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51520" y="1844824"/>
            <a:ext cx="8712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No que diz respeito à reforma educativa, o processo evoluiu significativamente nesta província, com a sua implementação em 267 estabelecimentos escolares, abrangendo 164 mil alunos e 3.971 professores;</a:t>
            </a:r>
          </a:p>
          <a:p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251520" y="3212976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Abertura da Universidade Pública ’11 de novembro’, com as faculdades de Economia, Direito e Medicina, Instituto Superior de Ciências de Educação (ISCED) e do Instituto Politécnico Superior, com uma vasta gama de cursos superiores, designadamente enfermagem, farmácia e análises clínicas.</a:t>
            </a:r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9" name="Seta para baixo 18"/>
          <p:cNvSpPr/>
          <p:nvPr/>
        </p:nvSpPr>
        <p:spPr>
          <a:xfrm>
            <a:off x="4067944" y="4509120"/>
            <a:ext cx="720080" cy="648072"/>
          </a:xfrm>
          <a:prstGeom prst="downArrow">
            <a:avLst/>
          </a:prstGeom>
          <a:solidFill>
            <a:srgbClr val="C0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CaixaDeTexto 20"/>
          <p:cNvSpPr txBox="1"/>
          <p:nvPr/>
        </p:nvSpPr>
        <p:spPr>
          <a:xfrm>
            <a:off x="827584" y="5445224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Comic Sans MS" pitchFamily="66" charset="0"/>
              </a:rPr>
              <a:t>Com a Reforma educativa, o sistema educativo evoluiu significativamente nesta província</a:t>
            </a:r>
            <a:endParaRPr lang="pt-PT" sz="2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III – A Importância da Formação na Educação</a:t>
            </a:r>
          </a:p>
        </p:txBody>
      </p:sp>
      <p:sp>
        <p:nvSpPr>
          <p:cNvPr id="12" name="Rectângulo 11"/>
          <p:cNvSpPr/>
          <p:nvPr/>
        </p:nvSpPr>
        <p:spPr>
          <a:xfrm>
            <a:off x="179512" y="980728"/>
            <a:ext cx="8712968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Formação de Professores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251520" y="3645024"/>
            <a:ext cx="8640960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r>
              <a:rPr lang="pt-PT" dirty="0" smtClean="0">
                <a:latin typeface="Comic Sans MS" pitchFamily="66" charset="0"/>
              </a:rPr>
              <a:t>Formação Inicial e contínua dos gestores escolares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251520" y="170080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Na formação de professores o ênfase cada vez maior atribui-se à preparação de educadores, para que estes sejam reflexivos e analíticos, no que se refere ao seu trabalho, e desempenhem um papel ativo no processo de reforma educacional. 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79512" y="4437112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Blip>
                <a:blip r:embed="rId3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 Pretende-se expor a necessidade da formação inicial e contínua relacionando-os com as técnicas utilizadas nas práticas educativas para que os próprios gestores tenham noção das necessidades educativas sentidas na sua escola e praticarem uma melhor gestão.</a:t>
            </a:r>
          </a:p>
          <a:p>
            <a:pPr algn="just">
              <a:buBlip>
                <a:blip r:embed="rId3"/>
              </a:buBlip>
            </a:pPr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3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 É imprescindível fazerem formação, para que possam ser utilizadas técnicas, que contribuam para o sucesso educativo.</a:t>
            </a:r>
          </a:p>
          <a:p>
            <a:pPr algn="just">
              <a:buBlip>
                <a:blip r:embed="rId3"/>
              </a:buBlip>
            </a:pP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323528" y="0"/>
            <a:ext cx="8435280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ct val="0"/>
              </a:spcBef>
            </a:pPr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Metodologia</a:t>
            </a:r>
            <a:endParaRPr kumimoji="0" lang="pt-PT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67544" y="764704"/>
            <a:ext cx="828092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1600" b="1" dirty="0" smtClean="0">
                <a:latin typeface="Comic Sans MS" pitchFamily="66" charset="0"/>
              </a:rPr>
              <a:t>População da Amostra</a:t>
            </a:r>
            <a:endParaRPr lang="pt-PT" sz="1600" b="1" dirty="0">
              <a:latin typeface="Comic Sans MS" pitchFamily="66" charset="0"/>
            </a:endParaRPr>
          </a:p>
        </p:txBody>
      </p:sp>
      <p:graphicFrame>
        <p:nvGraphicFramePr>
          <p:cNvPr id="13" name="Diagrama 12"/>
          <p:cNvGraphicFramePr/>
          <p:nvPr/>
        </p:nvGraphicFramePr>
        <p:xfrm>
          <a:off x="2267744" y="2393504"/>
          <a:ext cx="864096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323528" y="1340768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 smtClean="0">
                <a:solidFill>
                  <a:schemeClr val="bg1"/>
                </a:solidFill>
                <a:latin typeface="Comic Sans MS" pitchFamily="66" charset="0"/>
              </a:rPr>
              <a:t>Esta investigação foi realizada numa escola, pública municipal (INE) da cidade de Cabinda.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323528" y="0"/>
            <a:ext cx="8435280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ct val="0"/>
              </a:spcBef>
            </a:pPr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Métodos de Investigação</a:t>
            </a:r>
            <a:endParaRPr kumimoji="0" lang="pt-PT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51520" y="1844824"/>
            <a:ext cx="84969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1600" b="1" dirty="0" smtClean="0">
                <a:latin typeface="Comic Sans MS" pitchFamily="66" charset="0"/>
              </a:rPr>
              <a:t>Investigação Qualitativa em que Papel do Investigador – Participante ativo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51520" y="3234462"/>
            <a:ext cx="8568952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1600" b="1" dirty="0" smtClean="0">
                <a:latin typeface="Comic Sans MS" pitchFamily="66" charset="0"/>
              </a:rPr>
              <a:t>Estudo de Caso numa escola</a:t>
            </a:r>
            <a:endParaRPr lang="pt-PT" sz="1600" b="1" dirty="0">
              <a:latin typeface="Comic Sans MS" pitchFamily="66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79512" y="4869160"/>
            <a:ext cx="8568952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1600" b="1" dirty="0" smtClean="0">
                <a:latin typeface="Comic Sans MS" pitchFamily="66" charset="0"/>
              </a:rPr>
              <a:t>Fontes: Diretor, </a:t>
            </a:r>
            <a:r>
              <a:rPr lang="pt-PT" sz="1600" b="1" dirty="0" err="1" smtClean="0">
                <a:latin typeface="Comic Sans MS" pitchFamily="66" charset="0"/>
              </a:rPr>
              <a:t>Sub-diretor</a:t>
            </a:r>
            <a:r>
              <a:rPr lang="pt-PT" sz="1600" b="1" dirty="0" smtClean="0">
                <a:latin typeface="Comic Sans MS" pitchFamily="66" charset="0"/>
              </a:rPr>
              <a:t>, Professores, Técnicos, Funcionários, Inspetor, Coordenador</a:t>
            </a:r>
            <a:endParaRPr lang="pt-PT" sz="1600" b="1" dirty="0">
              <a:latin typeface="Comic Sans MS" pitchFamily="66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179512" y="620688"/>
            <a:ext cx="864096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1600" b="1" dirty="0" smtClean="0">
                <a:latin typeface="Comic Sans MS" pitchFamily="66" charset="0"/>
              </a:rPr>
              <a:t>Caracterização do campo de investigação</a:t>
            </a:r>
            <a:endParaRPr lang="pt-PT" sz="1600" b="1" dirty="0">
              <a:latin typeface="Comic Sans MS" pitchFamily="66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179512" y="1052736"/>
            <a:ext cx="86409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“A pesquisa de campo consiste na observação dos factos tal como ocorrem espontaneamente, na coleta de dados e no registro de variáveis presumivelmente relevantes para ulteriores análises”.</a:t>
            </a:r>
          </a:p>
          <a:p>
            <a:pPr algn="r"/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Ruiz (1991)</a:t>
            </a:r>
            <a:endParaRPr lang="pt-PT" sz="1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179512" y="5661248"/>
            <a:ext cx="8712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“Quando nos referimos a um grupo de pessoas, como foco de estudo, estamos a utilizar uma perspetiva sociológica para nos referirmos a pessoas que interagem, que se identificam umas com as outras e que partilham expectativas em relação ao comportamento umas das outras”.</a:t>
            </a:r>
          </a:p>
          <a:p>
            <a:pPr algn="r"/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pt-PT" sz="1400" dirty="0" err="1" smtClean="0">
                <a:solidFill>
                  <a:schemeClr val="bg1"/>
                </a:solidFill>
                <a:latin typeface="Comic Sans MS" pitchFamily="66" charset="0"/>
              </a:rPr>
              <a:t>Bogdan</a:t>
            </a:r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 e Biklen,1997, p.91)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251520" y="3771037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“O estudo de caso “é um trabalho empírico que investiga fenómenos contemporâneos no contexto real, aplica-se quando as fronteiras entre o fenómeno e o seu contexto não são evidentes e recorre a múltiplas fontes de evidência”.</a:t>
            </a:r>
          </a:p>
          <a:p>
            <a:pPr algn="r"/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(Yin ,1984, p.23)</a:t>
            </a:r>
          </a:p>
        </p:txBody>
      </p:sp>
      <p:sp>
        <p:nvSpPr>
          <p:cNvPr id="26" name="Rectângulo 25"/>
          <p:cNvSpPr/>
          <p:nvPr/>
        </p:nvSpPr>
        <p:spPr>
          <a:xfrm>
            <a:off x="179512" y="2420888"/>
            <a:ext cx="85689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“Este é um estudo de caso intrínseco, uma vez que se pretende uma melhor compreensão de um caso em particular, que oferece </a:t>
            </a:r>
            <a:r>
              <a:rPr lang="pt-PT" sz="1400" i="1" dirty="0" smtClean="0">
                <a:solidFill>
                  <a:schemeClr val="bg1"/>
                </a:solidFill>
                <a:latin typeface="Comic Sans MS" pitchFamily="66" charset="0"/>
              </a:rPr>
              <a:t>per si</a:t>
            </a:r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 um interesse intrínseco”</a:t>
            </a:r>
          </a:p>
          <a:p>
            <a:pPr algn="r"/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pt-PT" sz="1400" dirty="0" err="1" smtClean="0">
                <a:solidFill>
                  <a:schemeClr val="bg1"/>
                </a:solidFill>
                <a:latin typeface="Comic Sans MS" pitchFamily="66" charset="0"/>
              </a:rPr>
              <a:t>Stake</a:t>
            </a:r>
            <a:r>
              <a:rPr lang="pt-PT" sz="1400" dirty="0" smtClean="0">
                <a:solidFill>
                  <a:schemeClr val="bg1"/>
                </a:solidFill>
                <a:latin typeface="Comic Sans MS" pitchFamily="66" charset="0"/>
              </a:rPr>
              <a:t>, 2009, p.19)</a:t>
            </a:r>
            <a:endParaRPr lang="pt-PT" sz="14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323528" y="188640"/>
            <a:ext cx="8640960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369332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dirty="0"/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Instrumentação</a:t>
              </a:r>
            </a:p>
          </p:txBody>
        </p:sp>
      </p:grpSp>
      <p:graphicFrame>
        <p:nvGraphicFramePr>
          <p:cNvPr id="5" name="Diagrama 4"/>
          <p:cNvGraphicFramePr/>
          <p:nvPr/>
        </p:nvGraphicFramePr>
        <p:xfrm>
          <a:off x="755576" y="1412776"/>
          <a:ext cx="52802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ângulo arredondado 8"/>
          <p:cNvSpPr/>
          <p:nvPr/>
        </p:nvSpPr>
        <p:spPr>
          <a:xfrm>
            <a:off x="539552" y="5589240"/>
            <a:ext cx="7128792" cy="864096"/>
          </a:xfrm>
          <a:prstGeom prst="round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dirty="0" smtClean="0">
                <a:solidFill>
                  <a:srgbClr val="FFFF00"/>
                </a:solidFill>
                <a:latin typeface="Comic Sans MS" pitchFamily="66" charset="0"/>
              </a:rPr>
              <a:t>Resultados</a:t>
            </a:r>
            <a:endParaRPr lang="pt-PT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14" name="Conexão recta unidireccional 13"/>
          <p:cNvCxnSpPr/>
          <p:nvPr/>
        </p:nvCxnSpPr>
        <p:spPr>
          <a:xfrm>
            <a:off x="5940152" y="4077072"/>
            <a:ext cx="432048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ângulo 23"/>
          <p:cNvSpPr/>
          <p:nvPr/>
        </p:nvSpPr>
        <p:spPr>
          <a:xfrm>
            <a:off x="6444208" y="4149080"/>
            <a:ext cx="24933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</a:rPr>
              <a:t>Grelha de Categorização</a:t>
            </a:r>
            <a:endParaRPr lang="pt-PT" b="1" dirty="0">
              <a:solidFill>
                <a:schemeClr val="bg1"/>
              </a:solidFill>
            </a:endParaRPr>
          </a:p>
        </p:txBody>
      </p:sp>
      <p:cxnSp>
        <p:nvCxnSpPr>
          <p:cNvPr id="11" name="Conexão recta unidireccional 10"/>
          <p:cNvCxnSpPr/>
          <p:nvPr/>
        </p:nvCxnSpPr>
        <p:spPr>
          <a:xfrm>
            <a:off x="5940152" y="4293096"/>
            <a:ext cx="432048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ângulo 11"/>
          <p:cNvSpPr/>
          <p:nvPr/>
        </p:nvSpPr>
        <p:spPr>
          <a:xfrm>
            <a:off x="6444208" y="3861048"/>
            <a:ext cx="21558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</a:rPr>
              <a:t>Unidades de Sentido</a:t>
            </a:r>
            <a:endParaRPr lang="pt-PT" b="1" dirty="0">
              <a:solidFill>
                <a:schemeClr val="bg1"/>
              </a:solidFill>
            </a:endParaRPr>
          </a:p>
        </p:txBody>
      </p:sp>
      <p:cxnSp>
        <p:nvCxnSpPr>
          <p:cNvPr id="13" name="Conexão recta unidireccional 12"/>
          <p:cNvCxnSpPr/>
          <p:nvPr/>
        </p:nvCxnSpPr>
        <p:spPr>
          <a:xfrm>
            <a:off x="5940152" y="4581128"/>
            <a:ext cx="432048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ângulo 14"/>
          <p:cNvSpPr/>
          <p:nvPr/>
        </p:nvSpPr>
        <p:spPr>
          <a:xfrm>
            <a:off x="6516216" y="4437112"/>
            <a:ext cx="2232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</a:rPr>
              <a:t>Fichas Síntese</a:t>
            </a:r>
            <a:endParaRPr lang="pt-PT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79512" y="188640"/>
            <a:ext cx="8712968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400110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sz="2000" dirty="0">
                <a:latin typeface="Comic Sans MS" pitchFamily="66" charset="0"/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Resultados - Análise Conjunta dos Dados</a:t>
              </a:r>
            </a:p>
          </p:txBody>
        </p:sp>
      </p:grpSp>
      <p:sp>
        <p:nvSpPr>
          <p:cNvPr id="5" name="Forma livre 11"/>
          <p:cNvSpPr/>
          <p:nvPr/>
        </p:nvSpPr>
        <p:spPr>
          <a:xfrm>
            <a:off x="971600" y="1052736"/>
            <a:ext cx="7776864" cy="7200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Qual a articulação entre a teoria e a prática no exercício das funções dos profissionais do INE Cabinda?</a:t>
            </a:r>
            <a:endParaRPr lang="pt-PT" b="1" kern="0" dirty="0">
              <a:solidFill>
                <a:srgbClr val="000000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251520" y="105273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Q1</a:t>
            </a:r>
            <a:endParaRPr lang="pt-PT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Seta para baixo 19"/>
          <p:cNvSpPr/>
          <p:nvPr/>
        </p:nvSpPr>
        <p:spPr>
          <a:xfrm>
            <a:off x="4139952" y="2204864"/>
            <a:ext cx="792088" cy="720080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323528" y="3140968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 Os conhecimentos adquiridos na formação inicial são aplicados no decurso das funções;</a:t>
            </a:r>
          </a:p>
          <a:p>
            <a:pPr algn="just"/>
            <a:endParaRPr lang="pt-PT" sz="2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2"/>
              </a:buBlip>
            </a:pPr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 Grandes vantagens na frequência de formação;</a:t>
            </a:r>
          </a:p>
          <a:p>
            <a:pPr algn="just"/>
            <a:endParaRPr lang="pt-PT" sz="2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2"/>
              </a:buBlip>
            </a:pPr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 As formações permitem ter mais experiência para que possam ser aplicados os conhecimentos e facilitam a elaboração de materiais no decurso das funções que se exerce;</a:t>
            </a:r>
          </a:p>
          <a:p>
            <a:pPr algn="just"/>
            <a:endParaRPr lang="pt-PT" sz="2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2"/>
              </a:buBlip>
            </a:pPr>
            <a:r>
              <a:rPr lang="pt-PT" sz="2000" dirty="0" smtClean="0">
                <a:solidFill>
                  <a:schemeClr val="bg1"/>
                </a:solidFill>
                <a:latin typeface="Comic Sans MS" pitchFamily="66" charset="0"/>
              </a:rPr>
              <a:t>Aprendem-se novas metodologias que facilitam a interação com os alunos;</a:t>
            </a:r>
          </a:p>
          <a:p>
            <a:pPr algn="just">
              <a:buBlip>
                <a:blip r:embed="rId2"/>
              </a:buBlip>
            </a:pPr>
            <a:endParaRPr lang="pt-PT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79512" y="188640"/>
            <a:ext cx="8712968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400110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sz="2000" dirty="0">
                <a:latin typeface="Comic Sans MS" pitchFamily="66" charset="0"/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Resultados - Análise Conjunta dos Dados</a:t>
              </a: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179512" y="98072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Q2</a:t>
            </a:r>
            <a:endParaRPr lang="pt-PT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Forma livre 11"/>
          <p:cNvSpPr/>
          <p:nvPr/>
        </p:nvSpPr>
        <p:spPr>
          <a:xfrm>
            <a:off x="971600" y="1052736"/>
            <a:ext cx="7776864" cy="79208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Qual a opinião dos profissionais do INE Cabinda em relação ao processo de formação contínua e ao seu uso nas práticas educativas?</a:t>
            </a:r>
          </a:p>
        </p:txBody>
      </p:sp>
      <p:sp>
        <p:nvSpPr>
          <p:cNvPr id="20" name="Seta para baixo 19"/>
          <p:cNvSpPr/>
          <p:nvPr/>
        </p:nvSpPr>
        <p:spPr>
          <a:xfrm>
            <a:off x="4067944" y="1988840"/>
            <a:ext cx="792088" cy="720080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539552" y="2852936"/>
            <a:ext cx="82089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É uma mais-valia para a melhoria no desempenho das atividades profissionais;</a:t>
            </a:r>
          </a:p>
          <a:p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É um processo que permite aprofundar os conhecimentos dos indivíduos formados que neste momento exercem funções nas diversas áreas da educação;</a:t>
            </a:r>
          </a:p>
          <a:p>
            <a:pPr>
              <a:buBlip>
                <a:blip r:embed="rId2"/>
              </a:buBlip>
            </a:pPr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É uma mais-valia para a Província porque trás melhorias na qualidade do ensino;</a:t>
            </a:r>
          </a:p>
          <a:p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Melhoria da qualidade quer no âmbito administrativo, pedagógico, e das relações interpessoais;</a:t>
            </a:r>
          </a:p>
          <a:p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Aplicabilidade da teoria à prática;</a:t>
            </a:r>
          </a:p>
        </p:txBody>
      </p:sp>
      <p:sp>
        <p:nvSpPr>
          <p:cNvPr id="9" name="Rectângulo 8"/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latin typeface="Comic Sans MS" pitchFamily="66" charset="0"/>
              </a:rPr>
              <a:t>A formação contínua no uso das práticas educativas é muito importante porque supera a formação inicial e ajuda a pessoa a contextualizar a formação inicial de acordo com as circunstâncias do dia-a-dia.</a:t>
            </a:r>
            <a:endParaRPr lang="pt-PT" b="1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79512" y="188640"/>
            <a:ext cx="8712968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400110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sz="2000" dirty="0">
                <a:latin typeface="Comic Sans MS" pitchFamily="66" charset="0"/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Resultados - Análise Conjunta dos Dados</a:t>
              </a: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251520" y="105273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Q3</a:t>
            </a:r>
            <a:endParaRPr lang="pt-PT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Forma livre 11"/>
          <p:cNvSpPr/>
          <p:nvPr/>
        </p:nvSpPr>
        <p:spPr>
          <a:xfrm>
            <a:off x="971600" y="1052736"/>
            <a:ext cx="7776864" cy="10801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6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Quanto ao Projeto do Ministério da Educação sobre a gestão escolar, contextualizados na situação escolar do INE- Cabinda, será que a gestão das Escolas na Província de Cabinda corresponde às exigências impostas pela situação atual do país, no que diz respeito ao ensino?</a:t>
            </a:r>
          </a:p>
        </p:txBody>
      </p:sp>
      <p:sp>
        <p:nvSpPr>
          <p:cNvPr id="28" name="Seta para baixo 27"/>
          <p:cNvSpPr/>
          <p:nvPr/>
        </p:nvSpPr>
        <p:spPr>
          <a:xfrm>
            <a:off x="4139952" y="2492896"/>
            <a:ext cx="792088" cy="720080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179512" y="3573016"/>
            <a:ext cx="4320480" cy="14773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PT" dirty="0" smtClean="0">
                <a:latin typeface="Comic Sans MS" pitchFamily="66" charset="0"/>
              </a:rPr>
              <a:t>Todo o trabalho assenta sobre as orientações já existentes e emanadas pelos órgãos centrais, o Ministério da Educação ;</a:t>
            </a:r>
          </a:p>
          <a:p>
            <a:pPr algn="just"/>
            <a:endParaRPr lang="pt-PT" dirty="0" smtClean="0">
              <a:latin typeface="Comic Sans MS" pitchFamily="66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716016" y="3573016"/>
            <a:ext cx="4104456" cy="120032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Nem sempre, existem Províncias onde existem infra estruturas que preparadas para as mudanças do novo sistema educativo;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5962054"/>
            <a:ext cx="9144000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latin typeface="Comic Sans MS" pitchFamily="66" charset="0"/>
              </a:rPr>
              <a:t>Por um lado sim, por outro existem ainda problemas, uma vez que nem tudo é possível pois ainda nos vamos deparando com alguns entraves no exercício das funções</a:t>
            </a:r>
            <a:endParaRPr lang="pt-PT" b="1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1"/>
          <p:cNvSpPr txBox="1">
            <a:spLocks/>
          </p:cNvSpPr>
          <p:nvPr/>
        </p:nvSpPr>
        <p:spPr>
          <a:xfrm>
            <a:off x="179512" y="0"/>
            <a:ext cx="8435280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ct val="0"/>
              </a:spcBef>
            </a:pPr>
            <a:r>
              <a:rPr lang="pt-PT" sz="3200" dirty="0" smtClean="0">
                <a:solidFill>
                  <a:srgbClr val="C00000"/>
                </a:solidFill>
                <a:latin typeface="Comic Sans MS" pitchFamily="66" charset="0"/>
              </a:rPr>
              <a:t>Estudos afins</a:t>
            </a:r>
            <a:endParaRPr kumimoji="0" lang="pt-PT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8074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ângulo 31"/>
          <p:cNvSpPr/>
          <p:nvPr/>
        </p:nvSpPr>
        <p:spPr>
          <a:xfrm>
            <a:off x="251520" y="41490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“A estrutura organizacional das escolas diferencia-se conforme a legislação das províncias e municípios e conforme as conceções de organização e gestão adotadas”.</a:t>
            </a:r>
          </a:p>
          <a:p>
            <a:pPr algn="r"/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(Libâneo,2004, p.127).</a:t>
            </a:r>
            <a:endParaRPr lang="pt-PT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3" name="Rectângulo 32"/>
          <p:cNvSpPr/>
          <p:nvPr/>
        </p:nvSpPr>
        <p:spPr>
          <a:xfrm>
            <a:off x="251520" y="112474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“Toda instituição escolar necessita de uma estrutura de organização interna, geralmente prevista no regimento escolar ou em legislação específica (…)”.</a:t>
            </a:r>
          </a:p>
          <a:p>
            <a:pPr algn="r"/>
            <a:r>
              <a:rPr lang="pt-PT" sz="2400" dirty="0" smtClean="0">
                <a:solidFill>
                  <a:schemeClr val="bg1"/>
                </a:solidFill>
                <a:latin typeface="Comic Sans MS" pitchFamily="66" charset="0"/>
              </a:rPr>
              <a:t>(Libâneo,2004) </a:t>
            </a:r>
            <a:endParaRPr lang="pt-PT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79512" y="188640"/>
            <a:ext cx="8712968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400110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sz="2000" dirty="0">
                <a:latin typeface="Comic Sans MS" pitchFamily="66" charset="0"/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Análise Conjunta dos Dados</a:t>
              </a: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251520" y="105273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Q3</a:t>
            </a:r>
            <a:endParaRPr lang="pt-PT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Forma livre 11"/>
          <p:cNvSpPr/>
          <p:nvPr/>
        </p:nvSpPr>
        <p:spPr>
          <a:xfrm>
            <a:off x="971600" y="1052736"/>
            <a:ext cx="7776864" cy="86409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6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E qual o nível de conhecimentos dos indivíduos responsáveis pela gestão escolar, do INE Cabinda, vai de encontro com requisitos estipulados pelo sistema de reforma vigente no país?</a:t>
            </a:r>
          </a:p>
        </p:txBody>
      </p:sp>
      <p:sp>
        <p:nvSpPr>
          <p:cNvPr id="28" name="Seta para baixo 27"/>
          <p:cNvSpPr/>
          <p:nvPr/>
        </p:nvSpPr>
        <p:spPr>
          <a:xfrm>
            <a:off x="4067944" y="2132856"/>
            <a:ext cx="792088" cy="720080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179512" y="2852936"/>
            <a:ext cx="8784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É necessário que os Gestores apostem mais a sua formação académica, para poderem equilibrar/responder às exigências do Ministério  da Educação em relação ao trabalho que faz;</a:t>
            </a:r>
          </a:p>
          <a:p>
            <a:pPr algn="just"/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2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Os dirigentes que estão à frente das escolas por vezes não têm formação adequada para o cargo que desempenham;</a:t>
            </a:r>
          </a:p>
          <a:p>
            <a:pPr algn="just">
              <a:buBlip>
                <a:blip r:embed="rId2"/>
              </a:buBlip>
            </a:pPr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2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 Os gestores de ensino, por vezes são mais políticos do que técnicos. São designados para o cargo na maioria das vezes sem formação pedagógica.</a:t>
            </a:r>
          </a:p>
          <a:p>
            <a:pPr algn="just">
              <a:buBlip>
                <a:blip r:embed="rId2"/>
              </a:buBlip>
            </a:pP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0" y="5890046"/>
            <a:ext cx="9144000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latin typeface="Comic Sans MS" pitchFamily="66" charset="0"/>
              </a:rPr>
              <a:t>É preciso ter em conta que o processo da reforma começou agora e que nos estamos a adaptar às novas metodologias, tendo em conta as exigências que a própria reforma impõe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79512" y="188640"/>
            <a:ext cx="8712968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400110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sz="2000" dirty="0">
                <a:latin typeface="Comic Sans MS" pitchFamily="66" charset="0"/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Resultados - Análise Conjunta dos Dados</a:t>
              </a: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251520" y="98072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Q4</a:t>
            </a:r>
            <a:endParaRPr lang="pt-PT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Forma livre 11"/>
          <p:cNvSpPr/>
          <p:nvPr/>
        </p:nvSpPr>
        <p:spPr>
          <a:xfrm>
            <a:off x="971600" y="1052736"/>
            <a:ext cx="7776864" cy="5760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6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Qual a importância da formação inicial e contínua no desempenho das funções de cada profissional do INE Cabinda?</a:t>
            </a:r>
          </a:p>
        </p:txBody>
      </p:sp>
      <p:sp>
        <p:nvSpPr>
          <p:cNvPr id="7" name="Seta para baixo 6"/>
          <p:cNvSpPr/>
          <p:nvPr/>
        </p:nvSpPr>
        <p:spPr>
          <a:xfrm>
            <a:off x="4067944" y="1916832"/>
            <a:ext cx="792088" cy="720080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323528" y="2852936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É bastante importante que os docentes tenham formação inicial e que depois atualizem os seus conhecimentos com uma permanente frequência de formação nas diversas áreas que lecionam.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339752" y="4427820"/>
            <a:ext cx="460851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rgbClr val="FF0000"/>
                </a:solidFill>
                <a:latin typeface="Comic Sans MS" pitchFamily="66" charset="0"/>
              </a:rPr>
              <a:t>Mas na realidade, nesta Província ?</a:t>
            </a:r>
            <a:endParaRPr lang="pt-P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395536" y="5517232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Ainda existem profissionais de educação que não tem formação Média ou Licenciatura em Pedagogia. Este facto limita o desempenho das suas funções como gestor de uma Instituição de Ensino.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Seta curvada à direita 10"/>
          <p:cNvSpPr/>
          <p:nvPr/>
        </p:nvSpPr>
        <p:spPr>
          <a:xfrm>
            <a:off x="1835696" y="4941168"/>
            <a:ext cx="288032" cy="432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79512" y="188640"/>
            <a:ext cx="8712968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400110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sz="2000" dirty="0">
                <a:latin typeface="Comic Sans MS" pitchFamily="66" charset="0"/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Análise Conjunta dos Dados</a:t>
              </a: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251520" y="105273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Q5</a:t>
            </a:r>
            <a:endParaRPr lang="pt-PT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Forma livre 11"/>
          <p:cNvSpPr/>
          <p:nvPr/>
        </p:nvSpPr>
        <p:spPr>
          <a:xfrm>
            <a:off x="971600" y="1052736"/>
            <a:ext cx="7776864" cy="5760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/>
            <a:r>
              <a:rPr lang="pt-PT" sz="1600" b="1" dirty="0" smtClean="0">
                <a:solidFill>
                  <a:schemeClr val="tx1"/>
                </a:solidFill>
                <a:latin typeface="Comic Sans MS" pitchFamily="66" charset="0"/>
              </a:rPr>
              <a:t>Qual a organização político-administrativa das Escolas?</a:t>
            </a:r>
            <a:endParaRPr lang="pt-PT" sz="1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Seta para baixo 6"/>
          <p:cNvSpPr/>
          <p:nvPr/>
        </p:nvSpPr>
        <p:spPr>
          <a:xfrm rot="19442961">
            <a:off x="265851" y="1960444"/>
            <a:ext cx="546868" cy="471559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539552" y="2660719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Quanto à estrutura organizativa e administrativa das escolas na maioria dos casos, mesmo que com algumas falhas,  vai-se conseguindo dar resposta ás exigências impostas pelo atual sistema de ensino.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39552" y="4521894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Quanto aos programas curriculares, estes foram elaborados de acordo com a reforma educativa, mas não foram elaborados os manuais  que fossem de encontro a esse novo sistema.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" name="Seta para baixo 9"/>
          <p:cNvSpPr/>
          <p:nvPr/>
        </p:nvSpPr>
        <p:spPr>
          <a:xfrm rot="19442961">
            <a:off x="86339" y="3976667"/>
            <a:ext cx="546868" cy="471559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0" y="6105490"/>
            <a:ext cx="914400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>
                <a:latin typeface="Comic Sans MS" pitchFamily="66" charset="0"/>
              </a:rPr>
              <a:t>Já vão existindo alguns programas que começam  a ir de encontro com as necessidades reais do ensino</a:t>
            </a:r>
            <a:endParaRPr lang="pt-PT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79512" y="188640"/>
            <a:ext cx="8712968" cy="472118"/>
            <a:chOff x="827584" y="692696"/>
            <a:chExt cx="7704856" cy="472118"/>
          </a:xfrm>
        </p:grpSpPr>
        <p:sp>
          <p:nvSpPr>
            <p:cNvPr id="3" name="CaixaDeTexto 2"/>
            <p:cNvSpPr txBox="1"/>
            <p:nvPr/>
          </p:nvSpPr>
          <p:spPr>
            <a:xfrm>
              <a:off x="827584" y="692696"/>
              <a:ext cx="7632848" cy="400110"/>
            </a:xfrm>
            <a:prstGeom prst="rect">
              <a:avLst/>
            </a:prstGeom>
            <a:solidFill>
              <a:srgbClr val="9A0000"/>
            </a:solidFill>
          </p:spPr>
          <p:txBody>
            <a:bodyPr wrap="square" rtlCol="0">
              <a:spAutoFit/>
            </a:bodyPr>
            <a:lstStyle/>
            <a:p>
              <a:endParaRPr lang="pt-PT" sz="2000" dirty="0">
                <a:latin typeface="Comic Sans MS" pitchFamily="66" charset="0"/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899592" y="764704"/>
              <a:ext cx="763284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PT" sz="2000" dirty="0" smtClean="0">
                  <a:latin typeface="Comic Sans MS" pitchFamily="66" charset="0"/>
                </a:rPr>
                <a:t>Resultados - Análise Conjunta dos Dados</a:t>
              </a:r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251520" y="105273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Q6</a:t>
            </a:r>
            <a:endParaRPr lang="pt-PT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Forma livre 11"/>
          <p:cNvSpPr/>
          <p:nvPr/>
        </p:nvSpPr>
        <p:spPr>
          <a:xfrm>
            <a:off x="971600" y="1052736"/>
            <a:ext cx="7776864" cy="5760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lvl="0"/>
            <a:r>
              <a:rPr lang="pt-PT" sz="1600" b="1" dirty="0" smtClean="0">
                <a:solidFill>
                  <a:schemeClr val="tx1"/>
                </a:solidFill>
                <a:latin typeface="Comic Sans MS" pitchFamily="66" charset="0"/>
              </a:rPr>
              <a:t>Será que as escolas têm autonomia administrativa e pedagógica?</a:t>
            </a:r>
            <a:endParaRPr lang="pt-PT" sz="1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23528" y="1988840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influência política do Executivo de gestão, tem peso no que diz respeito ao desempenho das suas funções, o que interfere na qualidade da escola e na maneira como é gerida.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23528" y="3429000"/>
            <a:ext cx="8568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Gestão dos Institutos de ensino obedece às influências externas uma vez que estamos num sistema que é orientado para o Diretor executivo. </a:t>
            </a:r>
          </a:p>
          <a:p>
            <a:pPr algn="just">
              <a:buBlip>
                <a:blip r:embed="rId2"/>
              </a:buBlip>
            </a:pPr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2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O Ministério da Educação é que elabora os planos curriculares, logo tem que se obedecer às exigências do Ministério. </a:t>
            </a:r>
          </a:p>
          <a:p>
            <a:pPr algn="just">
              <a:buBlip>
                <a:blip r:embed="rId2"/>
              </a:buBlip>
            </a:pPr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2"/>
              </a:buBlip>
            </a:pP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Há que colaborar com as influências externas e estabelecer parcerias.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105490"/>
            <a:ext cx="914400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latin typeface="Comic Sans MS" pitchFamily="66" charset="0"/>
              </a:rPr>
              <a:t>Autonomia Administrativa e Pedagógica</a:t>
            </a:r>
          </a:p>
          <a:p>
            <a:pPr algn="ctr"/>
            <a:r>
              <a:rPr lang="pt-PT" sz="2000" dirty="0" smtClean="0">
                <a:latin typeface="Comic Sans MS" pitchFamily="66" charset="0"/>
              </a:rPr>
              <a:t> </a:t>
            </a:r>
            <a:r>
              <a:rPr lang="pt-PT" sz="2000" dirty="0" smtClean="0">
                <a:solidFill>
                  <a:srgbClr val="FF0000"/>
                </a:solidFill>
                <a:latin typeface="Comic Sans MS" pitchFamily="66" charset="0"/>
              </a:rPr>
              <a:t>PARCIAL</a:t>
            </a:r>
            <a:endParaRPr lang="pt-P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435280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ct val="0"/>
              </a:spcBef>
            </a:pPr>
            <a:r>
              <a:rPr lang="pt-PT" sz="2800" b="1" noProof="0" dirty="0" smtClean="0">
                <a:solidFill>
                  <a:schemeClr val="bg1"/>
                </a:solidFill>
              </a:rPr>
              <a:t>Conclusões</a:t>
            </a:r>
            <a:endParaRPr kumimoji="0" lang="pt-PT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Imagem 4" descr="gesta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124744"/>
            <a:ext cx="2520280" cy="4536504"/>
          </a:xfrm>
          <a:prstGeom prst="rect">
            <a:avLst/>
          </a:prstGeom>
        </p:spPr>
      </p:pic>
      <p:sp>
        <p:nvSpPr>
          <p:cNvPr id="6" name="Seta para baixo 5"/>
          <p:cNvSpPr/>
          <p:nvPr/>
        </p:nvSpPr>
        <p:spPr>
          <a:xfrm>
            <a:off x="848052" y="5690761"/>
            <a:ext cx="576064" cy="6185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b="1" dirty="0" smtClean="0"/>
              <a:t>-</a:t>
            </a:r>
            <a:endParaRPr lang="pt-PT" sz="32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467544" y="6351711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rgbClr val="FFFF00"/>
                </a:solidFill>
                <a:latin typeface="Comic Sans MS" pitchFamily="66" charset="0"/>
              </a:rPr>
              <a:t>Política</a:t>
            </a:r>
            <a:endParaRPr lang="pt-PT" sz="24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131840" y="1052736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Educação em Angola é ainda muito complexa e em transição</a:t>
            </a:r>
          </a:p>
          <a:p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pt-PT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Mudanças do sistema educativo</a:t>
            </a:r>
          </a:p>
        </p:txBody>
      </p:sp>
      <p:sp>
        <p:nvSpPr>
          <p:cNvPr id="11" name="Seta para baixo 10"/>
          <p:cNvSpPr/>
          <p:nvPr/>
        </p:nvSpPr>
        <p:spPr>
          <a:xfrm>
            <a:off x="5364088" y="1772816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CaixaDeTexto 11"/>
          <p:cNvSpPr txBox="1"/>
          <p:nvPr/>
        </p:nvSpPr>
        <p:spPr>
          <a:xfrm>
            <a:off x="5868144" y="3068960"/>
            <a:ext cx="3096344" cy="2554545"/>
          </a:xfrm>
          <a:prstGeom prst="rect">
            <a:avLst/>
          </a:prstGeom>
          <a:solidFill>
            <a:srgbClr val="009900"/>
          </a:solidFill>
        </p:spPr>
        <p:txBody>
          <a:bodyPr wrap="square" rtlCol="0">
            <a:spAutoFit/>
          </a:bodyPr>
          <a:lstStyle/>
          <a:p>
            <a:r>
              <a:rPr lang="pt-PT" sz="1600" b="1" dirty="0" smtClean="0">
                <a:solidFill>
                  <a:schemeClr val="bg1"/>
                </a:solidFill>
                <a:latin typeface="Comic Sans MS" pitchFamily="66" charset="0"/>
              </a:rPr>
              <a:t>Qualificações dos profissionais da educação;</a:t>
            </a:r>
          </a:p>
          <a:p>
            <a:endParaRPr lang="pt-PT" sz="16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pt-PT" sz="1600" b="1" dirty="0" smtClean="0">
                <a:solidFill>
                  <a:schemeClr val="bg1"/>
                </a:solidFill>
                <a:latin typeface="Comic Sans MS" pitchFamily="66" charset="0"/>
              </a:rPr>
              <a:t>Expansão da rede escolar;</a:t>
            </a:r>
          </a:p>
          <a:p>
            <a:endParaRPr lang="pt-PT" sz="16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pt-PT" sz="1600" b="1" dirty="0" smtClean="0">
                <a:solidFill>
                  <a:schemeClr val="bg1"/>
                </a:solidFill>
                <a:latin typeface="Comic Sans MS" pitchFamily="66" charset="0"/>
              </a:rPr>
              <a:t>Valorização da vertente formação;</a:t>
            </a:r>
          </a:p>
          <a:p>
            <a:endParaRPr lang="pt-PT" sz="16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pt-PT" sz="1600" b="1" dirty="0" smtClean="0">
                <a:solidFill>
                  <a:schemeClr val="bg1"/>
                </a:solidFill>
                <a:latin typeface="Comic Sans MS" pitchFamily="66" charset="0"/>
              </a:rPr>
              <a:t>Espaço aberto.</a:t>
            </a:r>
          </a:p>
          <a:p>
            <a:endParaRPr lang="pt-PT" sz="1600" b="1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2843808" y="3068960"/>
            <a:ext cx="2880320" cy="25545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PT" sz="1600" b="1" dirty="0" smtClean="0">
                <a:solidFill>
                  <a:srgbClr val="C00000"/>
                </a:solidFill>
                <a:latin typeface="Comic Sans MS" pitchFamily="66" charset="0"/>
              </a:rPr>
              <a:t>Qualidade da Gestão;</a:t>
            </a:r>
          </a:p>
          <a:p>
            <a:pPr algn="just"/>
            <a:endParaRPr lang="pt-PT" sz="16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just"/>
            <a:r>
              <a:rPr lang="pt-PT" sz="1600" b="1" dirty="0" smtClean="0">
                <a:solidFill>
                  <a:srgbClr val="C00000"/>
                </a:solidFill>
                <a:latin typeface="Comic Sans MS" pitchFamily="66" charset="0"/>
              </a:rPr>
              <a:t>Estrutura organizacional</a:t>
            </a:r>
          </a:p>
          <a:p>
            <a:pPr algn="just"/>
            <a:endParaRPr lang="pt-PT" sz="16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just"/>
            <a:r>
              <a:rPr lang="pt-PT" sz="1600" b="1" dirty="0" smtClean="0">
                <a:solidFill>
                  <a:srgbClr val="C00000"/>
                </a:solidFill>
                <a:latin typeface="Comic Sans MS" pitchFamily="66" charset="0"/>
              </a:rPr>
              <a:t>Falta de Formação aos demais envolvidos;</a:t>
            </a:r>
          </a:p>
          <a:p>
            <a:pPr algn="just"/>
            <a:endParaRPr lang="pt-PT" sz="16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just"/>
            <a:r>
              <a:rPr lang="pt-PT" sz="1600" b="1" dirty="0" smtClean="0">
                <a:solidFill>
                  <a:srgbClr val="C00000"/>
                </a:solidFill>
                <a:latin typeface="Comic Sans MS" pitchFamily="66" charset="0"/>
              </a:rPr>
              <a:t>Único dirigente;</a:t>
            </a:r>
          </a:p>
          <a:p>
            <a:pPr algn="just"/>
            <a:endParaRPr lang="pt-PT" sz="16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just"/>
            <a:r>
              <a:rPr lang="pt-PT" sz="1600" b="1" dirty="0" smtClean="0">
                <a:solidFill>
                  <a:srgbClr val="C00000"/>
                </a:solidFill>
                <a:latin typeface="Comic Sans MS" pitchFamily="66" charset="0"/>
              </a:rPr>
              <a:t>Infraestruturas.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435280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ct val="0"/>
              </a:spcBef>
            </a:pPr>
            <a:r>
              <a:rPr lang="pt-PT" sz="2800" noProof="0" dirty="0" smtClean="0">
                <a:solidFill>
                  <a:schemeClr val="bg1"/>
                </a:solidFill>
              </a:rPr>
              <a:t>Conclusões</a:t>
            </a: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a 7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ângulo 4"/>
          <p:cNvSpPr/>
          <p:nvPr/>
        </p:nvSpPr>
        <p:spPr>
          <a:xfrm>
            <a:off x="179512" y="332656"/>
            <a:ext cx="4312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solidFill>
                  <a:srgbClr val="FFFF00"/>
                </a:solidFill>
                <a:latin typeface="Comic Sans MS" pitchFamily="66" charset="0"/>
              </a:rPr>
              <a:t>Sugestões e recomendações</a:t>
            </a:r>
            <a:endParaRPr lang="pt-PT" sz="24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1124744"/>
            <a:ext cx="849694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Blip>
                <a:blip r:embed="rId3"/>
              </a:buBlip>
            </a:pPr>
            <a:r>
              <a:rPr lang="pt-PT" sz="20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pt-PT" sz="2000" dirty="0" smtClean="0">
                <a:solidFill>
                  <a:schemeClr val="bg1"/>
                </a:solidFill>
              </a:rPr>
              <a:t>Seja dada continuidade a este estudo, uma vez que o impacto da Formação Pedagógica dos Gestores e as Práticas Administrativas no Espaço Escolar deve abranger todo tipo de instituições;</a:t>
            </a:r>
            <a:endParaRPr lang="pt-PT" sz="20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/>
            <a:endParaRPr lang="pt-PT" sz="20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Blip>
                <a:blip r:embed="rId3"/>
              </a:buBlip>
            </a:pPr>
            <a:r>
              <a:rPr lang="pt-PT" sz="20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pt-PT" sz="2000" dirty="0" smtClean="0">
                <a:solidFill>
                  <a:schemeClr val="bg1"/>
                </a:solidFill>
              </a:rPr>
              <a:t>Recomendamos que as políticas educacionais no país tenham como ponto de partida a melhoria dos Sistemas Educativos e da metodologia utilizada na formação contínua dos professores e nas práticas de gestão;</a:t>
            </a:r>
          </a:p>
          <a:p>
            <a:pPr algn="just"/>
            <a:endParaRPr lang="pt-PT" sz="2000" dirty="0" smtClean="0">
              <a:solidFill>
                <a:schemeClr val="bg1"/>
              </a:solidFill>
            </a:endParaRPr>
          </a:p>
          <a:p>
            <a:pPr algn="just">
              <a:buBlip>
                <a:blip r:embed="rId3"/>
              </a:buBlip>
            </a:pPr>
            <a:r>
              <a:rPr lang="pt-PT" sz="2000" dirty="0" smtClean="0">
                <a:solidFill>
                  <a:schemeClr val="bg1"/>
                </a:solidFill>
              </a:rPr>
              <a:t> Sendo a gestão da escola democrática, é importante o planeamento de reuniões pedagógicas dos eventos educativos e culturais sempre envolvam a participação de todos, inclusive de toda a comunidade;</a:t>
            </a:r>
          </a:p>
          <a:p>
            <a:pPr algn="just">
              <a:buBlip>
                <a:blip r:embed="rId3"/>
              </a:buBlip>
            </a:pPr>
            <a:endParaRPr lang="pt-PT" sz="2000" dirty="0" smtClean="0">
              <a:solidFill>
                <a:schemeClr val="bg1"/>
              </a:solidFill>
            </a:endParaRPr>
          </a:p>
          <a:p>
            <a:pPr algn="just">
              <a:buBlip>
                <a:blip r:embed="rId3"/>
              </a:buBlip>
            </a:pPr>
            <a:r>
              <a:rPr lang="pt-PT" sz="2000" dirty="0" smtClean="0">
                <a:solidFill>
                  <a:schemeClr val="bg1"/>
                </a:solidFill>
              </a:rPr>
              <a:t> Os gestores devem utilizar os meios burocráticos para facilitar, e não para atrapalhar o processo ensino-aprendizagem. Contudo, é necessário que fique claro que a perspetiva de gestão deve ser voltada para toda a comunidade educativa.</a:t>
            </a:r>
            <a:endParaRPr lang="pt-PT" sz="20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/>
            <a:endParaRPr lang="pt-PT" sz="2000" b="1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64178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ângulo 9"/>
          <p:cNvSpPr/>
          <p:nvPr/>
        </p:nvSpPr>
        <p:spPr>
          <a:xfrm>
            <a:off x="0" y="1584176"/>
            <a:ext cx="9144000" cy="9807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 smtClean="0">
              <a:latin typeface="Comic Sans MS" pitchFamily="66" charset="0"/>
            </a:endParaRPr>
          </a:p>
          <a:p>
            <a:pPr algn="ctr"/>
            <a:r>
              <a:rPr lang="pt-PT" dirty="0" smtClean="0">
                <a:latin typeface="Comic Sans MS" pitchFamily="66" charset="0"/>
              </a:rPr>
              <a:t>Mestrado em Ciências da Educação: </a:t>
            </a:r>
            <a:r>
              <a:rPr lang="pt-PT" i="1" dirty="0">
                <a:latin typeface="Comic Sans MS" pitchFamily="66" charset="0"/>
              </a:rPr>
              <a:t>Especialização em Administração e Gestão Educacional</a:t>
            </a:r>
            <a:endParaRPr lang="pt-PT" dirty="0">
              <a:latin typeface="Comic Sans MS" pitchFamily="66" charset="0"/>
            </a:endParaRPr>
          </a:p>
          <a:p>
            <a:pPr algn="ctr"/>
            <a:endParaRPr lang="pt-PT" dirty="0" smtClean="0">
              <a:latin typeface="Comic Sans MS" pitchFamily="66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11560" y="2869486"/>
            <a:ext cx="820891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sz="2800" b="1" dirty="0" smtClean="0">
                <a:latin typeface="Comic Sans MS" pitchFamily="66" charset="0"/>
              </a:rPr>
              <a:t>O Impacto da Formação Pedagógica dos Gestores e as Práticas Administrativas no Espaço Escolar, INE- Cabinda</a:t>
            </a:r>
          </a:p>
          <a:p>
            <a:pPr algn="ctr"/>
            <a:endParaRPr lang="pt-PT" sz="2800" dirty="0">
              <a:latin typeface="Comic Sans MS" pitchFamily="66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331640" y="5190291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rgbClr val="9A0000"/>
                </a:solidFill>
                <a:latin typeface="Comic Sans MS" pitchFamily="66" charset="0"/>
              </a:rPr>
              <a:t>Mestrando:</a:t>
            </a:r>
            <a:r>
              <a:rPr lang="pt-PT" sz="1600" dirty="0" smtClean="0">
                <a:solidFill>
                  <a:srgbClr val="9A0000"/>
                </a:solidFill>
                <a:latin typeface="Comic Sans MS" pitchFamily="66" charset="0"/>
              </a:rPr>
              <a:t> </a:t>
            </a:r>
            <a:r>
              <a:rPr lang="pt-PT" sz="1600" dirty="0" smtClean="0">
                <a:latin typeface="Comic Sans MS" pitchFamily="66" charset="0"/>
              </a:rPr>
              <a:t>Samuel Zinga Emília, </a:t>
            </a:r>
            <a:r>
              <a:rPr lang="pt-PT" sz="1600" dirty="0">
                <a:latin typeface="Comic Sans MS" pitchFamily="66" charset="0"/>
              </a:rPr>
              <a:t>n.º </a:t>
            </a:r>
            <a:r>
              <a:rPr lang="pt-PT" sz="1600" dirty="0" smtClean="0">
                <a:latin typeface="Comic Sans MS" pitchFamily="66" charset="0"/>
              </a:rPr>
              <a:t>5308</a:t>
            </a:r>
            <a:endParaRPr lang="pt-PT" sz="1600" dirty="0">
              <a:latin typeface="Comic Sans MS" pitchFamily="66" charset="0"/>
            </a:endParaRPr>
          </a:p>
          <a:p>
            <a:pPr algn="ctr"/>
            <a:r>
              <a:rPr lang="pt-PT" sz="1600" b="1" dirty="0" smtClean="0">
                <a:solidFill>
                  <a:srgbClr val="9A0000"/>
                </a:solidFill>
                <a:latin typeface="Comic Sans MS" pitchFamily="66" charset="0"/>
              </a:rPr>
              <a:t>Orientadora:</a:t>
            </a:r>
            <a:r>
              <a:rPr lang="pt-PT" sz="1600" dirty="0" smtClean="0">
                <a:solidFill>
                  <a:srgbClr val="9A0000"/>
                </a:solidFill>
                <a:latin typeface="Comic Sans MS" pitchFamily="66" charset="0"/>
              </a:rPr>
              <a:t> </a:t>
            </a:r>
            <a:r>
              <a:rPr lang="pt-PT" sz="1600" dirty="0" smtClean="0">
                <a:latin typeface="Comic Sans MS" pitchFamily="66" charset="0"/>
              </a:rPr>
              <a:t>Professora Dr.ª Marília Evangelina Sota Favinha</a:t>
            </a:r>
            <a:endParaRPr lang="pt-PT" sz="1600" dirty="0">
              <a:latin typeface="Comic Sans MS" pitchFamily="66" charset="0"/>
            </a:endParaRPr>
          </a:p>
          <a:p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0" name="Rectângulo 19"/>
          <p:cNvSpPr/>
          <p:nvPr/>
        </p:nvSpPr>
        <p:spPr>
          <a:xfrm>
            <a:off x="3848842" y="6289575"/>
            <a:ext cx="16850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400" b="1" dirty="0" smtClean="0">
                <a:latin typeface="Comic Sans MS" pitchFamily="66" charset="0"/>
                <a:ea typeface="Verdana" pitchFamily="34"/>
                <a:cs typeface="Verdana" pitchFamily="34"/>
              </a:rPr>
              <a:t>Outubro de 2012</a:t>
            </a:r>
            <a:endParaRPr lang="pt-PT" sz="1400" b="1" dirty="0">
              <a:latin typeface="Comic Sans MS" pitchFamily="66" charset="0"/>
              <a:ea typeface="Verdana" pitchFamily="34"/>
              <a:cs typeface="Verdana" pitchFamily="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0,,6439353_4,00.jpg"/>
          <p:cNvPicPr>
            <a:picLocks noChangeAspect="1"/>
          </p:cNvPicPr>
          <p:nvPr/>
        </p:nvPicPr>
        <p:blipFill>
          <a:blip r:embed="rId2" cstate="print">
            <a:lum bright="9000" contrast="-59000"/>
          </a:blip>
          <a:stretch>
            <a:fillRect/>
          </a:stretch>
        </p:blipFill>
        <p:spPr>
          <a:xfrm>
            <a:off x="0" y="980728"/>
            <a:ext cx="9144000" cy="4968552"/>
          </a:xfrm>
          <a:prstGeom prst="rect">
            <a:avLst/>
          </a:prstGeom>
          <a:effectLst>
            <a:outerShdw sx="1000" sy="1000" algn="ctr" rotWithShape="0">
              <a:srgbClr val="000000">
                <a:alpha val="0"/>
              </a:srgbClr>
            </a:outerShdw>
          </a:effec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0" y="58614"/>
            <a:ext cx="8435280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2400" dirty="0" smtClean="0">
                <a:solidFill>
                  <a:srgbClr val="C00000"/>
                </a:solidFill>
                <a:latin typeface="Comic Sans MS" pitchFamily="66" charset="0"/>
                <a:ea typeface="+mj-ea"/>
                <a:cs typeface="+mj-cs"/>
              </a:rPr>
              <a:t>Objectivos da Investigação</a:t>
            </a:r>
            <a:endParaRPr kumimoji="0" lang="pt-PT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0" y="476672"/>
            <a:ext cx="9144000" cy="216024"/>
            <a:chOff x="0" y="764704"/>
            <a:chExt cx="9144000" cy="216024"/>
          </a:xfrm>
        </p:grpSpPr>
        <p:pic>
          <p:nvPicPr>
            <p:cNvPr id="3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764704"/>
              <a:ext cx="9144000" cy="164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908720"/>
              <a:ext cx="9144000" cy="72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CaixaDeTexto 10"/>
          <p:cNvSpPr txBox="1"/>
          <p:nvPr/>
        </p:nvSpPr>
        <p:spPr>
          <a:xfrm>
            <a:off x="395536" y="1268760"/>
            <a:ext cx="8424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PT" sz="2000" b="1" dirty="0" smtClean="0">
                <a:latin typeface="Comic Sans MS" pitchFamily="66" charset="0"/>
              </a:rPr>
              <a:t> Analisar</a:t>
            </a:r>
            <a:r>
              <a:rPr lang="pt-PT" sz="2000" dirty="0" smtClean="0"/>
              <a:t> </a:t>
            </a:r>
            <a:r>
              <a:rPr lang="pt-PT" sz="2000" b="1" dirty="0" smtClean="0">
                <a:latin typeface="Comic Sans MS" pitchFamily="66" charset="0"/>
              </a:rPr>
              <a:t>se a formação inicial ou contínua dos gestores, que atuam nestas escolas contempla as demandas administrativas que emergem no espaço escolar;</a:t>
            </a:r>
          </a:p>
          <a:p>
            <a:endParaRPr lang="pt-PT" sz="2000" b="1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pt-PT" sz="2000" b="1" dirty="0" smtClean="0">
                <a:latin typeface="Comic Sans MS" pitchFamily="66" charset="0"/>
              </a:rPr>
              <a:t> Quais são os projetos e políticas que a Secção Municipal de Educação de Cabinda tem desenvolvido para subsidiar a atuação destes gestores.</a:t>
            </a:r>
            <a:endParaRPr lang="pt-PT" sz="2000" b="1" dirty="0">
              <a:latin typeface="Comic Sans MS" pitchFamily="66" charset="0"/>
            </a:endParaRPr>
          </a:p>
        </p:txBody>
      </p:sp>
      <p:sp>
        <p:nvSpPr>
          <p:cNvPr id="8" name="Seta de movimento para a direita 7"/>
          <p:cNvSpPr/>
          <p:nvPr/>
        </p:nvSpPr>
        <p:spPr>
          <a:xfrm rot="2553034">
            <a:off x="836944" y="3583791"/>
            <a:ext cx="998839" cy="842547"/>
          </a:xfrm>
          <a:prstGeom prst="stripedRightArrow">
            <a:avLst/>
          </a:prstGeom>
          <a:solidFill>
            <a:srgbClr val="9A0000"/>
          </a:solidFill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2" name="Rectângulo 11"/>
          <p:cNvSpPr/>
          <p:nvPr/>
        </p:nvSpPr>
        <p:spPr>
          <a:xfrm>
            <a:off x="719064" y="4725144"/>
            <a:ext cx="8424936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>
                <a:latin typeface="Comic Sans MS" pitchFamily="66" charset="0"/>
              </a:rPr>
              <a:t>Possibilite às escolas posicionarem-se para uma nova fase estimulando a reflexão sobre o papel do gestor na atual escola pública de Angola</a:t>
            </a:r>
          </a:p>
          <a:p>
            <a:pPr algn="ctr"/>
            <a:endParaRPr lang="pt-PT" b="1" dirty="0" smtClean="0">
              <a:latin typeface="Comic Sans MS" pitchFamily="66" charset="0"/>
            </a:endParaRPr>
          </a:p>
          <a:p>
            <a:pPr algn="ctr"/>
            <a:r>
              <a:rPr lang="pt-PT" sz="4000" b="1" dirty="0" smtClean="0">
                <a:solidFill>
                  <a:srgbClr val="C00000"/>
                </a:solidFill>
                <a:latin typeface="Comic Sans MS" pitchFamily="66" charset="0"/>
              </a:rPr>
              <a:t>“</a:t>
            </a:r>
            <a:r>
              <a:rPr lang="pt-PT" sz="4000" dirty="0" smtClean="0">
                <a:solidFill>
                  <a:srgbClr val="C00000"/>
                </a:solidFill>
                <a:latin typeface="Comic Sans MS" pitchFamily="66" charset="0"/>
              </a:rPr>
              <a:t>Sucesso Educativo</a:t>
            </a:r>
            <a:r>
              <a:rPr lang="pt-PT" sz="4000" b="1" dirty="0" smtClean="0">
                <a:solidFill>
                  <a:srgbClr val="C00000"/>
                </a:solidFill>
                <a:latin typeface="Comic Sans MS" pitchFamily="66" charset="0"/>
              </a:rPr>
              <a:t>” </a:t>
            </a:r>
            <a:endParaRPr lang="pt-PT" sz="4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3707904" y="404664"/>
            <a:ext cx="1872208" cy="1484784"/>
          </a:xfrm>
          <a:prstGeom prst="ellipse">
            <a:avLst/>
          </a:prstGeom>
          <a:solidFill>
            <a:srgbClr val="C00000"/>
          </a:solidFill>
          <a:ln>
            <a:solidFill>
              <a:srgbClr val="FFFF66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rgbClr val="FFFF00"/>
                </a:solidFill>
                <a:latin typeface="Comic Sans MS" pitchFamily="66" charset="0"/>
              </a:rPr>
              <a:t>Objetivos</a:t>
            </a:r>
            <a:endParaRPr lang="pt-PT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259632" y="1556792"/>
            <a:ext cx="1656184" cy="1224136"/>
          </a:xfrm>
          <a:prstGeom prst="ellipse">
            <a:avLst/>
          </a:prstGeom>
          <a:ln>
            <a:solidFill>
              <a:srgbClr val="FFFF6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Formação Inicial</a:t>
            </a:r>
            <a:endParaRPr lang="pt-PT" sz="14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907704" y="4941168"/>
            <a:ext cx="2016224" cy="1296144"/>
          </a:xfrm>
          <a:prstGeom prst="ellipse">
            <a:avLst/>
          </a:prstGeom>
          <a:ln>
            <a:solidFill>
              <a:srgbClr val="FFFF6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>
                <a:solidFill>
                  <a:sysClr val="windowText" lastClr="000000"/>
                </a:solidFill>
                <a:latin typeface="Comic Sans MS" pitchFamily="66" charset="0"/>
              </a:rPr>
              <a:t>Organização </a:t>
            </a:r>
            <a:r>
              <a:rPr lang="pt-PT" sz="1400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Politica-Administrativa</a:t>
            </a:r>
            <a:endParaRPr lang="pt-PT" sz="14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68144" y="4653136"/>
            <a:ext cx="1656184" cy="1440160"/>
          </a:xfrm>
          <a:prstGeom prst="ellipse">
            <a:avLst/>
          </a:prstGeom>
          <a:ln>
            <a:solidFill>
              <a:srgbClr val="FFFF6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>
                <a:solidFill>
                  <a:sysClr val="windowText" lastClr="000000"/>
                </a:solidFill>
                <a:latin typeface="Comic Sans MS" pitchFamily="66" charset="0"/>
              </a:rPr>
              <a:t>Lideranças</a:t>
            </a:r>
          </a:p>
        </p:txBody>
      </p:sp>
      <p:sp>
        <p:nvSpPr>
          <p:cNvPr id="18" name="Oval 17"/>
          <p:cNvSpPr/>
          <p:nvPr/>
        </p:nvSpPr>
        <p:spPr>
          <a:xfrm>
            <a:off x="4211960" y="5013176"/>
            <a:ext cx="1584176" cy="1296144"/>
          </a:xfrm>
          <a:prstGeom prst="ellipse">
            <a:avLst/>
          </a:prstGeom>
          <a:ln>
            <a:solidFill>
              <a:srgbClr val="FFFF6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Autonomia</a:t>
            </a:r>
            <a:endParaRPr lang="pt-PT" sz="14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779912" y="2780928"/>
            <a:ext cx="1656184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Gestores nas escolas municipais</a:t>
            </a:r>
            <a:endParaRPr lang="pt-PT" sz="14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516216" y="3140968"/>
            <a:ext cx="1800200" cy="1368152"/>
          </a:xfrm>
          <a:prstGeom prst="ellipse">
            <a:avLst/>
          </a:prstGeom>
          <a:ln>
            <a:solidFill>
              <a:srgbClr val="FFFF6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Programas Curriculares</a:t>
            </a:r>
            <a:endParaRPr lang="pt-PT" sz="14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259632" y="3140968"/>
            <a:ext cx="1656184" cy="1368152"/>
          </a:xfrm>
          <a:prstGeom prst="ellipse">
            <a:avLst/>
          </a:prstGeom>
          <a:ln>
            <a:solidFill>
              <a:srgbClr val="FFFF6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Formação Contínua</a:t>
            </a:r>
            <a:endParaRPr lang="pt-PT" sz="14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  <p:sp>
        <p:nvSpPr>
          <p:cNvPr id="24" name="Seta de movimento para a direita 23"/>
          <p:cNvSpPr/>
          <p:nvPr/>
        </p:nvSpPr>
        <p:spPr>
          <a:xfrm rot="10267583">
            <a:off x="3041170" y="3521084"/>
            <a:ext cx="504056" cy="360040"/>
          </a:xfrm>
          <a:prstGeom prst="stripedRightArrow">
            <a:avLst/>
          </a:prstGeom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5" name="Seta de movimento para a direita 24"/>
          <p:cNvSpPr/>
          <p:nvPr/>
        </p:nvSpPr>
        <p:spPr>
          <a:xfrm rot="13103048">
            <a:off x="3059832" y="2492896"/>
            <a:ext cx="504056" cy="360040"/>
          </a:xfrm>
          <a:prstGeom prst="stripedRightArrow">
            <a:avLst/>
          </a:prstGeom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6" name="Seta de movimento para a direita 25"/>
          <p:cNvSpPr/>
          <p:nvPr/>
        </p:nvSpPr>
        <p:spPr>
          <a:xfrm rot="5170971">
            <a:off x="4499992" y="4509120"/>
            <a:ext cx="504056" cy="360040"/>
          </a:xfrm>
          <a:prstGeom prst="stripedRightArrow">
            <a:avLst/>
          </a:prstGeom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7" name="Seta de movimento para a direita 26"/>
          <p:cNvSpPr/>
          <p:nvPr/>
        </p:nvSpPr>
        <p:spPr>
          <a:xfrm rot="7526619">
            <a:off x="3532664" y="4494802"/>
            <a:ext cx="504056" cy="360040"/>
          </a:xfrm>
          <a:prstGeom prst="stripedRightArrow">
            <a:avLst/>
          </a:prstGeom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8" name="Seta de movimento para a direita 27"/>
          <p:cNvSpPr/>
          <p:nvPr/>
        </p:nvSpPr>
        <p:spPr>
          <a:xfrm rot="18932110">
            <a:off x="5490034" y="2473874"/>
            <a:ext cx="504056" cy="360040"/>
          </a:xfrm>
          <a:prstGeom prst="stripedRightArrow">
            <a:avLst/>
          </a:prstGeom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9" name="Seta de movimento para a direita 28"/>
          <p:cNvSpPr/>
          <p:nvPr/>
        </p:nvSpPr>
        <p:spPr>
          <a:xfrm>
            <a:off x="5724128" y="3573016"/>
            <a:ext cx="504056" cy="360040"/>
          </a:xfrm>
          <a:prstGeom prst="stripedRightArrow">
            <a:avLst/>
          </a:prstGeom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2" name="Seta de movimento para a direita 21"/>
          <p:cNvSpPr/>
          <p:nvPr/>
        </p:nvSpPr>
        <p:spPr>
          <a:xfrm rot="2676367">
            <a:off x="5345899" y="4274207"/>
            <a:ext cx="504056" cy="360040"/>
          </a:xfrm>
          <a:prstGeom prst="stripedRightArrow">
            <a:avLst/>
          </a:prstGeom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30" name="Oval 29"/>
          <p:cNvSpPr/>
          <p:nvPr/>
        </p:nvSpPr>
        <p:spPr>
          <a:xfrm>
            <a:off x="6228184" y="1556792"/>
            <a:ext cx="1872208" cy="1296144"/>
          </a:xfrm>
          <a:prstGeom prst="ellipse">
            <a:avLst/>
          </a:prstGeom>
          <a:ln>
            <a:solidFill>
              <a:srgbClr val="FFFF6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400" b="1" dirty="0" smtClean="0">
                <a:solidFill>
                  <a:sysClr val="windowText" lastClr="000000"/>
                </a:solidFill>
                <a:latin typeface="Comic Sans MS" pitchFamily="66" charset="0"/>
              </a:rPr>
              <a:t>Perceções Comunidade Educativa</a:t>
            </a:r>
            <a:endParaRPr lang="pt-PT" sz="1400" b="1" dirty="0">
              <a:solidFill>
                <a:sysClr val="windowText" lastClr="0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a livre 7"/>
          <p:cNvSpPr/>
          <p:nvPr/>
        </p:nvSpPr>
        <p:spPr>
          <a:xfrm>
            <a:off x="323528" y="188640"/>
            <a:ext cx="4392488" cy="64807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604637"/>
              <a:gd name="f7" fmla="val 1302318"/>
              <a:gd name="f8" fmla="val 130232"/>
              <a:gd name="f9" fmla="val 95692"/>
              <a:gd name="f10" fmla="val 13721"/>
              <a:gd name="f11" fmla="val 62567"/>
              <a:gd name="f12" fmla="val 38144"/>
              <a:gd name="f13" fmla="val 2474405"/>
              <a:gd name="f14" fmla="val 2508945"/>
              <a:gd name="f15" fmla="val 2542070"/>
              <a:gd name="f16" fmla="val 2566493"/>
              <a:gd name="f17" fmla="val 2590916"/>
              <a:gd name="f18" fmla="val 1172086"/>
              <a:gd name="f19" fmla="val 1206626"/>
              <a:gd name="f20" fmla="val 1239751"/>
              <a:gd name="f21" fmla="val 1264174"/>
              <a:gd name="f22" fmla="val 1288597"/>
              <a:gd name="f23" fmla="+- 0 0 -90"/>
              <a:gd name="f24" fmla="*/ f3 1 2604637"/>
              <a:gd name="f25" fmla="*/ f4 1 1302318"/>
              <a:gd name="f26" fmla="+- f7 0 f5"/>
              <a:gd name="f27" fmla="+- f6 0 f5"/>
              <a:gd name="f28" fmla="*/ f23 f0 1"/>
              <a:gd name="f29" fmla="*/ f27 1 2604637"/>
              <a:gd name="f30" fmla="*/ f26 1 1302318"/>
              <a:gd name="f31" fmla="*/ 0 f27 1"/>
              <a:gd name="f32" fmla="*/ 130232 f26 1"/>
              <a:gd name="f33" fmla="*/ 38144 f27 1"/>
              <a:gd name="f34" fmla="*/ 38144 f26 1"/>
              <a:gd name="f35" fmla="*/ 130232 f27 1"/>
              <a:gd name="f36" fmla="*/ 0 f26 1"/>
              <a:gd name="f37" fmla="*/ 2474405 f27 1"/>
              <a:gd name="f38" fmla="*/ 2566493 f27 1"/>
              <a:gd name="f39" fmla="*/ 2604637 f27 1"/>
              <a:gd name="f40" fmla="*/ 1172086 f26 1"/>
              <a:gd name="f41" fmla="*/ 1264174 f26 1"/>
              <a:gd name="f42" fmla="*/ 1302318 f26 1"/>
              <a:gd name="f43" fmla="*/ f28 1 f2"/>
              <a:gd name="f44" fmla="*/ f31 1 2604637"/>
              <a:gd name="f45" fmla="*/ f32 1 1302318"/>
              <a:gd name="f46" fmla="*/ f33 1 2604637"/>
              <a:gd name="f47" fmla="*/ f34 1 1302318"/>
              <a:gd name="f48" fmla="*/ f35 1 2604637"/>
              <a:gd name="f49" fmla="*/ f36 1 1302318"/>
              <a:gd name="f50" fmla="*/ f37 1 2604637"/>
              <a:gd name="f51" fmla="*/ f38 1 2604637"/>
              <a:gd name="f52" fmla="*/ f39 1 2604637"/>
              <a:gd name="f53" fmla="*/ f40 1 1302318"/>
              <a:gd name="f54" fmla="*/ f41 1 1302318"/>
              <a:gd name="f55" fmla="*/ f42 1 1302318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2604637" h="1302318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ln/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125775" tIns="96560" rIns="125775" bIns="96560" anchor="ctr" anchorCtr="1" compatLnSpc="1"/>
          <a:lstStyle/>
          <a:p>
            <a:pPr marL="0" marR="0" lvl="0" indent="0" algn="ctr" defTabSz="2044698" rtl="0" fontAlgn="auto" hangingPunct="1">
              <a:lnSpc>
                <a:spcPct val="90000"/>
              </a:lnSpc>
              <a:spcBef>
                <a:spcPts val="0"/>
              </a:spcBef>
              <a:spcAft>
                <a:spcPts val="19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2400" b="1" i="0" u="none" strike="noStrike" kern="1200" cap="none" spc="0" baseline="0" dirty="0" smtClean="0">
                <a:solidFill>
                  <a:sysClr val="windowText" lastClr="000000"/>
                </a:solidFill>
                <a:uFillTx/>
                <a:latin typeface="Comic Sans MS" pitchFamily="66" charset="0"/>
                <a:cs typeface="Arial" pitchFamily="34" charset="0"/>
              </a:rPr>
              <a:t>Questões de Investigação</a:t>
            </a:r>
            <a:endParaRPr lang="pt-PT" sz="2400" b="1" i="0" u="none" strike="noStrike" kern="1200" cap="none" spc="0" baseline="0" dirty="0">
              <a:solidFill>
                <a:sysClr val="windowText" lastClr="000000"/>
              </a:solidFill>
              <a:uFillTx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4" name="Forma livre 11"/>
          <p:cNvSpPr/>
          <p:nvPr/>
        </p:nvSpPr>
        <p:spPr>
          <a:xfrm>
            <a:off x="899592" y="1052735"/>
            <a:ext cx="8064896" cy="64807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>
              <a:alpha val="90000"/>
            </a:srgbClr>
          </a:solidFill>
          <a:ln w="25402">
            <a:solidFill>
              <a:srgbClr val="3D426B"/>
            </a:solidFill>
            <a:prstDash val="solid"/>
          </a:ln>
        </p:spPr>
        <p:txBody>
          <a:bodyPr vert="horz" wrap="square" lIns="69247" tIns="56546" rIns="69247" bIns="56546" anchor="ctr" anchorCtr="0" compatLnSpc="1"/>
          <a:lstStyle/>
          <a:p>
            <a:pPr lvl="0"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4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Qual a articulação entre a teoria e a prática no exercício das funções dos profissionais de Ensino na Província de Cabinda?</a:t>
            </a:r>
            <a:endParaRPr lang="pt-PT" sz="1400" b="1" kern="0" dirty="0">
              <a:solidFill>
                <a:srgbClr val="000000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5" name="Forma livre 13"/>
          <p:cNvSpPr/>
          <p:nvPr/>
        </p:nvSpPr>
        <p:spPr>
          <a:xfrm>
            <a:off x="899592" y="1916832"/>
            <a:ext cx="8064896" cy="64807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191840"/>
              <a:gd name="f7" fmla="val 970722"/>
              <a:gd name="f8" fmla="val 97072"/>
              <a:gd name="f9" fmla="val 71327"/>
              <a:gd name="f10" fmla="val 10227"/>
              <a:gd name="f11" fmla="val 46636"/>
              <a:gd name="f12" fmla="val 28432"/>
              <a:gd name="f13" fmla="val 46637"/>
              <a:gd name="f14" fmla="val 4094768"/>
              <a:gd name="f15" fmla="val 4120513"/>
              <a:gd name="f16" fmla="val 4145204"/>
              <a:gd name="f17" fmla="val 4163408"/>
              <a:gd name="f18" fmla="val 4181613"/>
              <a:gd name="f19" fmla="val 873650"/>
              <a:gd name="f20" fmla="val 899395"/>
              <a:gd name="f21" fmla="val 924086"/>
              <a:gd name="f22" fmla="val 942290"/>
              <a:gd name="f23" fmla="val 4145203"/>
              <a:gd name="f24" fmla="val 960495"/>
              <a:gd name="f25" fmla="val 924085"/>
              <a:gd name="f26" fmla="+- 0 0 -90"/>
              <a:gd name="f27" fmla="*/ f3 1 4191840"/>
              <a:gd name="f28" fmla="*/ f4 1 970722"/>
              <a:gd name="f29" fmla="+- f7 0 f5"/>
              <a:gd name="f30" fmla="+- f6 0 f5"/>
              <a:gd name="f31" fmla="*/ f26 f0 1"/>
              <a:gd name="f32" fmla="*/ f30 1 4191840"/>
              <a:gd name="f33" fmla="*/ f29 1 970722"/>
              <a:gd name="f34" fmla="*/ 0 f30 1"/>
              <a:gd name="f35" fmla="*/ 97072 f29 1"/>
              <a:gd name="f36" fmla="*/ 28432 f30 1"/>
              <a:gd name="f37" fmla="*/ 28432 f29 1"/>
              <a:gd name="f38" fmla="*/ 97072 f30 1"/>
              <a:gd name="f39" fmla="*/ 0 f29 1"/>
              <a:gd name="f40" fmla="*/ 4094768 f30 1"/>
              <a:gd name="f41" fmla="*/ 4163408 f30 1"/>
              <a:gd name="f42" fmla="*/ 4191840 f30 1"/>
              <a:gd name="f43" fmla="*/ 873650 f29 1"/>
              <a:gd name="f44" fmla="*/ 942290 f29 1"/>
              <a:gd name="f45" fmla="*/ 970722 f29 1"/>
              <a:gd name="f46" fmla="*/ f31 1 f2"/>
              <a:gd name="f47" fmla="*/ f34 1 4191840"/>
              <a:gd name="f48" fmla="*/ f35 1 970722"/>
              <a:gd name="f49" fmla="*/ f36 1 4191840"/>
              <a:gd name="f50" fmla="*/ f37 1 970722"/>
              <a:gd name="f51" fmla="*/ f38 1 4191840"/>
              <a:gd name="f52" fmla="*/ f39 1 970722"/>
              <a:gd name="f53" fmla="*/ f40 1 4191840"/>
              <a:gd name="f54" fmla="*/ f41 1 4191840"/>
              <a:gd name="f55" fmla="*/ f42 1 4191840"/>
              <a:gd name="f56" fmla="*/ f43 1 970722"/>
              <a:gd name="f57" fmla="*/ f44 1 970722"/>
              <a:gd name="f58" fmla="*/ f45 1 970722"/>
              <a:gd name="f59" fmla="*/ f5 1 f32"/>
              <a:gd name="f60" fmla="*/ f6 1 f32"/>
              <a:gd name="f61" fmla="*/ f5 1 f33"/>
              <a:gd name="f62" fmla="*/ f7 1 f33"/>
              <a:gd name="f63" fmla="+- f46 0 f1"/>
              <a:gd name="f64" fmla="*/ f47 1 f32"/>
              <a:gd name="f65" fmla="*/ f48 1 f33"/>
              <a:gd name="f66" fmla="*/ f49 1 f32"/>
              <a:gd name="f67" fmla="*/ f50 1 f33"/>
              <a:gd name="f68" fmla="*/ f51 1 f32"/>
              <a:gd name="f69" fmla="*/ f52 1 f33"/>
              <a:gd name="f70" fmla="*/ f53 1 f32"/>
              <a:gd name="f71" fmla="*/ f54 1 f32"/>
              <a:gd name="f72" fmla="*/ f55 1 f32"/>
              <a:gd name="f73" fmla="*/ f56 1 f33"/>
              <a:gd name="f74" fmla="*/ f57 1 f33"/>
              <a:gd name="f75" fmla="*/ f58 1 f33"/>
              <a:gd name="f76" fmla="*/ f59 f27 1"/>
              <a:gd name="f77" fmla="*/ f60 f27 1"/>
              <a:gd name="f78" fmla="*/ f62 f28 1"/>
              <a:gd name="f79" fmla="*/ f61 f28 1"/>
              <a:gd name="f80" fmla="*/ f64 f27 1"/>
              <a:gd name="f81" fmla="*/ f65 f28 1"/>
              <a:gd name="f82" fmla="*/ f66 f27 1"/>
              <a:gd name="f83" fmla="*/ f67 f28 1"/>
              <a:gd name="f84" fmla="*/ f68 f27 1"/>
              <a:gd name="f85" fmla="*/ f69 f28 1"/>
              <a:gd name="f86" fmla="*/ f70 f27 1"/>
              <a:gd name="f87" fmla="*/ f71 f27 1"/>
              <a:gd name="f88" fmla="*/ f72 f27 1"/>
              <a:gd name="f89" fmla="*/ f73 f28 1"/>
              <a:gd name="f90" fmla="*/ f74 f28 1"/>
              <a:gd name="f91" fmla="*/ f75 f2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3">
                <a:pos x="f80" y="f81"/>
              </a:cxn>
              <a:cxn ang="f63">
                <a:pos x="f82" y="f83"/>
              </a:cxn>
              <a:cxn ang="f63">
                <a:pos x="f84" y="f85"/>
              </a:cxn>
              <a:cxn ang="f63">
                <a:pos x="f86" y="f85"/>
              </a:cxn>
              <a:cxn ang="f63">
                <a:pos x="f87" y="f83"/>
              </a:cxn>
              <a:cxn ang="f63">
                <a:pos x="f88" y="f81"/>
              </a:cxn>
              <a:cxn ang="f63">
                <a:pos x="f88" y="f89"/>
              </a:cxn>
              <a:cxn ang="f63">
                <a:pos x="f87" y="f90"/>
              </a:cxn>
              <a:cxn ang="f63">
                <a:pos x="f86" y="f91"/>
              </a:cxn>
              <a:cxn ang="f63">
                <a:pos x="f84" y="f91"/>
              </a:cxn>
              <a:cxn ang="f63">
                <a:pos x="f82" y="f90"/>
              </a:cxn>
              <a:cxn ang="f63">
                <a:pos x="f80" y="f89"/>
              </a:cxn>
              <a:cxn ang="f63">
                <a:pos x="f80" y="f81"/>
              </a:cxn>
            </a:cxnLst>
            <a:rect l="f76" t="f79" r="f77" b="f78"/>
            <a:pathLst>
              <a:path w="4191840" h="970722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3" y="f10"/>
                  <a:pt x="f9" y="f5"/>
                  <a:pt x="f8" y="f5"/>
                </a:cubicBezTo>
                <a:lnTo>
                  <a:pt x="f14" y="f5"/>
                </a:lnTo>
                <a:cubicBezTo>
                  <a:pt x="f15" y="f5"/>
                  <a:pt x="f16" y="f10"/>
                  <a:pt x="f17" y="f12"/>
                </a:cubicBezTo>
                <a:cubicBezTo>
                  <a:pt x="f18" y="f13"/>
                  <a:pt x="f6" y="f9"/>
                  <a:pt x="f6" y="f8"/>
                </a:cubicBezTo>
                <a:lnTo>
                  <a:pt x="f6" y="f19"/>
                </a:lnTo>
                <a:cubicBezTo>
                  <a:pt x="f6" y="f20"/>
                  <a:pt x="f18" y="f21"/>
                  <a:pt x="f17" y="f22"/>
                </a:cubicBezTo>
                <a:cubicBezTo>
                  <a:pt x="f23" y="f24"/>
                  <a:pt x="f15" y="f7"/>
                  <a:pt x="f14" y="f7"/>
                </a:cubicBezTo>
                <a:lnTo>
                  <a:pt x="f8" y="f7"/>
                </a:lnTo>
                <a:cubicBezTo>
                  <a:pt x="f9" y="f7"/>
                  <a:pt x="f11" y="f24"/>
                  <a:pt x="f12" y="f22"/>
                </a:cubicBezTo>
                <a:cubicBezTo>
                  <a:pt x="f10" y="f25"/>
                  <a:pt x="f5" y="f20"/>
                  <a:pt x="f5" y="f19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>
              <a:alpha val="90000"/>
            </a:srgbClr>
          </a:solidFill>
          <a:ln w="25402">
            <a:solidFill>
              <a:srgbClr val="3D426B"/>
            </a:solidFill>
            <a:prstDash val="solid"/>
          </a:ln>
        </p:spPr>
        <p:txBody>
          <a:bodyPr vert="horz" wrap="square" lIns="69247" tIns="56546" rIns="69247" bIns="56546" anchor="ctr" anchorCtr="0" compatLnSpc="1"/>
          <a:lstStyle/>
          <a:p>
            <a:pPr lvl="0" algn="just"/>
            <a:r>
              <a:rPr lang="pt-PT" sz="14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Qual a opinião dos profissionais de Cabinda em relação ao processo de formação contínua em Cabinda e à formação continua e ao seu uso nas práticas educativas.</a:t>
            </a:r>
          </a:p>
        </p:txBody>
      </p:sp>
      <p:sp>
        <p:nvSpPr>
          <p:cNvPr id="12" name="Forma livre 8"/>
          <p:cNvSpPr/>
          <p:nvPr/>
        </p:nvSpPr>
        <p:spPr>
          <a:xfrm>
            <a:off x="467544" y="908720"/>
            <a:ext cx="379631" cy="538309"/>
          </a:xfrm>
          <a:custGeom>
            <a:avLst/>
            <a:gdLst>
              <a:gd name="f0" fmla="val w"/>
              <a:gd name="f1" fmla="val h"/>
              <a:gd name="f2" fmla="val 0"/>
              <a:gd name="f3" fmla="val 379636"/>
              <a:gd name="f4" fmla="val 901054"/>
              <a:gd name="f5" fmla="*/ f0 1 379636"/>
              <a:gd name="f6" fmla="*/ f1 1 901054"/>
              <a:gd name="f7" fmla="+- f4 0 f2"/>
              <a:gd name="f8" fmla="+- f3 0 f2"/>
              <a:gd name="f9" fmla="*/ f8 1 379636"/>
              <a:gd name="f10" fmla="*/ f7 1 901054"/>
              <a:gd name="f11" fmla="*/ 0 1 f9"/>
              <a:gd name="f12" fmla="*/ 379636 1 f9"/>
              <a:gd name="f13" fmla="*/ 0 1 f10"/>
              <a:gd name="f14" fmla="*/ 901054 1 f10"/>
              <a:gd name="f15" fmla="*/ f11 f5 1"/>
              <a:gd name="f16" fmla="*/ f12 f5 1"/>
              <a:gd name="f17" fmla="*/ f14 f6 1"/>
              <a:gd name="f18" fmla="*/ f13 f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5" t="f18" r="f16" b="f17"/>
            <a:pathLst>
              <a:path w="379636" h="901054">
                <a:moveTo>
                  <a:pt x="f2" y="f2"/>
                </a:moveTo>
                <a:lnTo>
                  <a:pt x="f2" y="f4"/>
                </a:lnTo>
                <a:lnTo>
                  <a:pt x="f3" y="f4"/>
                </a:lnTo>
              </a:path>
            </a:pathLst>
          </a:custGeom>
          <a:noFill/>
          <a:ln w="25402">
            <a:solidFill>
              <a:schemeClr val="bg1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467544" y="1169368"/>
            <a:ext cx="353680" cy="1971600"/>
            <a:chOff x="1619672" y="1412776"/>
            <a:chExt cx="353680" cy="4320480"/>
          </a:xfrm>
        </p:grpSpPr>
        <p:sp>
          <p:nvSpPr>
            <p:cNvPr id="13" name="Forma livre 10"/>
            <p:cNvSpPr/>
            <p:nvPr/>
          </p:nvSpPr>
          <p:spPr>
            <a:xfrm>
              <a:off x="1619672" y="1412776"/>
              <a:ext cx="353680" cy="267091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53683"/>
                <a:gd name="f4" fmla="val 2310873"/>
                <a:gd name="f5" fmla="*/ f0 1 353683"/>
                <a:gd name="f6" fmla="*/ f1 1 2310873"/>
                <a:gd name="f7" fmla="+- f4 0 f2"/>
                <a:gd name="f8" fmla="+- f3 0 f2"/>
                <a:gd name="f9" fmla="*/ f8 1 353683"/>
                <a:gd name="f10" fmla="*/ f7 1 2310873"/>
                <a:gd name="f11" fmla="*/ 0 1 f9"/>
                <a:gd name="f12" fmla="*/ 353683 1 f9"/>
                <a:gd name="f13" fmla="*/ 0 1 f10"/>
                <a:gd name="f14" fmla="*/ 2310873 1 f10"/>
                <a:gd name="f15" fmla="*/ f11 f5 1"/>
                <a:gd name="f16" fmla="*/ f12 f5 1"/>
                <a:gd name="f17" fmla="*/ f14 f6 1"/>
                <a:gd name="f18" fmla="*/ f13 f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5" t="f18" r="f16" b="f17"/>
              <a:pathLst>
                <a:path w="353683" h="2310873">
                  <a:moveTo>
                    <a:pt x="f2" y="f2"/>
                  </a:moveTo>
                  <a:lnTo>
                    <a:pt x="f2" y="f4"/>
                  </a:lnTo>
                  <a:lnTo>
                    <a:pt x="f3" y="f4"/>
                  </a:lnTo>
                </a:path>
              </a:pathLst>
            </a:custGeom>
            <a:noFill/>
            <a:ln w="25402">
              <a:solidFill>
                <a:schemeClr val="bg1"/>
              </a:solidFill>
              <a:prstDash val="solid"/>
            </a:ln>
          </p:spPr>
          <p:txBody>
            <a:bodyPr vert="horz" wrap="square" lIns="0" tIns="0" rIns="0" bIns="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6" name="Forma livre 10"/>
            <p:cNvSpPr/>
            <p:nvPr/>
          </p:nvSpPr>
          <p:spPr>
            <a:xfrm>
              <a:off x="1619672" y="4077073"/>
              <a:ext cx="353680" cy="165618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53683"/>
                <a:gd name="f4" fmla="val 2310873"/>
                <a:gd name="f5" fmla="*/ f0 1 353683"/>
                <a:gd name="f6" fmla="*/ f1 1 2310873"/>
                <a:gd name="f7" fmla="+- f4 0 f2"/>
                <a:gd name="f8" fmla="+- f3 0 f2"/>
                <a:gd name="f9" fmla="*/ f8 1 353683"/>
                <a:gd name="f10" fmla="*/ f7 1 2310873"/>
                <a:gd name="f11" fmla="*/ 0 1 f9"/>
                <a:gd name="f12" fmla="*/ 353683 1 f9"/>
                <a:gd name="f13" fmla="*/ 0 1 f10"/>
                <a:gd name="f14" fmla="*/ 2310873 1 f10"/>
                <a:gd name="f15" fmla="*/ f11 f5 1"/>
                <a:gd name="f16" fmla="*/ f12 f5 1"/>
                <a:gd name="f17" fmla="*/ f14 f6 1"/>
                <a:gd name="f18" fmla="*/ f13 f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5" t="f18" r="f16" b="f17"/>
              <a:pathLst>
                <a:path w="353683" h="2310873">
                  <a:moveTo>
                    <a:pt x="f2" y="f2"/>
                  </a:moveTo>
                  <a:lnTo>
                    <a:pt x="f2" y="f4"/>
                  </a:lnTo>
                  <a:lnTo>
                    <a:pt x="f3" y="f4"/>
                  </a:lnTo>
                </a:path>
              </a:pathLst>
            </a:custGeom>
            <a:noFill/>
            <a:ln w="25402">
              <a:solidFill>
                <a:schemeClr val="bg1"/>
              </a:solidFill>
              <a:prstDash val="solid"/>
            </a:ln>
          </p:spPr>
          <p:txBody>
            <a:bodyPr vert="horz" wrap="square" lIns="0" tIns="0" rIns="0" bIns="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19" name="Forma livre 13"/>
          <p:cNvSpPr/>
          <p:nvPr/>
        </p:nvSpPr>
        <p:spPr>
          <a:xfrm>
            <a:off x="827584" y="2708920"/>
            <a:ext cx="8136904" cy="151216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191840"/>
              <a:gd name="f7" fmla="val 970722"/>
              <a:gd name="f8" fmla="val 97072"/>
              <a:gd name="f9" fmla="val 71327"/>
              <a:gd name="f10" fmla="val 10227"/>
              <a:gd name="f11" fmla="val 46636"/>
              <a:gd name="f12" fmla="val 28432"/>
              <a:gd name="f13" fmla="val 46637"/>
              <a:gd name="f14" fmla="val 4094768"/>
              <a:gd name="f15" fmla="val 4120513"/>
              <a:gd name="f16" fmla="val 4145204"/>
              <a:gd name="f17" fmla="val 4163408"/>
              <a:gd name="f18" fmla="val 4181613"/>
              <a:gd name="f19" fmla="val 873650"/>
              <a:gd name="f20" fmla="val 899395"/>
              <a:gd name="f21" fmla="val 924086"/>
              <a:gd name="f22" fmla="val 942290"/>
              <a:gd name="f23" fmla="val 4145203"/>
              <a:gd name="f24" fmla="val 960495"/>
              <a:gd name="f25" fmla="val 924085"/>
              <a:gd name="f26" fmla="+- 0 0 -90"/>
              <a:gd name="f27" fmla="*/ f3 1 4191840"/>
              <a:gd name="f28" fmla="*/ f4 1 970722"/>
              <a:gd name="f29" fmla="+- f7 0 f5"/>
              <a:gd name="f30" fmla="+- f6 0 f5"/>
              <a:gd name="f31" fmla="*/ f26 f0 1"/>
              <a:gd name="f32" fmla="*/ f30 1 4191840"/>
              <a:gd name="f33" fmla="*/ f29 1 970722"/>
              <a:gd name="f34" fmla="*/ 0 f30 1"/>
              <a:gd name="f35" fmla="*/ 97072 f29 1"/>
              <a:gd name="f36" fmla="*/ 28432 f30 1"/>
              <a:gd name="f37" fmla="*/ 28432 f29 1"/>
              <a:gd name="f38" fmla="*/ 97072 f30 1"/>
              <a:gd name="f39" fmla="*/ 0 f29 1"/>
              <a:gd name="f40" fmla="*/ 4094768 f30 1"/>
              <a:gd name="f41" fmla="*/ 4163408 f30 1"/>
              <a:gd name="f42" fmla="*/ 4191840 f30 1"/>
              <a:gd name="f43" fmla="*/ 873650 f29 1"/>
              <a:gd name="f44" fmla="*/ 942290 f29 1"/>
              <a:gd name="f45" fmla="*/ 970722 f29 1"/>
              <a:gd name="f46" fmla="*/ f31 1 f2"/>
              <a:gd name="f47" fmla="*/ f34 1 4191840"/>
              <a:gd name="f48" fmla="*/ f35 1 970722"/>
              <a:gd name="f49" fmla="*/ f36 1 4191840"/>
              <a:gd name="f50" fmla="*/ f37 1 970722"/>
              <a:gd name="f51" fmla="*/ f38 1 4191840"/>
              <a:gd name="f52" fmla="*/ f39 1 970722"/>
              <a:gd name="f53" fmla="*/ f40 1 4191840"/>
              <a:gd name="f54" fmla="*/ f41 1 4191840"/>
              <a:gd name="f55" fmla="*/ f42 1 4191840"/>
              <a:gd name="f56" fmla="*/ f43 1 970722"/>
              <a:gd name="f57" fmla="*/ f44 1 970722"/>
              <a:gd name="f58" fmla="*/ f45 1 970722"/>
              <a:gd name="f59" fmla="*/ f5 1 f32"/>
              <a:gd name="f60" fmla="*/ f6 1 f32"/>
              <a:gd name="f61" fmla="*/ f5 1 f33"/>
              <a:gd name="f62" fmla="*/ f7 1 f33"/>
              <a:gd name="f63" fmla="+- f46 0 f1"/>
              <a:gd name="f64" fmla="*/ f47 1 f32"/>
              <a:gd name="f65" fmla="*/ f48 1 f33"/>
              <a:gd name="f66" fmla="*/ f49 1 f32"/>
              <a:gd name="f67" fmla="*/ f50 1 f33"/>
              <a:gd name="f68" fmla="*/ f51 1 f32"/>
              <a:gd name="f69" fmla="*/ f52 1 f33"/>
              <a:gd name="f70" fmla="*/ f53 1 f32"/>
              <a:gd name="f71" fmla="*/ f54 1 f32"/>
              <a:gd name="f72" fmla="*/ f55 1 f32"/>
              <a:gd name="f73" fmla="*/ f56 1 f33"/>
              <a:gd name="f74" fmla="*/ f57 1 f33"/>
              <a:gd name="f75" fmla="*/ f58 1 f33"/>
              <a:gd name="f76" fmla="*/ f59 f27 1"/>
              <a:gd name="f77" fmla="*/ f60 f27 1"/>
              <a:gd name="f78" fmla="*/ f62 f28 1"/>
              <a:gd name="f79" fmla="*/ f61 f28 1"/>
              <a:gd name="f80" fmla="*/ f64 f27 1"/>
              <a:gd name="f81" fmla="*/ f65 f28 1"/>
              <a:gd name="f82" fmla="*/ f66 f27 1"/>
              <a:gd name="f83" fmla="*/ f67 f28 1"/>
              <a:gd name="f84" fmla="*/ f68 f27 1"/>
              <a:gd name="f85" fmla="*/ f69 f28 1"/>
              <a:gd name="f86" fmla="*/ f70 f27 1"/>
              <a:gd name="f87" fmla="*/ f71 f27 1"/>
              <a:gd name="f88" fmla="*/ f72 f27 1"/>
              <a:gd name="f89" fmla="*/ f73 f28 1"/>
              <a:gd name="f90" fmla="*/ f74 f28 1"/>
              <a:gd name="f91" fmla="*/ f75 f2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3">
                <a:pos x="f80" y="f81"/>
              </a:cxn>
              <a:cxn ang="f63">
                <a:pos x="f82" y="f83"/>
              </a:cxn>
              <a:cxn ang="f63">
                <a:pos x="f84" y="f85"/>
              </a:cxn>
              <a:cxn ang="f63">
                <a:pos x="f86" y="f85"/>
              </a:cxn>
              <a:cxn ang="f63">
                <a:pos x="f87" y="f83"/>
              </a:cxn>
              <a:cxn ang="f63">
                <a:pos x="f88" y="f81"/>
              </a:cxn>
              <a:cxn ang="f63">
                <a:pos x="f88" y="f89"/>
              </a:cxn>
              <a:cxn ang="f63">
                <a:pos x="f87" y="f90"/>
              </a:cxn>
              <a:cxn ang="f63">
                <a:pos x="f86" y="f91"/>
              </a:cxn>
              <a:cxn ang="f63">
                <a:pos x="f84" y="f91"/>
              </a:cxn>
              <a:cxn ang="f63">
                <a:pos x="f82" y="f90"/>
              </a:cxn>
              <a:cxn ang="f63">
                <a:pos x="f80" y="f89"/>
              </a:cxn>
              <a:cxn ang="f63">
                <a:pos x="f80" y="f81"/>
              </a:cxn>
            </a:cxnLst>
            <a:rect l="f76" t="f79" r="f77" b="f78"/>
            <a:pathLst>
              <a:path w="4191840" h="970722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3" y="f10"/>
                  <a:pt x="f9" y="f5"/>
                  <a:pt x="f8" y="f5"/>
                </a:cubicBezTo>
                <a:lnTo>
                  <a:pt x="f14" y="f5"/>
                </a:lnTo>
                <a:cubicBezTo>
                  <a:pt x="f15" y="f5"/>
                  <a:pt x="f16" y="f10"/>
                  <a:pt x="f17" y="f12"/>
                </a:cubicBezTo>
                <a:cubicBezTo>
                  <a:pt x="f18" y="f13"/>
                  <a:pt x="f6" y="f9"/>
                  <a:pt x="f6" y="f8"/>
                </a:cubicBezTo>
                <a:lnTo>
                  <a:pt x="f6" y="f19"/>
                </a:lnTo>
                <a:cubicBezTo>
                  <a:pt x="f6" y="f20"/>
                  <a:pt x="f18" y="f21"/>
                  <a:pt x="f17" y="f22"/>
                </a:cubicBezTo>
                <a:cubicBezTo>
                  <a:pt x="f23" y="f24"/>
                  <a:pt x="f15" y="f7"/>
                  <a:pt x="f14" y="f7"/>
                </a:cubicBezTo>
                <a:lnTo>
                  <a:pt x="f8" y="f7"/>
                </a:lnTo>
                <a:cubicBezTo>
                  <a:pt x="f9" y="f7"/>
                  <a:pt x="f11" y="f24"/>
                  <a:pt x="f12" y="f22"/>
                </a:cubicBezTo>
                <a:cubicBezTo>
                  <a:pt x="f10" y="f25"/>
                  <a:pt x="f5" y="f20"/>
                  <a:pt x="f5" y="f19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>
              <a:alpha val="90000"/>
            </a:srgbClr>
          </a:solidFill>
          <a:ln w="25402">
            <a:solidFill>
              <a:srgbClr val="3D426B"/>
            </a:solidFill>
            <a:prstDash val="solid"/>
          </a:ln>
        </p:spPr>
        <p:txBody>
          <a:bodyPr vert="horz" wrap="square" lIns="69247" tIns="56546" rIns="69247" bIns="56546" anchor="ctr" anchorCtr="0" compatLnSpc="1"/>
          <a:lstStyle/>
          <a:p>
            <a:pPr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4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Quanto ao Projeto do Ministério da Educação sobre a gestão escolar, contextualizados na situação escolar do INE- Cabinda, será que a gestão das Escolas na Província de Cabinda corresponde às exigências impostas pela situação atual do país, no que diz respeito ao ensino?</a:t>
            </a:r>
          </a:p>
          <a:p>
            <a:pPr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4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E qual o nível de conhecimentos dos indivíduos responsáveis pela gestão escolar, na Província de Cabinda, vai de encontro com requisitos estipulados pelo sistema de reforma vigente no país?</a:t>
            </a:r>
          </a:p>
        </p:txBody>
      </p:sp>
      <p:sp>
        <p:nvSpPr>
          <p:cNvPr id="20" name="Forma livre 11"/>
          <p:cNvSpPr/>
          <p:nvPr/>
        </p:nvSpPr>
        <p:spPr>
          <a:xfrm>
            <a:off x="827584" y="4437113"/>
            <a:ext cx="8064896" cy="50405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>
              <a:alpha val="90000"/>
            </a:srgbClr>
          </a:solidFill>
          <a:ln w="25402">
            <a:solidFill>
              <a:srgbClr val="3D426B"/>
            </a:solidFill>
            <a:prstDash val="solid"/>
          </a:ln>
        </p:spPr>
        <p:txBody>
          <a:bodyPr vert="horz" wrap="square" lIns="69247" tIns="56546" rIns="69247" bIns="56546" anchor="ctr" anchorCtr="0" compatLnSpc="1"/>
          <a:lstStyle/>
          <a:p>
            <a:pPr lvl="0" algn="just" defTabSz="888997">
              <a:lnSpc>
                <a:spcPct val="90000"/>
              </a:lnSpc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1400" b="1" kern="0" dirty="0" smtClean="0">
                <a:solidFill>
                  <a:srgbClr val="000000"/>
                </a:solidFill>
                <a:latin typeface="Comic Sans MS" pitchFamily="66" charset="0"/>
                <a:cs typeface="Arial" pitchFamily="34" charset="0"/>
              </a:rPr>
              <a:t>Qual a importância da formação inicial e contínua no desempenho das funções de cada profissional?</a:t>
            </a:r>
          </a:p>
        </p:txBody>
      </p:sp>
      <p:sp>
        <p:nvSpPr>
          <p:cNvPr id="22" name="Forma livre 10"/>
          <p:cNvSpPr/>
          <p:nvPr/>
        </p:nvSpPr>
        <p:spPr>
          <a:xfrm>
            <a:off x="467544" y="3140969"/>
            <a:ext cx="353680" cy="1584175"/>
          </a:xfrm>
          <a:custGeom>
            <a:avLst/>
            <a:gdLst>
              <a:gd name="f0" fmla="val w"/>
              <a:gd name="f1" fmla="val h"/>
              <a:gd name="f2" fmla="val 0"/>
              <a:gd name="f3" fmla="val 353683"/>
              <a:gd name="f4" fmla="val 2310873"/>
              <a:gd name="f5" fmla="*/ f0 1 353683"/>
              <a:gd name="f6" fmla="*/ f1 1 2310873"/>
              <a:gd name="f7" fmla="+- f4 0 f2"/>
              <a:gd name="f8" fmla="+- f3 0 f2"/>
              <a:gd name="f9" fmla="*/ f8 1 353683"/>
              <a:gd name="f10" fmla="*/ f7 1 2310873"/>
              <a:gd name="f11" fmla="*/ 0 1 f9"/>
              <a:gd name="f12" fmla="*/ 353683 1 f9"/>
              <a:gd name="f13" fmla="*/ 0 1 f10"/>
              <a:gd name="f14" fmla="*/ 2310873 1 f10"/>
              <a:gd name="f15" fmla="*/ f11 f5 1"/>
              <a:gd name="f16" fmla="*/ f12 f5 1"/>
              <a:gd name="f17" fmla="*/ f14 f6 1"/>
              <a:gd name="f18" fmla="*/ f13 f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5" t="f18" r="f16" b="f17"/>
            <a:pathLst>
              <a:path w="353683" h="2310873">
                <a:moveTo>
                  <a:pt x="f2" y="f2"/>
                </a:moveTo>
                <a:lnTo>
                  <a:pt x="f2" y="f4"/>
                </a:lnTo>
                <a:lnTo>
                  <a:pt x="f3" y="f4"/>
                </a:lnTo>
              </a:path>
            </a:pathLst>
          </a:custGeom>
          <a:noFill/>
          <a:ln w="25402">
            <a:solidFill>
              <a:schemeClr val="bg1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PT" sz="1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24" name="Grupo 23"/>
          <p:cNvGrpSpPr/>
          <p:nvPr/>
        </p:nvGrpSpPr>
        <p:grpSpPr>
          <a:xfrm>
            <a:off x="467544" y="4653136"/>
            <a:ext cx="353680" cy="1728192"/>
            <a:chOff x="1619672" y="1412776"/>
            <a:chExt cx="353680" cy="4320480"/>
          </a:xfrm>
        </p:grpSpPr>
        <p:sp>
          <p:nvSpPr>
            <p:cNvPr id="25" name="Forma livre 10"/>
            <p:cNvSpPr/>
            <p:nvPr/>
          </p:nvSpPr>
          <p:spPr>
            <a:xfrm>
              <a:off x="1619672" y="1412776"/>
              <a:ext cx="353680" cy="267091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53683"/>
                <a:gd name="f4" fmla="val 2310873"/>
                <a:gd name="f5" fmla="*/ f0 1 353683"/>
                <a:gd name="f6" fmla="*/ f1 1 2310873"/>
                <a:gd name="f7" fmla="+- f4 0 f2"/>
                <a:gd name="f8" fmla="+- f3 0 f2"/>
                <a:gd name="f9" fmla="*/ f8 1 353683"/>
                <a:gd name="f10" fmla="*/ f7 1 2310873"/>
                <a:gd name="f11" fmla="*/ 0 1 f9"/>
                <a:gd name="f12" fmla="*/ 353683 1 f9"/>
                <a:gd name="f13" fmla="*/ 0 1 f10"/>
                <a:gd name="f14" fmla="*/ 2310873 1 f10"/>
                <a:gd name="f15" fmla="*/ f11 f5 1"/>
                <a:gd name="f16" fmla="*/ f12 f5 1"/>
                <a:gd name="f17" fmla="*/ f14 f6 1"/>
                <a:gd name="f18" fmla="*/ f13 f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5" t="f18" r="f16" b="f17"/>
              <a:pathLst>
                <a:path w="353683" h="2310873">
                  <a:moveTo>
                    <a:pt x="f2" y="f2"/>
                  </a:moveTo>
                  <a:lnTo>
                    <a:pt x="f2" y="f4"/>
                  </a:lnTo>
                  <a:lnTo>
                    <a:pt x="f3" y="f4"/>
                  </a:lnTo>
                </a:path>
              </a:pathLst>
            </a:custGeom>
            <a:noFill/>
            <a:ln w="25402">
              <a:solidFill>
                <a:schemeClr val="bg1"/>
              </a:solidFill>
              <a:prstDash val="solid"/>
            </a:ln>
          </p:spPr>
          <p:txBody>
            <a:bodyPr vert="horz" wrap="square" lIns="0" tIns="0" rIns="0" bIns="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Forma livre 10"/>
            <p:cNvSpPr/>
            <p:nvPr/>
          </p:nvSpPr>
          <p:spPr>
            <a:xfrm>
              <a:off x="1619672" y="4077073"/>
              <a:ext cx="353680" cy="165618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53683"/>
                <a:gd name="f4" fmla="val 2310873"/>
                <a:gd name="f5" fmla="*/ f0 1 353683"/>
                <a:gd name="f6" fmla="*/ f1 1 2310873"/>
                <a:gd name="f7" fmla="+- f4 0 f2"/>
                <a:gd name="f8" fmla="+- f3 0 f2"/>
                <a:gd name="f9" fmla="*/ f8 1 353683"/>
                <a:gd name="f10" fmla="*/ f7 1 2310873"/>
                <a:gd name="f11" fmla="*/ 0 1 f9"/>
                <a:gd name="f12" fmla="*/ 353683 1 f9"/>
                <a:gd name="f13" fmla="*/ 0 1 f10"/>
                <a:gd name="f14" fmla="*/ 2310873 1 f10"/>
                <a:gd name="f15" fmla="*/ f11 f5 1"/>
                <a:gd name="f16" fmla="*/ f12 f5 1"/>
                <a:gd name="f17" fmla="*/ f14 f6 1"/>
                <a:gd name="f18" fmla="*/ f13 f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5" t="f18" r="f16" b="f17"/>
              <a:pathLst>
                <a:path w="353683" h="2310873">
                  <a:moveTo>
                    <a:pt x="f2" y="f2"/>
                  </a:moveTo>
                  <a:lnTo>
                    <a:pt x="f2" y="f4"/>
                  </a:lnTo>
                  <a:lnTo>
                    <a:pt x="f3" y="f4"/>
                  </a:lnTo>
                </a:path>
              </a:pathLst>
            </a:custGeom>
            <a:noFill/>
            <a:ln w="25402">
              <a:solidFill>
                <a:schemeClr val="bg1"/>
              </a:solidFill>
              <a:prstDash val="solid"/>
            </a:ln>
          </p:spPr>
          <p:txBody>
            <a:bodyPr vert="horz" wrap="square" lIns="0" tIns="0" rIns="0" bIns="0" anchor="t" anchorCtr="0" compatLnSpc="1"/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PT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27" name="Forma livre 11"/>
          <p:cNvSpPr/>
          <p:nvPr/>
        </p:nvSpPr>
        <p:spPr>
          <a:xfrm>
            <a:off x="827584" y="5301208"/>
            <a:ext cx="8064896" cy="50405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>
              <a:alpha val="90000"/>
            </a:srgbClr>
          </a:solidFill>
          <a:ln w="25402">
            <a:solidFill>
              <a:srgbClr val="3D426B"/>
            </a:solidFill>
            <a:prstDash val="solid"/>
          </a:ln>
        </p:spPr>
        <p:txBody>
          <a:bodyPr vert="horz" wrap="square" lIns="69247" tIns="56546" rIns="69247" bIns="56546" anchor="ctr" anchorCtr="0" compatLnSpc="1"/>
          <a:lstStyle/>
          <a:p>
            <a:pPr lvl="0"/>
            <a:r>
              <a:rPr lang="pt-PT" sz="1400" b="1" dirty="0" smtClean="0">
                <a:latin typeface="Comic Sans MS" pitchFamily="66" charset="0"/>
              </a:rPr>
              <a:t>Qual a organização político-administrativa das Escolas?</a:t>
            </a:r>
            <a:endParaRPr lang="pt-PT" sz="1400" b="1" dirty="0">
              <a:latin typeface="Comic Sans MS" pitchFamily="66" charset="0"/>
            </a:endParaRPr>
          </a:p>
        </p:txBody>
      </p:sp>
      <p:sp>
        <p:nvSpPr>
          <p:cNvPr id="28" name="Forma livre 11"/>
          <p:cNvSpPr/>
          <p:nvPr/>
        </p:nvSpPr>
        <p:spPr>
          <a:xfrm>
            <a:off x="899592" y="6021288"/>
            <a:ext cx="8064896" cy="50405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9740"/>
              <a:gd name="f7" fmla="val 1063317"/>
              <a:gd name="f8" fmla="val 106332"/>
              <a:gd name="f9" fmla="val 78131"/>
              <a:gd name="f10" fmla="val 11203"/>
              <a:gd name="f11" fmla="val 51085"/>
              <a:gd name="f12" fmla="val 31144"/>
              <a:gd name="f13" fmla="val 4223408"/>
              <a:gd name="f14" fmla="val 4251609"/>
              <a:gd name="f15" fmla="val 4278655"/>
              <a:gd name="f16" fmla="val 4298596"/>
              <a:gd name="f17" fmla="val 4318537"/>
              <a:gd name="f18" fmla="val 956985"/>
              <a:gd name="f19" fmla="val 985186"/>
              <a:gd name="f20" fmla="val 1012232"/>
              <a:gd name="f21" fmla="val 1032173"/>
              <a:gd name="f22" fmla="val 1052114"/>
              <a:gd name="f23" fmla="+- 0 0 -90"/>
              <a:gd name="f24" fmla="*/ f3 1 4329740"/>
              <a:gd name="f25" fmla="*/ f4 1 1063317"/>
              <a:gd name="f26" fmla="+- f7 0 f5"/>
              <a:gd name="f27" fmla="+- f6 0 f5"/>
              <a:gd name="f28" fmla="*/ f23 f0 1"/>
              <a:gd name="f29" fmla="*/ f27 1 4329740"/>
              <a:gd name="f30" fmla="*/ f26 1 1063317"/>
              <a:gd name="f31" fmla="*/ 0 f27 1"/>
              <a:gd name="f32" fmla="*/ 106332 f26 1"/>
              <a:gd name="f33" fmla="*/ 31144 f27 1"/>
              <a:gd name="f34" fmla="*/ 31144 f26 1"/>
              <a:gd name="f35" fmla="*/ 106332 f27 1"/>
              <a:gd name="f36" fmla="*/ 0 f26 1"/>
              <a:gd name="f37" fmla="*/ 4223408 f27 1"/>
              <a:gd name="f38" fmla="*/ 4298596 f27 1"/>
              <a:gd name="f39" fmla="*/ 4329740 f27 1"/>
              <a:gd name="f40" fmla="*/ 956985 f26 1"/>
              <a:gd name="f41" fmla="*/ 1032173 f26 1"/>
              <a:gd name="f42" fmla="*/ 1063317 f26 1"/>
              <a:gd name="f43" fmla="*/ f28 1 f2"/>
              <a:gd name="f44" fmla="*/ f31 1 4329740"/>
              <a:gd name="f45" fmla="*/ f32 1 1063317"/>
              <a:gd name="f46" fmla="*/ f33 1 4329740"/>
              <a:gd name="f47" fmla="*/ f34 1 1063317"/>
              <a:gd name="f48" fmla="*/ f35 1 4329740"/>
              <a:gd name="f49" fmla="*/ f36 1 1063317"/>
              <a:gd name="f50" fmla="*/ f37 1 4329740"/>
              <a:gd name="f51" fmla="*/ f38 1 4329740"/>
              <a:gd name="f52" fmla="*/ f39 1 4329740"/>
              <a:gd name="f53" fmla="*/ f40 1 1063317"/>
              <a:gd name="f54" fmla="*/ f41 1 1063317"/>
              <a:gd name="f55" fmla="*/ f42 1 1063317"/>
              <a:gd name="f56" fmla="*/ f5 1 f29"/>
              <a:gd name="f57" fmla="*/ f6 1 f29"/>
              <a:gd name="f58" fmla="*/ f5 1 f30"/>
              <a:gd name="f59" fmla="*/ f7 1 f30"/>
              <a:gd name="f60" fmla="+- f43 0 f1"/>
              <a:gd name="f61" fmla="*/ f44 1 f29"/>
              <a:gd name="f62" fmla="*/ f45 1 f30"/>
              <a:gd name="f63" fmla="*/ f46 1 f29"/>
              <a:gd name="f64" fmla="*/ f47 1 f30"/>
              <a:gd name="f65" fmla="*/ f48 1 f29"/>
              <a:gd name="f66" fmla="*/ f49 1 f30"/>
              <a:gd name="f67" fmla="*/ f50 1 f29"/>
              <a:gd name="f68" fmla="*/ f51 1 f29"/>
              <a:gd name="f69" fmla="*/ f52 1 f29"/>
              <a:gd name="f70" fmla="*/ f53 1 f30"/>
              <a:gd name="f71" fmla="*/ f54 1 f30"/>
              <a:gd name="f72" fmla="*/ f55 1 f30"/>
              <a:gd name="f73" fmla="*/ f56 f24 1"/>
              <a:gd name="f74" fmla="*/ f57 f24 1"/>
              <a:gd name="f75" fmla="*/ f59 f25 1"/>
              <a:gd name="f76" fmla="*/ f58 f25 1"/>
              <a:gd name="f77" fmla="*/ f61 f24 1"/>
              <a:gd name="f78" fmla="*/ f62 f25 1"/>
              <a:gd name="f79" fmla="*/ f63 f24 1"/>
              <a:gd name="f80" fmla="*/ f64 f25 1"/>
              <a:gd name="f81" fmla="*/ f65 f24 1"/>
              <a:gd name="f82" fmla="*/ f66 f25 1"/>
              <a:gd name="f83" fmla="*/ f67 f24 1"/>
              <a:gd name="f84" fmla="*/ f68 f24 1"/>
              <a:gd name="f85" fmla="*/ f69 f24 1"/>
              <a:gd name="f86" fmla="*/ f70 f25 1"/>
              <a:gd name="f87" fmla="*/ f71 f25 1"/>
              <a:gd name="f88" fmla="*/ f72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0">
                <a:pos x="f77" y="f78"/>
              </a:cxn>
              <a:cxn ang="f60">
                <a:pos x="f79" y="f80"/>
              </a:cxn>
              <a:cxn ang="f60">
                <a:pos x="f81" y="f82"/>
              </a:cxn>
              <a:cxn ang="f60">
                <a:pos x="f83" y="f82"/>
              </a:cxn>
              <a:cxn ang="f60">
                <a:pos x="f84" y="f80"/>
              </a:cxn>
              <a:cxn ang="f60">
                <a:pos x="f85" y="f78"/>
              </a:cxn>
              <a:cxn ang="f60">
                <a:pos x="f85" y="f86"/>
              </a:cxn>
              <a:cxn ang="f60">
                <a:pos x="f84" y="f87"/>
              </a:cxn>
              <a:cxn ang="f60">
                <a:pos x="f83" y="f88"/>
              </a:cxn>
              <a:cxn ang="f60">
                <a:pos x="f81" y="f88"/>
              </a:cxn>
              <a:cxn ang="f60">
                <a:pos x="f79" y="f87"/>
              </a:cxn>
              <a:cxn ang="f60">
                <a:pos x="f77" y="f86"/>
              </a:cxn>
              <a:cxn ang="f60">
                <a:pos x="f77" y="f78"/>
              </a:cxn>
            </a:cxnLst>
            <a:rect l="f73" t="f76" r="f74" b="f75"/>
            <a:pathLst>
              <a:path w="4329740" h="1063317">
                <a:moveTo>
                  <a:pt x="f5" y="f8"/>
                </a:moveTo>
                <a:cubicBezTo>
                  <a:pt x="f5" y="f9"/>
                  <a:pt x="f10" y="f11"/>
                  <a:pt x="f12" y="f12"/>
                </a:cubicBezTo>
                <a:cubicBezTo>
                  <a:pt x="f11" y="f10"/>
                  <a:pt x="f9" y="f5"/>
                  <a:pt x="f8" y="f5"/>
                </a:cubicBezTo>
                <a:lnTo>
                  <a:pt x="f13" y="f5"/>
                </a:lnTo>
                <a:cubicBezTo>
                  <a:pt x="f14" y="f5"/>
                  <a:pt x="f15" y="f10"/>
                  <a:pt x="f16" y="f12"/>
                </a:cubicBezTo>
                <a:cubicBezTo>
                  <a:pt x="f17" y="f11"/>
                  <a:pt x="f6" y="f9"/>
                  <a:pt x="f6" y="f8"/>
                </a:cubicBezTo>
                <a:lnTo>
                  <a:pt x="f6" y="f18"/>
                </a:lnTo>
                <a:cubicBezTo>
                  <a:pt x="f6" y="f19"/>
                  <a:pt x="f17" y="f20"/>
                  <a:pt x="f16" y="f21"/>
                </a:cubicBezTo>
                <a:cubicBezTo>
                  <a:pt x="f15" y="f22"/>
                  <a:pt x="f14" y="f7"/>
                  <a:pt x="f13" y="f7"/>
                </a:cubicBezTo>
                <a:lnTo>
                  <a:pt x="f8" y="f7"/>
                </a:lnTo>
                <a:cubicBezTo>
                  <a:pt x="f9" y="f7"/>
                  <a:pt x="f11" y="f22"/>
                  <a:pt x="f12" y="f21"/>
                </a:cubicBezTo>
                <a:cubicBezTo>
                  <a:pt x="f10" y="f20"/>
                  <a:pt x="f5" y="f19"/>
                  <a:pt x="f5" y="f18"/>
                </a:cubicBezTo>
                <a:lnTo>
                  <a:pt x="f5" y="f8"/>
                </a:lnTo>
                <a:close/>
              </a:path>
            </a:pathLst>
          </a:custGeom>
          <a:solidFill>
            <a:srgbClr val="FFFFFF">
              <a:alpha val="90000"/>
            </a:srgbClr>
          </a:solidFill>
          <a:ln w="25402">
            <a:solidFill>
              <a:srgbClr val="3D426B"/>
            </a:solidFill>
            <a:prstDash val="solid"/>
          </a:ln>
        </p:spPr>
        <p:txBody>
          <a:bodyPr vert="horz" wrap="square" lIns="69247" tIns="56546" rIns="69247" bIns="56546" anchor="ctr" anchorCtr="0" compatLnSpc="1"/>
          <a:lstStyle/>
          <a:p>
            <a:pPr lvl="0"/>
            <a:r>
              <a:rPr lang="pt-PT" sz="1400" b="1" dirty="0" smtClean="0">
                <a:latin typeface="Comic Sans MS" pitchFamily="66" charset="0"/>
              </a:rPr>
              <a:t>Será que as escolas têm autonomia administrativa e pedagogia?</a:t>
            </a:r>
            <a:endParaRPr lang="pt-PT" sz="1400" b="1" dirty="0">
              <a:latin typeface="Comic Sans MS" pitchFamily="66" charset="0"/>
            </a:endParaRPr>
          </a:p>
        </p:txBody>
      </p:sp>
      <p:sp>
        <p:nvSpPr>
          <p:cNvPr id="18" name="Botão de acção: ajuda 17">
            <a:hlinkClick r:id="" action="ppaction://noaction" highlightClick="1"/>
          </p:cNvPr>
          <p:cNvSpPr/>
          <p:nvPr/>
        </p:nvSpPr>
        <p:spPr>
          <a:xfrm>
            <a:off x="8172400" y="188640"/>
            <a:ext cx="648072" cy="576064"/>
          </a:xfrm>
          <a:prstGeom prst="actionButtonHelp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 – Breve CARACTERIZAÇÃO DA PROVÍNCIA DE CABINDA</a:t>
            </a:r>
            <a:endParaRPr lang="pt-PT" b="1" cap="all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179512" y="908720"/>
            <a:ext cx="4896544" cy="563231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PT" dirty="0" smtClean="0">
                <a:latin typeface="Comic Sans MS" pitchFamily="66" charset="0"/>
              </a:rPr>
              <a:t> É uma das 18 províncias da República de Angola;</a:t>
            </a:r>
          </a:p>
          <a:p>
            <a:pPr algn="just"/>
            <a:endParaRPr lang="pt-PT" dirty="0" smtClean="0"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dirty="0" smtClean="0">
                <a:latin typeface="Comic Sans MS" pitchFamily="66" charset="0"/>
              </a:rPr>
              <a:t> Tem na sua fronteira a norte a República do Congo, a leste e ao sul a República ;</a:t>
            </a:r>
          </a:p>
          <a:p>
            <a:pPr algn="just"/>
            <a:endParaRPr lang="pt-PT" dirty="0" smtClean="0"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dirty="0" smtClean="0">
                <a:latin typeface="Comic Sans MS" pitchFamily="66" charset="0"/>
              </a:rPr>
              <a:t>Democrática do Congo e a oeste o Oceano Atlântico;</a:t>
            </a:r>
          </a:p>
          <a:p>
            <a:pPr algn="just">
              <a:buFont typeface="Arial" pitchFamily="34" charset="0"/>
              <a:buChar char="•"/>
            </a:pPr>
            <a:endParaRPr lang="pt-PT" dirty="0" smtClean="0"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dirty="0" smtClean="0">
                <a:latin typeface="Comic Sans MS" pitchFamily="66" charset="0"/>
              </a:rPr>
              <a:t>A capital da província de Cabinda é a cidade de Cabinda, conhecida também com o nome de </a:t>
            </a:r>
            <a:r>
              <a:rPr lang="pt-PT" dirty="0" err="1" smtClean="0">
                <a:latin typeface="Comic Sans MS" pitchFamily="66" charset="0"/>
              </a:rPr>
              <a:t>Tchiowa</a:t>
            </a:r>
            <a:r>
              <a:rPr lang="pt-PT" dirty="0" smtClean="0">
                <a:latin typeface="Comic Sans MS" pitchFamily="66" charset="0"/>
              </a:rPr>
              <a:t>;</a:t>
            </a:r>
          </a:p>
          <a:p>
            <a:pPr algn="just">
              <a:buFont typeface="Arial" pitchFamily="34" charset="0"/>
              <a:buChar char="•"/>
            </a:pPr>
            <a:endParaRPr lang="pt-PT" dirty="0" smtClean="0"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dirty="0" smtClean="0">
                <a:latin typeface="Comic Sans MS" pitchFamily="66" charset="0"/>
              </a:rPr>
              <a:t>Tem uma superfície de 7 283 km² e cerca de 300 000 habitantes;</a:t>
            </a:r>
          </a:p>
          <a:p>
            <a:pPr algn="just">
              <a:buFont typeface="Arial" pitchFamily="34" charset="0"/>
              <a:buChar char="•"/>
            </a:pPr>
            <a:endParaRPr lang="pt-PT" dirty="0" smtClean="0"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dirty="0" smtClean="0">
                <a:latin typeface="Comic Sans MS" pitchFamily="66" charset="0"/>
              </a:rPr>
              <a:t>A população de Cabinda pertence na sua quase totalidade aos povos bantu, mais concretamente ao grupo Fiote, cuja língua, o Ibinda, é um dos dialetos do Kikongo.</a:t>
            </a:r>
            <a:endParaRPr lang="pt-PT" dirty="0">
              <a:latin typeface="Comic Sans MS" pitchFamily="66" charset="0"/>
            </a:endParaRPr>
          </a:p>
        </p:txBody>
      </p:sp>
      <p:pic>
        <p:nvPicPr>
          <p:cNvPr id="11" name="afrique.jpg" descr="afrique.jpg"/>
          <p:cNvPicPr/>
          <p:nvPr/>
        </p:nvPicPr>
        <p:blipFill>
          <a:blip r:embed="rId3" cstate="print"/>
          <a:srcRect l="3059" t="17767" r="32947" b="3548"/>
          <a:stretch>
            <a:fillRect/>
          </a:stretch>
        </p:blipFill>
        <p:spPr>
          <a:xfrm>
            <a:off x="5220072" y="908720"/>
            <a:ext cx="3744416" cy="5616624"/>
          </a:xfrm>
          <a:prstGeom prst="rect">
            <a:avLst/>
          </a:prstGeom>
          <a:ln>
            <a:noFill/>
          </a:ln>
        </p:spPr>
      </p:pic>
      <p:pic>
        <p:nvPicPr>
          <p:cNvPr id="12" name="Imagem 11" descr="bant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5589240"/>
            <a:ext cx="1872208" cy="9474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Seta para baixo 12"/>
          <p:cNvSpPr/>
          <p:nvPr/>
        </p:nvSpPr>
        <p:spPr>
          <a:xfrm rot="11720966">
            <a:off x="6177365" y="5140485"/>
            <a:ext cx="360040" cy="38531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/>
          <p:cNvSpPr/>
          <p:nvPr/>
        </p:nvSpPr>
        <p:spPr>
          <a:xfrm>
            <a:off x="5292080" y="4293096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cb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836712"/>
            <a:ext cx="4248472" cy="36004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 – Breve CARACTERIZAÇÃO DA PROVÍNCIA DE CABINDA</a:t>
            </a:r>
            <a:endParaRPr lang="pt-PT" b="1" cap="all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6" name="Rectângulo 25"/>
          <p:cNvSpPr/>
          <p:nvPr/>
        </p:nvSpPr>
        <p:spPr>
          <a:xfrm>
            <a:off x="395536" y="836712"/>
            <a:ext cx="3672408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r>
              <a:rPr lang="pt-PT" dirty="0" smtClean="0">
                <a:latin typeface="Comic Sans MS" pitchFamily="66" charset="0"/>
              </a:rPr>
              <a:t>A divisão político-administrativa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499992" y="836712"/>
            <a:ext cx="4320480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população de Cabinda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251520" y="4509120"/>
            <a:ext cx="8640960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Atividades económicas de Cabinda 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8" name="Rectângulo 17"/>
          <p:cNvSpPr/>
          <p:nvPr/>
        </p:nvSpPr>
        <p:spPr>
          <a:xfrm>
            <a:off x="4499992" y="1484784"/>
            <a:ext cx="43204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Os povos de Cabinda estão divididos em idiomas ou seja em dialetos diferentes:</a:t>
            </a:r>
          </a:p>
          <a:p>
            <a:pPr algn="just">
              <a:buFont typeface="Arial" pitchFamily="34" charset="0"/>
              <a:buChar char="•"/>
            </a:pPr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Na cidade capital fala-se Ibinda, desde a comuna de Malembo, do Tando </a:t>
            </a:r>
            <a:r>
              <a:rPr lang="pt-PT" sz="1600" dirty="0" err="1" smtClean="0">
                <a:solidFill>
                  <a:schemeClr val="bg1"/>
                </a:solidFill>
                <a:latin typeface="Comic Sans MS" pitchFamily="66" charset="0"/>
              </a:rPr>
              <a:t>Zinze</a:t>
            </a: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até ao Sul, </a:t>
            </a:r>
            <a:r>
              <a:rPr lang="pt-PT" sz="1600" dirty="0" err="1" smtClean="0">
                <a:solidFill>
                  <a:schemeClr val="bg1"/>
                </a:solidFill>
                <a:latin typeface="Comic Sans MS" pitchFamily="66" charset="0"/>
              </a:rPr>
              <a:t>Yema</a:t>
            </a: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endParaRPr lang="pt-PT" sz="16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No centro, município de Cacongo, predomina-se </a:t>
            </a:r>
            <a:r>
              <a:rPr lang="pt-PT" sz="1600" dirty="0" err="1" smtClean="0">
                <a:solidFill>
                  <a:schemeClr val="bg1"/>
                </a:solidFill>
                <a:latin typeface="Comic Sans MS" pitchFamily="66" charset="0"/>
              </a:rPr>
              <a:t>Ilinge</a:t>
            </a: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 enquanto no Norte (</a:t>
            </a:r>
            <a:r>
              <a:rPr lang="pt-PT" sz="1600" dirty="0" err="1" smtClean="0">
                <a:solidFill>
                  <a:schemeClr val="bg1"/>
                </a:solidFill>
                <a:latin typeface="Comic Sans MS" pitchFamily="66" charset="0"/>
              </a:rPr>
              <a:t>Mayombe</a:t>
            </a: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, entre os municípios de </a:t>
            </a:r>
            <a:r>
              <a:rPr lang="pt-PT" sz="1600" dirty="0" err="1" smtClean="0">
                <a:solidFill>
                  <a:schemeClr val="bg1"/>
                </a:solidFill>
                <a:latin typeface="Comic Sans MS" pitchFamily="66" charset="0"/>
              </a:rPr>
              <a:t>Buco</a:t>
            </a: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-Zau e Belize), a língua já é chamada </a:t>
            </a:r>
            <a:r>
              <a:rPr lang="pt-PT" sz="1600" dirty="0" err="1" smtClean="0">
                <a:solidFill>
                  <a:schemeClr val="bg1"/>
                </a:solidFill>
                <a:latin typeface="Comic Sans MS" pitchFamily="66" charset="0"/>
              </a:rPr>
              <a:t>Quiombe</a:t>
            </a:r>
            <a:r>
              <a:rPr lang="pt-PT" sz="1600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pt-PT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9" name="Rectângulo 18"/>
          <p:cNvSpPr/>
          <p:nvPr/>
        </p:nvSpPr>
        <p:spPr>
          <a:xfrm>
            <a:off x="0" y="508518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A economia de Cabinda não se resume somente ao </a:t>
            </a:r>
            <a:r>
              <a:rPr lang="pt-PT" b="1" dirty="0" smtClean="0">
                <a:solidFill>
                  <a:srgbClr val="FF0000"/>
                </a:solidFill>
              </a:rPr>
              <a:t>“OURO NEGRO”</a:t>
            </a:r>
          </a:p>
          <a:p>
            <a:endParaRPr lang="pt-PT" dirty="0" smtClean="0">
              <a:solidFill>
                <a:schemeClr val="bg1"/>
              </a:solidFill>
            </a:endParaRPr>
          </a:p>
          <a:p>
            <a:pPr algn="ctr"/>
            <a:r>
              <a:rPr lang="pt-PT" dirty="0" smtClean="0">
                <a:solidFill>
                  <a:srgbClr val="FFFF00"/>
                </a:solidFill>
                <a:latin typeface="Comic Sans MS" pitchFamily="66" charset="0"/>
              </a:rPr>
              <a:t>Madeira, Café, Oleaginosas, batata, banana e mandioca</a:t>
            </a:r>
          </a:p>
        </p:txBody>
      </p:sp>
      <p:sp>
        <p:nvSpPr>
          <p:cNvPr id="20" name="Seta para baixo 19"/>
          <p:cNvSpPr/>
          <p:nvPr/>
        </p:nvSpPr>
        <p:spPr>
          <a:xfrm rot="19498532">
            <a:off x="795614" y="5286877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1" name="Rectângulo 20"/>
          <p:cNvSpPr/>
          <p:nvPr/>
        </p:nvSpPr>
        <p:spPr>
          <a:xfrm>
            <a:off x="0" y="6239053"/>
            <a:ext cx="9144000" cy="646331"/>
          </a:xfrm>
          <a:prstGeom prst="rect">
            <a:avLst/>
          </a:prstGeom>
          <a:solidFill>
            <a:srgbClr val="800000"/>
          </a:solidFill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 Província de Cabinda beneficia de 10 por cento das receitas provenientes da exploração do petróleo da região. </a:t>
            </a:r>
            <a:endParaRPr lang="pt-PT" b="1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 – Breve CARACTERIZAÇÃO DA PROVÍNCIA DE CABINDA</a:t>
            </a:r>
            <a:endParaRPr lang="pt-PT" b="1" cap="all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467544" y="908720"/>
            <a:ext cx="8064896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Redes de Educação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539552" y="3068960"/>
            <a:ext cx="7992888" cy="6463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PT" dirty="0" smtClean="0">
                <a:latin typeface="Comic Sans MS" pitchFamily="66" charset="0"/>
              </a:rPr>
              <a:t>Estruturas de Administração da Província de Cabinda e Administração Municipal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467544" y="1700808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O governo local tem agendado a </a:t>
            </a:r>
            <a:r>
              <a:rPr lang="pt-PT" dirty="0" smtClean="0">
                <a:solidFill>
                  <a:srgbClr val="FFFF00"/>
                </a:solidFill>
                <a:latin typeface="Comic Sans MS" pitchFamily="66" charset="0"/>
              </a:rPr>
              <a:t>abertura para o próximo ano letivo de seis escolas</a:t>
            </a: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 na cidade de Cabinda (sede) e, de futuro, nos demais municípios desta província.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539552" y="3995678"/>
            <a:ext cx="806489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FFFF00"/>
                </a:solidFill>
                <a:latin typeface="Comic Sans MS" pitchFamily="66" charset="0"/>
              </a:rPr>
              <a:t>Programa de Melhoria da Gestão Municipal</a:t>
            </a:r>
          </a:p>
          <a:p>
            <a:endParaRPr lang="pt-PT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pt-PT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pt-PT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Este plano foi desenvolvido com vista a corresponder às expectativas e prioridades de todos os fragmentos sociais responsável pela Administração Municipal de Cabinda, </a:t>
            </a:r>
            <a:r>
              <a:rPr lang="pt-PT" dirty="0" smtClean="0">
                <a:solidFill>
                  <a:srgbClr val="FFFF00"/>
                </a:solidFill>
                <a:latin typeface="Comic Sans MS" pitchFamily="66" charset="0"/>
              </a:rPr>
              <a:t>que engloba essencialmente a Administração das escolas do Município</a:t>
            </a: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</a:p>
          <a:p>
            <a:pPr algn="just"/>
            <a:endParaRPr lang="pt-PT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6" name="Seta curvada à direita 15"/>
          <p:cNvSpPr/>
          <p:nvPr/>
        </p:nvSpPr>
        <p:spPr>
          <a:xfrm rot="550365">
            <a:off x="1013383" y="4484937"/>
            <a:ext cx="646230" cy="576064"/>
          </a:xfrm>
          <a:prstGeom prst="curvedRightArrow">
            <a:avLst/>
          </a:prstGeom>
          <a:solidFill>
            <a:srgbClr val="C0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16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79512" y="188640"/>
            <a:ext cx="8712968" cy="56207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PT" b="1" cap="all" dirty="0" smtClean="0">
                <a:solidFill>
                  <a:schemeClr val="bg1"/>
                </a:solidFill>
                <a:latin typeface="Comic Sans MS" pitchFamily="66" charset="0"/>
              </a:rPr>
              <a:t>Capitulo II – A gestão educacional </a:t>
            </a:r>
          </a:p>
        </p:txBody>
      </p:sp>
      <p:sp>
        <p:nvSpPr>
          <p:cNvPr id="23" name="Rectângulo 22"/>
          <p:cNvSpPr/>
          <p:nvPr/>
        </p:nvSpPr>
        <p:spPr>
          <a:xfrm>
            <a:off x="539552" y="1052736"/>
            <a:ext cx="8064896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Gestão Escolar </a:t>
            </a:r>
            <a:r>
              <a:rPr lang="pt-PT" dirty="0" err="1" smtClean="0">
                <a:solidFill>
                  <a:schemeClr val="bg1"/>
                </a:solidFill>
                <a:latin typeface="Comic Sans MS" pitchFamily="66" charset="0"/>
              </a:rPr>
              <a:t>vs</a:t>
            </a:r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 Administração Escolar</a:t>
            </a:r>
          </a:p>
        </p:txBody>
      </p:sp>
      <p:sp>
        <p:nvSpPr>
          <p:cNvPr id="26" name="Rectângulo 25"/>
          <p:cNvSpPr/>
          <p:nvPr/>
        </p:nvSpPr>
        <p:spPr>
          <a:xfrm>
            <a:off x="539552" y="1844824"/>
            <a:ext cx="7992888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r>
              <a:rPr lang="pt-PT" dirty="0" smtClean="0">
                <a:latin typeface="Comic Sans MS" pitchFamily="66" charset="0"/>
              </a:rPr>
              <a:t>Conceito de organização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539552" y="2780928"/>
            <a:ext cx="8064896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Cultura organizacional</a:t>
            </a:r>
            <a:endParaRPr lang="pt-PT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539552" y="3501008"/>
            <a:ext cx="7992888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r>
              <a:rPr lang="pt-PT" dirty="0" smtClean="0">
                <a:latin typeface="Comic Sans MS" pitchFamily="66" charset="0"/>
              </a:rPr>
              <a:t>O papel do líder enquanto gestor na escola</a:t>
            </a:r>
            <a:endParaRPr lang="pt-PT" dirty="0">
              <a:latin typeface="Comic Sans MS" pitchFamily="66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467544" y="4365104"/>
            <a:ext cx="7992888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pt-PT" dirty="0" smtClean="0">
                <a:latin typeface="Comic Sans MS" pitchFamily="66" charset="0"/>
              </a:rPr>
              <a:t>Participação e Acompanhamento da comunidade na gestão escolar</a:t>
            </a:r>
          </a:p>
        </p:txBody>
      </p:sp>
      <p:sp>
        <p:nvSpPr>
          <p:cNvPr id="14" name="Rectângulo 13"/>
          <p:cNvSpPr/>
          <p:nvPr/>
        </p:nvSpPr>
        <p:spPr>
          <a:xfrm>
            <a:off x="467544" y="5157192"/>
            <a:ext cx="8064896" cy="369332"/>
          </a:xfrm>
          <a:prstGeom prst="rect">
            <a:avLst/>
          </a:prstGeom>
          <a:solidFill>
            <a:srgbClr val="9A0000"/>
          </a:solidFill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solidFill>
                  <a:schemeClr val="bg1"/>
                </a:solidFill>
                <a:latin typeface="Comic Sans MS" pitchFamily="66" charset="0"/>
              </a:rPr>
              <a:t>A Gestão nos estabelecimentos de ensino </a:t>
            </a:r>
          </a:p>
        </p:txBody>
      </p:sp>
      <p:sp>
        <p:nvSpPr>
          <p:cNvPr id="15" name="Seta para baixo 14"/>
          <p:cNvSpPr/>
          <p:nvPr/>
        </p:nvSpPr>
        <p:spPr>
          <a:xfrm>
            <a:off x="4139952" y="5805264"/>
            <a:ext cx="792088" cy="7200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80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1945</TotalTime>
  <Words>2466</Words>
  <Application>Microsoft Office PowerPoint</Application>
  <PresentationFormat>Apresentação no Ecrã (4:3)</PresentationFormat>
  <Paragraphs>254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27</vt:i4>
      </vt:variant>
    </vt:vector>
  </HeadingPairs>
  <TitlesOfParts>
    <vt:vector size="28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  <vt:lpstr>Diapositivo 19</vt:lpstr>
      <vt:lpstr>Diapositivo 20</vt:lpstr>
      <vt:lpstr>Diapositivo 21</vt:lpstr>
      <vt:lpstr>Diapositivo 22</vt:lpstr>
      <vt:lpstr>Diapositivo 23</vt:lpstr>
      <vt:lpstr>Diapositivo 24</vt:lpstr>
      <vt:lpstr>Diapositivo 25</vt:lpstr>
      <vt:lpstr>Diapositivo 26</vt:lpstr>
      <vt:lpstr>Diapositivo 27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Anokas</dc:creator>
  <cp:lastModifiedBy>Anokas</cp:lastModifiedBy>
  <cp:revision>339</cp:revision>
  <dcterms:created xsi:type="dcterms:W3CDTF">2011-12-16T11:14:35Z</dcterms:created>
  <dcterms:modified xsi:type="dcterms:W3CDTF">2012-11-25T16:57:25Z</dcterms:modified>
</cp:coreProperties>
</file>