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3" r:id="rId3"/>
    <p:sldId id="288" r:id="rId4"/>
    <p:sldId id="259" r:id="rId5"/>
    <p:sldId id="262" r:id="rId6"/>
    <p:sldId id="266" r:id="rId7"/>
    <p:sldId id="267" r:id="rId8"/>
    <p:sldId id="268" r:id="rId9"/>
    <p:sldId id="289" r:id="rId10"/>
    <p:sldId id="271" r:id="rId11"/>
    <p:sldId id="304" r:id="rId12"/>
    <p:sldId id="273" r:id="rId13"/>
    <p:sldId id="300" r:id="rId14"/>
    <p:sldId id="295" r:id="rId15"/>
    <p:sldId id="296" r:id="rId16"/>
    <p:sldId id="297" r:id="rId17"/>
    <p:sldId id="298" r:id="rId18"/>
    <p:sldId id="275" r:id="rId19"/>
    <p:sldId id="284" r:id="rId20"/>
    <p:sldId id="305" r:id="rId21"/>
    <p:sldId id="283" r:id="rId22"/>
  </p:sldIdLst>
  <p:sldSz cx="9144000" cy="6858000" type="screen4x3"/>
  <p:notesSz cx="6858000" cy="97345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8000"/>
    <a:srgbClr val="391CA4"/>
    <a:srgbClr val="FFFF66"/>
    <a:srgbClr val="FF9933"/>
    <a:srgbClr val="FFFF00"/>
    <a:srgbClr val="FF3300"/>
    <a:srgbClr val="CC3300"/>
    <a:srgbClr val="4F227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62" autoAdjust="0"/>
    <p:restoredTop sz="79167" autoAdjust="0"/>
  </p:normalViewPr>
  <p:slideViewPr>
    <p:cSldViewPr>
      <p:cViewPr varScale="1">
        <p:scale>
          <a:sx n="58" d="100"/>
          <a:sy n="58" d="100"/>
        </p:scale>
        <p:origin x="-13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10" y="-108"/>
      </p:cViewPr>
      <p:guideLst>
        <p:guide orient="horz" pos="3067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71800" cy="4873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3"/>
            <a:ext cx="2971800" cy="4873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63F360-EAF1-41DB-8665-DA3C0CC97841}" type="datetimeFigureOut">
              <a:rPr lang="pt-PT" smtClean="0"/>
              <a:pPr/>
              <a:t>14-05-2011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245530"/>
            <a:ext cx="2971800" cy="4873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9245530"/>
            <a:ext cx="2971800" cy="4873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C5A50-90A2-4632-A4AC-AC437E483D7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70700-030A-4C42-A587-79DC43741D29}" type="datetimeFigureOut">
              <a:rPr lang="pt-PT" smtClean="0"/>
              <a:pPr/>
              <a:t>14-05-2011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30250"/>
            <a:ext cx="4867275" cy="3651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623913"/>
            <a:ext cx="5486400" cy="4380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246136"/>
            <a:ext cx="2971800" cy="4867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9246136"/>
            <a:ext cx="2971800" cy="4867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853A9-7A98-46C7-A13D-2755019C25D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PLANEAR</a:t>
            </a:r>
            <a:r>
              <a:rPr lang="pt-PT" baseline="0" dirty="0" smtClean="0"/>
              <a:t> – identificando ideias e perceber motivação</a:t>
            </a:r>
          </a:p>
          <a:p>
            <a:endParaRPr lang="pt-PT" baseline="0" dirty="0" smtClean="0"/>
          </a:p>
          <a:p>
            <a:r>
              <a:rPr lang="pt-PT" baseline="0" dirty="0" smtClean="0"/>
              <a:t>ACTUAR – aprofundando o tema</a:t>
            </a:r>
          </a:p>
          <a:p>
            <a:endParaRPr lang="pt-PT" baseline="0" dirty="0" smtClean="0"/>
          </a:p>
          <a:p>
            <a:r>
              <a:rPr lang="pt-PT" baseline="0" dirty="0" smtClean="0"/>
              <a:t>OBSERVAR – as práticas educativas</a:t>
            </a:r>
          </a:p>
          <a:p>
            <a:endParaRPr lang="pt-PT" baseline="0" dirty="0" smtClean="0"/>
          </a:p>
          <a:p>
            <a:r>
              <a:rPr lang="pt-PT" baseline="0" dirty="0" smtClean="0"/>
              <a:t>REFLECTIR – realizando uma interpretação conjunta das acções</a:t>
            </a:r>
          </a:p>
          <a:p>
            <a:endParaRPr lang="pt-PT" baseline="0" dirty="0" smtClean="0"/>
          </a:p>
          <a:p>
            <a:r>
              <a:rPr lang="pt-PT" baseline="0" dirty="0" smtClean="0"/>
              <a:t>AVALIAR  - o processo e verificar se ocorreram mudanças</a:t>
            </a:r>
          </a:p>
          <a:p>
            <a:endParaRPr lang="pt-PT" baseline="0" dirty="0" smtClean="0"/>
          </a:p>
          <a:p>
            <a:r>
              <a:rPr lang="pt-PT" baseline="0" dirty="0" smtClean="0"/>
              <a:t>Levando o educador a progredir no seu Desenvolvimento Profissional</a:t>
            </a:r>
          </a:p>
          <a:p>
            <a:endParaRPr lang="pt-PT" baseline="0" dirty="0" smtClean="0"/>
          </a:p>
          <a:p>
            <a:endParaRPr lang="pt-PT" baseline="0" dirty="0" smtClean="0"/>
          </a:p>
          <a:p>
            <a:endParaRPr lang="pt-PT" baseline="0" dirty="0" smtClean="0"/>
          </a:p>
          <a:p>
            <a:r>
              <a:rPr lang="pt-PT" baseline="0" dirty="0" smtClean="0"/>
              <a:t>Para este estudo foi caracterizada uma amostra da totalidade das educadoras da instituição.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10</a:t>
            </a:fld>
            <a:endParaRPr lang="pt-P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11</a:t>
            </a:fld>
            <a:endParaRPr lang="pt-P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12</a:t>
            </a:fld>
            <a:endParaRPr lang="pt-P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13</a:t>
            </a:fld>
            <a:endParaRPr lang="pt-P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14</a:t>
            </a:fld>
            <a:endParaRPr lang="pt-P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15</a:t>
            </a:fld>
            <a:endParaRPr lang="pt-P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16</a:t>
            </a:fld>
            <a:endParaRPr lang="pt-P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17</a:t>
            </a:fld>
            <a:endParaRPr lang="pt-P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18</a:t>
            </a:fld>
            <a:endParaRPr lang="pt-P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19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Para terminar ficamos com uma frase de </a:t>
            </a:r>
            <a:r>
              <a:rPr lang="pt-PT" dirty="0" err="1" smtClean="0"/>
              <a:t>Olson</a:t>
            </a:r>
            <a:r>
              <a:rPr lang="pt-PT" dirty="0" smtClean="0"/>
              <a:t> …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20</a:t>
            </a:fld>
            <a:endParaRPr lang="pt-P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21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  <a:p>
            <a:endParaRPr lang="pt-PT" baseline="0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7</a:t>
            </a:fld>
            <a:endParaRPr lang="pt-PT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95363" y="730250"/>
            <a:ext cx="4867275" cy="36512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8</a:t>
            </a:fld>
            <a:endParaRPr lang="pt-PT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Para ir ao encontro destes objectivos, utilizei uma metodologia espiralada de:</a:t>
            </a:r>
          </a:p>
          <a:p>
            <a:endParaRPr lang="pt-PT" dirty="0" smtClean="0"/>
          </a:p>
          <a:p>
            <a:pPr>
              <a:buFont typeface="Arial" pitchFamily="34" charset="0"/>
              <a:buChar char="•"/>
            </a:pPr>
            <a:r>
              <a:rPr lang="pt-PT" baseline="0" dirty="0" smtClean="0"/>
              <a:t> Planificação</a:t>
            </a:r>
          </a:p>
          <a:p>
            <a:pPr>
              <a:buFont typeface="Arial" pitchFamily="34" charset="0"/>
              <a:buChar char="•"/>
            </a:pPr>
            <a:r>
              <a:rPr lang="pt-PT" baseline="0" dirty="0" smtClean="0"/>
              <a:t> Acção</a:t>
            </a:r>
          </a:p>
          <a:p>
            <a:pPr>
              <a:buFont typeface="Arial" pitchFamily="34" charset="0"/>
              <a:buChar char="•"/>
            </a:pPr>
            <a:r>
              <a:rPr lang="pt-PT" baseline="0" dirty="0" smtClean="0"/>
              <a:t> Observação</a:t>
            </a:r>
          </a:p>
          <a:p>
            <a:pPr>
              <a:buFont typeface="Arial" pitchFamily="34" charset="0"/>
              <a:buChar char="•"/>
            </a:pPr>
            <a:r>
              <a:rPr lang="pt-PT" baseline="0" dirty="0" smtClean="0"/>
              <a:t> Reflexão</a:t>
            </a:r>
          </a:p>
          <a:p>
            <a:pPr>
              <a:buFont typeface="Arial" pitchFamily="34" charset="0"/>
              <a:buChar char="•"/>
            </a:pPr>
            <a:r>
              <a:rPr lang="pt-PT" baseline="0" dirty="0" smtClean="0"/>
              <a:t> Avaliação sobre a acção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853A9-7A98-46C7-A13D-2755019C25D4}" type="slidenum">
              <a:rPr lang="pt-PT" smtClean="0"/>
              <a:pPr/>
              <a:t>9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14/5/2011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‹nº›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8596" y="357167"/>
            <a:ext cx="8286808" cy="6143668"/>
          </a:xfrm>
        </p:spPr>
        <p:txBody>
          <a:bodyPr>
            <a:normAutofit/>
          </a:bodyPr>
          <a:lstStyle/>
          <a:p>
            <a:r>
              <a:rPr lang="pt-PT" sz="3000" dirty="0" smtClean="0"/>
              <a:t>		</a:t>
            </a:r>
          </a:p>
          <a:p>
            <a:pPr algn="just"/>
            <a:endParaRPr lang="pt-PT" sz="3000" dirty="0" smtClean="0"/>
          </a:p>
          <a:p>
            <a:endParaRPr lang="pt-PT" sz="3000" dirty="0"/>
          </a:p>
        </p:txBody>
      </p:sp>
      <p:pic>
        <p:nvPicPr>
          <p:cNvPr id="5" name="Imagem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5" y="1000108"/>
            <a:ext cx="110299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m 3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642918"/>
            <a:ext cx="1357323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642911" y="428606"/>
            <a:ext cx="8143932" cy="13542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PT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Universidade de Évora</a:t>
            </a:r>
          </a:p>
          <a:p>
            <a:pPr algn="ctr"/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Instituto Superior de Ciências Educativas</a:t>
            </a: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Mestrado em Ciências da Educação</a:t>
            </a:r>
          </a:p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Supervisão Pedagógica</a:t>
            </a: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PT" sz="2400" dirty="0" smtClean="0">
                <a:solidFill>
                  <a:srgbClr val="391CA4"/>
                </a:solidFill>
                <a:latin typeface="Times New Roman" pitchFamily="18" charset="0"/>
                <a:cs typeface="Times New Roman" pitchFamily="18" charset="0"/>
              </a:rPr>
              <a:t>Supervisão, acompanhamento e avaliação de práticas educativas e colaborativas de educadores de um jardim de infância:</a:t>
            </a:r>
          </a:p>
          <a:p>
            <a:pPr algn="ctr"/>
            <a:r>
              <a:rPr lang="pt-PT" sz="2400" dirty="0" smtClean="0">
                <a:solidFill>
                  <a:srgbClr val="391CA4"/>
                </a:solidFill>
                <a:latin typeface="Times New Roman" pitchFamily="18" charset="0"/>
                <a:cs typeface="Times New Roman" pitchFamily="18" charset="0"/>
              </a:rPr>
              <a:t>Uma Investigação – Acção</a:t>
            </a: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Patrícia Fernandes Ferreira Mendes Paramos</a:t>
            </a:r>
          </a:p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Orientadora: Professora Doutora Maria Helena </a:t>
            </a:r>
            <a:r>
              <a:rPr lang="pt-PT" dirty="0" err="1" smtClean="0">
                <a:latin typeface="Times New Roman" pitchFamily="18" charset="0"/>
                <a:cs typeface="Times New Roman" pitchFamily="18" charset="0"/>
              </a:rPr>
              <a:t>Broglio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Mendes Barbosa Costa Salema</a:t>
            </a: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Évora, 5 de Abril de 2011</a:t>
            </a: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25470"/>
          </a:xfrm>
        </p:spPr>
        <p:txBody>
          <a:bodyPr>
            <a:normAutofit/>
          </a:bodyPr>
          <a:lstStyle/>
          <a:p>
            <a:r>
              <a:rPr lang="pt-PT" sz="3000" dirty="0" smtClean="0">
                <a:solidFill>
                  <a:srgbClr val="0070C0"/>
                </a:solidFill>
                <a:latin typeface="Comic Sans MS" pitchFamily="66" charset="0"/>
              </a:rPr>
              <a:t>Ciclo de Investigação - Acção</a:t>
            </a:r>
            <a:endParaRPr lang="pt-PT" sz="3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idx="1"/>
          </p:nvPr>
        </p:nvSpPr>
        <p:spPr>
          <a:xfrm>
            <a:off x="457200" y="928671"/>
            <a:ext cx="8229600" cy="564360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pt-PT" sz="1800" dirty="0" smtClean="0">
              <a:latin typeface="Comic Sans MS" pitchFamily="66" charset="0"/>
            </a:endParaRPr>
          </a:p>
          <a:p>
            <a:pPr algn="ctr">
              <a:buNone/>
            </a:pPr>
            <a:endParaRPr lang="pt-PT" sz="18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pt-PT" sz="1800" dirty="0" smtClean="0">
                <a:latin typeface="Comic Sans MS" pitchFamily="66" charset="0"/>
              </a:rPr>
              <a:t>PLANEAR</a:t>
            </a:r>
          </a:p>
          <a:p>
            <a:pPr algn="just">
              <a:buNone/>
            </a:pPr>
            <a:r>
              <a:rPr lang="pt-PT" sz="1800" dirty="0" smtClean="0">
                <a:latin typeface="Comic Sans MS" pitchFamily="66" charset="0"/>
              </a:rPr>
              <a:t>					       1º ciclo		</a:t>
            </a:r>
          </a:p>
          <a:p>
            <a:pPr algn="just">
              <a:buNone/>
            </a:pPr>
            <a:endParaRPr lang="pt-PT" sz="18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pt-PT" sz="1800" dirty="0" smtClean="0">
                <a:latin typeface="Comic Sans MS" pitchFamily="66" charset="0"/>
              </a:rPr>
              <a:t>ACTUAR</a:t>
            </a:r>
          </a:p>
          <a:p>
            <a:pPr algn="ctr">
              <a:buNone/>
            </a:pPr>
            <a:endParaRPr lang="pt-PT" sz="1800" dirty="0" smtClean="0">
              <a:latin typeface="Comic Sans MS" pitchFamily="66" charset="0"/>
            </a:endParaRPr>
          </a:p>
          <a:p>
            <a:pPr algn="ctr">
              <a:buNone/>
            </a:pPr>
            <a:endParaRPr lang="pt-PT" sz="18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pt-PT" sz="1800" dirty="0" smtClean="0">
                <a:latin typeface="Comic Sans MS" pitchFamily="66" charset="0"/>
              </a:rPr>
              <a:t>				          OBSERVAR</a:t>
            </a:r>
          </a:p>
          <a:p>
            <a:pPr algn="just">
              <a:buNone/>
            </a:pPr>
            <a:r>
              <a:rPr lang="pt-PT" sz="1800" dirty="0" smtClean="0">
                <a:latin typeface="Comic Sans MS" pitchFamily="66" charset="0"/>
              </a:rPr>
              <a:t>							</a:t>
            </a:r>
          </a:p>
          <a:p>
            <a:pPr algn="ctr">
              <a:buNone/>
            </a:pPr>
            <a:endParaRPr lang="pt-PT" sz="18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pt-PT" sz="1800" dirty="0" smtClean="0">
                <a:latin typeface="Comic Sans MS" pitchFamily="66" charset="0"/>
              </a:rPr>
              <a:t>REFLECTIR</a:t>
            </a:r>
          </a:p>
          <a:p>
            <a:pPr algn="ctr">
              <a:buNone/>
            </a:pPr>
            <a:endParaRPr lang="pt-PT" sz="18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pt-PT" sz="1800" dirty="0" smtClean="0">
                <a:latin typeface="Comic Sans MS" pitchFamily="66" charset="0"/>
              </a:rPr>
              <a:t>					       1º ciclo</a:t>
            </a:r>
          </a:p>
          <a:p>
            <a:pPr algn="ctr">
              <a:buNone/>
            </a:pPr>
            <a:endParaRPr lang="pt-PT" sz="18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pt-PT" sz="1800" dirty="0" smtClean="0">
                <a:latin typeface="Comic Sans MS" pitchFamily="66" charset="0"/>
              </a:rPr>
              <a:t>AVALIAR</a:t>
            </a:r>
            <a:endParaRPr lang="pt-PT" sz="1800" dirty="0">
              <a:latin typeface="Comic Sans MS" pitchFamily="66" charset="0"/>
            </a:endParaRPr>
          </a:p>
        </p:txBody>
      </p:sp>
      <p:sp>
        <p:nvSpPr>
          <p:cNvPr id="6" name="Seta curvada à direita 5"/>
          <p:cNvSpPr/>
          <p:nvPr/>
        </p:nvSpPr>
        <p:spPr>
          <a:xfrm flipV="1">
            <a:off x="571473" y="1500174"/>
            <a:ext cx="3286148" cy="4857784"/>
          </a:xfrm>
          <a:prstGeom prst="curvedRightArrow">
            <a:avLst>
              <a:gd name="adj1" fmla="val 7643"/>
              <a:gd name="adj2" fmla="val 16155"/>
              <a:gd name="adj3" fmla="val 238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7" name="Seta para baixo 6"/>
          <p:cNvSpPr/>
          <p:nvPr/>
        </p:nvSpPr>
        <p:spPr>
          <a:xfrm>
            <a:off x="4500563" y="2000241"/>
            <a:ext cx="14287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Seta para baixo 7"/>
          <p:cNvSpPr/>
          <p:nvPr/>
        </p:nvSpPr>
        <p:spPr>
          <a:xfrm>
            <a:off x="4500563" y="2928934"/>
            <a:ext cx="14287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Seta para baixo 8"/>
          <p:cNvSpPr/>
          <p:nvPr/>
        </p:nvSpPr>
        <p:spPr>
          <a:xfrm>
            <a:off x="4500563" y="4000504"/>
            <a:ext cx="14287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Seta para baixo 9"/>
          <p:cNvSpPr/>
          <p:nvPr/>
        </p:nvSpPr>
        <p:spPr>
          <a:xfrm>
            <a:off x="4500563" y="5000636"/>
            <a:ext cx="14287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Seta curvada à esquerda 10"/>
          <p:cNvSpPr/>
          <p:nvPr/>
        </p:nvSpPr>
        <p:spPr>
          <a:xfrm>
            <a:off x="5929322" y="1643051"/>
            <a:ext cx="642943" cy="121444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2" name="Seta curvada à esquerda 11"/>
          <p:cNvSpPr/>
          <p:nvPr/>
        </p:nvSpPr>
        <p:spPr>
          <a:xfrm>
            <a:off x="6072198" y="3643314"/>
            <a:ext cx="642943" cy="121444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3" name="Seta curvada à esquerda 12"/>
          <p:cNvSpPr/>
          <p:nvPr/>
        </p:nvSpPr>
        <p:spPr>
          <a:xfrm flipH="1">
            <a:off x="3143240" y="4643447"/>
            <a:ext cx="571504" cy="121444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4" name="Seta curvada à esquerda 13"/>
          <p:cNvSpPr/>
          <p:nvPr/>
        </p:nvSpPr>
        <p:spPr>
          <a:xfrm flipH="1">
            <a:off x="3214679" y="2643183"/>
            <a:ext cx="571504" cy="121444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785787" y="3643315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Comic Sans MS" pitchFamily="66" charset="0"/>
              </a:rPr>
              <a:t>2º ciclo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6858016" y="214311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Comic Sans MS" pitchFamily="66" charset="0"/>
              </a:rPr>
              <a:t>3º ciclo</a:t>
            </a:r>
            <a:endParaRPr lang="pt-PT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3000"/>
                            </p:stCondLst>
                            <p:childTnLst>
                              <p:par>
                                <p:cTn id="8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4000"/>
                            </p:stCondLst>
                            <p:childTnLst>
                              <p:par>
                                <p:cTn id="9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b="1" dirty="0" smtClean="0">
                <a:solidFill>
                  <a:srgbClr val="FF0000"/>
                </a:solidFill>
                <a:latin typeface="Comic Sans MS" pitchFamily="66" charset="0"/>
              </a:rPr>
              <a:t>AMOSTRA</a:t>
            </a:r>
            <a:endParaRPr lang="pt-PT" sz="3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29063"/>
          </a:xfrm>
          <a:solidFill>
            <a:srgbClr val="FFC000">
              <a:alpha val="40000"/>
            </a:srgbClr>
          </a:solidFill>
          <a:ln cmpd="sng">
            <a:noFill/>
            <a:bevel/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pt-PT" sz="1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 9 Educadoras de Infância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 6 com licenciatura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 3 com pós-graduações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 Tempo serviço entre 17 e 28 anos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 Experiência profissional na mesma instituição</a:t>
            </a:r>
          </a:p>
          <a:p>
            <a:pPr>
              <a:lnSpc>
                <a:spcPct val="150000"/>
              </a:lnSpc>
              <a:buNone/>
            </a:pPr>
            <a:endParaRPr lang="pt-PT" sz="2400" dirty="0" smtClean="0">
              <a:latin typeface="Comic Sans MS" pitchFamily="66" charset="0"/>
            </a:endParaRPr>
          </a:p>
          <a:p>
            <a:pPr>
              <a:buNone/>
            </a:pPr>
            <a:endParaRPr lang="pt-PT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3" y="0"/>
            <a:ext cx="8543956" cy="785818"/>
          </a:xfrm>
        </p:spPr>
        <p:txBody>
          <a:bodyPr>
            <a:normAutofit/>
          </a:bodyPr>
          <a:lstStyle/>
          <a:p>
            <a:r>
              <a:rPr lang="pt-PT" sz="3000" dirty="0" smtClean="0">
                <a:solidFill>
                  <a:srgbClr val="0070C0"/>
                </a:solidFill>
                <a:latin typeface="Comic Sans MS" pitchFamily="66" charset="0"/>
              </a:rPr>
              <a:t>Instrumentos de Recolha e Análise dos dados</a:t>
            </a:r>
            <a:endParaRPr lang="pt-PT" sz="3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928794" y="758943"/>
          <a:ext cx="4929218" cy="5932507"/>
        </p:xfrm>
        <a:graphic>
          <a:graphicData uri="http://schemas.openxmlformats.org/drawingml/2006/table">
            <a:tbl>
              <a:tblPr/>
              <a:tblGrid>
                <a:gridCol w="985386"/>
                <a:gridCol w="985958"/>
                <a:gridCol w="985958"/>
                <a:gridCol w="985958"/>
                <a:gridCol w="985958"/>
              </a:tblGrid>
              <a:tr h="65551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latin typeface="Times New Roman"/>
                          <a:ea typeface="Times New Roman"/>
                          <a:cs typeface="Times New Roman"/>
                        </a:rPr>
                        <a:t>VERTENTE QUALITATIVA</a:t>
                      </a:r>
                      <a:endParaRPr lang="pt-PT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latin typeface="Times New Roman"/>
                          <a:ea typeface="Times New Roman"/>
                          <a:cs typeface="Times New Roman"/>
                        </a:rPr>
                        <a:t>Ano lectivo 2008-2009 e início de 2009-2010</a:t>
                      </a:r>
                      <a:endParaRPr lang="pt-P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829493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latin typeface="Times New Roman"/>
                          <a:ea typeface="Times New Roman"/>
                          <a:cs typeface="Times New Roman"/>
                        </a:rPr>
                        <a:t>Técnicas e Instrumentos de recolha de dados</a:t>
                      </a:r>
                      <a:endParaRPr lang="pt-P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Inquérito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Entrevista         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Individual                           </a:t>
                      </a:r>
                      <a:r>
                        <a:rPr lang="pt-PT" sz="9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Focus</a:t>
                      </a:r>
                      <a:endParaRPr lang="pt-PT" sz="900" baseline="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do                       </a:t>
                      </a:r>
                      <a:r>
                        <a:rPr lang="pt-PT" sz="9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</a:t>
                      </a:r>
                      <a:r>
                        <a:rPr lang="pt-PT" sz="9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Groups</a:t>
                      </a: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Tipo </a:t>
                      </a:r>
                      <a:r>
                        <a:rPr lang="pt-PT" sz="900" dirty="0" err="1">
                          <a:latin typeface="Times New Roman"/>
                          <a:ea typeface="Times New Roman"/>
                          <a:cs typeface="Times New Roman"/>
                        </a:rPr>
                        <a:t>semi</a:t>
                      </a: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                </a:t>
                      </a: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Estruturada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Observação</a:t>
                      </a:r>
                      <a:endParaRPr lang="pt-PT" sz="9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Naturalista</a:t>
                      </a:r>
                      <a:endParaRPr lang="pt-PT" sz="9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Diário de campo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Documentos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Reflexivos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474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12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Participantes</a:t>
                      </a:r>
                      <a:endParaRPr lang="pt-P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6 </a:t>
                      </a: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Educadoras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de Infância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grupo com 3 educadoras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9 </a:t>
                      </a: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Educadoras de Infância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Das </a:t>
                      </a: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Educadoras de Infância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9493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PT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latin typeface="Times New Roman"/>
                          <a:ea typeface="Times New Roman"/>
                          <a:cs typeface="Times New Roman"/>
                        </a:rPr>
                        <a:t>Objectivos</a:t>
                      </a:r>
                      <a:endParaRPr lang="pt-P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Conhecer o impacte do trabalho colaborativo 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r>
                        <a:rPr lang="pt-PT" sz="900" dirty="0" smtClean="0">
                          <a:latin typeface="Times New Roman"/>
                        </a:rPr>
                        <a:t>nas </a:t>
                      </a:r>
                      <a:r>
                        <a:rPr lang="pt-PT" sz="900" dirty="0">
                          <a:latin typeface="Times New Roman"/>
                        </a:rPr>
                        <a:t>práticas educativas de </a:t>
                      </a:r>
                      <a:endParaRPr lang="pt-PT" sz="900" dirty="0" smtClean="0">
                        <a:latin typeface="Times New Roman"/>
                      </a:endParaRPr>
                    </a:p>
                    <a:p>
                      <a:endParaRPr lang="pt-PT" sz="900" dirty="0" smtClean="0">
                        <a:latin typeface="Times New Roman"/>
                      </a:endParaRPr>
                    </a:p>
                    <a:p>
                      <a:r>
                        <a:rPr lang="pt-PT" sz="900" dirty="0" smtClean="0">
                          <a:latin typeface="Times New Roman"/>
                        </a:rPr>
                        <a:t>cada </a:t>
                      </a:r>
                      <a:r>
                        <a:rPr lang="pt-PT" sz="900" dirty="0">
                          <a:latin typeface="Times New Roman"/>
                        </a:rPr>
                        <a:t>educadora</a:t>
                      </a:r>
                      <a:r>
                        <a:rPr lang="pt-PT" sz="900" dirty="0">
                          <a:latin typeface="Calibri"/>
                        </a:rPr>
                        <a:t> </a:t>
                      </a: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Promover a participação de todas as educadoras no diálogo sobre as práticas colaborativas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Observar e acompanhar as práticas colaborativas entre as educadoras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900" dirty="0" smtClean="0">
                        <a:latin typeface="Calibri"/>
                        <a:cs typeface="Times New Roman"/>
                      </a:endParaRPr>
                    </a:p>
                    <a:p>
                      <a:r>
                        <a:rPr lang="pt-PT" sz="900" dirty="0" smtClean="0">
                          <a:latin typeface="Times New Roman"/>
                        </a:rPr>
                        <a:t>Conhecer </a:t>
                      </a:r>
                      <a:r>
                        <a:rPr lang="pt-PT" sz="900" dirty="0">
                          <a:latin typeface="Times New Roman"/>
                        </a:rPr>
                        <a:t>a reflexão de cada </a:t>
                      </a:r>
                      <a:endParaRPr lang="pt-PT" sz="900" dirty="0" smtClean="0">
                        <a:latin typeface="Times New Roman"/>
                      </a:endParaRPr>
                    </a:p>
                    <a:p>
                      <a:endParaRPr lang="pt-PT" sz="900" dirty="0" smtClean="0">
                        <a:latin typeface="Times New Roman"/>
                      </a:endParaRPr>
                    </a:p>
                    <a:p>
                      <a:r>
                        <a:rPr lang="pt-PT" sz="900" dirty="0" smtClean="0">
                          <a:latin typeface="Times New Roman"/>
                        </a:rPr>
                        <a:t>educadora </a:t>
                      </a:r>
                      <a:r>
                        <a:rPr lang="pt-PT" sz="900" dirty="0">
                          <a:latin typeface="Times New Roman"/>
                        </a:rPr>
                        <a:t>e promover a </a:t>
                      </a:r>
                      <a:endParaRPr lang="pt-PT" sz="900" dirty="0" smtClean="0">
                        <a:latin typeface="Times New Roman"/>
                      </a:endParaRPr>
                    </a:p>
                    <a:p>
                      <a:endParaRPr lang="pt-PT" sz="900" dirty="0" smtClean="0">
                        <a:latin typeface="Times New Roman"/>
                      </a:endParaRPr>
                    </a:p>
                    <a:p>
                      <a:r>
                        <a:rPr lang="pt-PT" sz="900" dirty="0" smtClean="0">
                          <a:latin typeface="Times New Roman"/>
                        </a:rPr>
                        <a:t>discussão </a:t>
                      </a:r>
                      <a:r>
                        <a:rPr lang="pt-PT" sz="900" dirty="0">
                          <a:latin typeface="Times New Roman"/>
                        </a:rPr>
                        <a:t>e avaliação</a:t>
                      </a:r>
                      <a:r>
                        <a:rPr lang="pt-PT" sz="900" dirty="0">
                          <a:latin typeface="Calibri"/>
                        </a:rPr>
                        <a:t> </a:t>
                      </a: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551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latin typeface="Times New Roman"/>
                          <a:ea typeface="Times New Roman"/>
                          <a:cs typeface="Times New Roman"/>
                        </a:rPr>
                        <a:t>Tipo de Análise</a:t>
                      </a:r>
                      <a:endParaRPr lang="pt-P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>
                          <a:latin typeface="Times New Roman"/>
                          <a:ea typeface="Times New Roman"/>
                          <a:cs typeface="Times New Roman"/>
                        </a:rPr>
                        <a:t>Análise de conteúdo</a:t>
                      </a:r>
                      <a:endParaRPr lang="pt-PT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>
                          <a:latin typeface="Times New Roman"/>
                          <a:ea typeface="Times New Roman"/>
                          <a:cs typeface="Times New Roman"/>
                        </a:rPr>
                        <a:t>Análise de conteúdo</a:t>
                      </a:r>
                      <a:endParaRPr lang="pt-PT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Análise </a:t>
                      </a:r>
                      <a:endParaRPr lang="pt-PT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conteúdo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>
                          <a:latin typeface="Times New Roman"/>
                          <a:ea typeface="Times New Roman"/>
                          <a:cs typeface="Times New Roman"/>
                        </a:rPr>
                        <a:t>Análise </a:t>
                      </a:r>
                      <a:endParaRPr lang="pt-PT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conteúdo</a:t>
                      </a:r>
                      <a:endParaRPr lang="pt-PT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-1174749" y="-419099"/>
            <a:ext cx="1711325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Conexão recta 8"/>
          <p:cNvCxnSpPr/>
          <p:nvPr/>
        </p:nvCxnSpPr>
        <p:spPr>
          <a:xfrm rot="5400000" flipH="1" flipV="1">
            <a:off x="3465506" y="2463794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72560" cy="939784"/>
          </a:xfrm>
        </p:spPr>
        <p:txBody>
          <a:bodyPr>
            <a:normAutofit/>
          </a:bodyPr>
          <a:lstStyle/>
          <a:p>
            <a:r>
              <a:rPr lang="pt-PT" sz="3000" b="1" dirty="0" smtClean="0">
                <a:solidFill>
                  <a:srgbClr val="FF0000"/>
                </a:solidFill>
                <a:latin typeface="Comic Sans MS" pitchFamily="66" charset="0"/>
              </a:rPr>
              <a:t>RESULTADOS</a:t>
            </a:r>
            <a:endParaRPr lang="pt-PT" sz="3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42976" y="1500174"/>
            <a:ext cx="7143800" cy="3970318"/>
          </a:xfrm>
          <a:prstGeom prst="rect">
            <a:avLst/>
          </a:prstGeom>
          <a:solidFill>
            <a:srgbClr val="FFFF66">
              <a:alpha val="5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pt-PT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2800" dirty="0" smtClean="0">
                <a:solidFill>
                  <a:srgbClr val="0070C0"/>
                </a:solidFill>
                <a:latin typeface="Comic Sans MS" pitchFamily="66" charset="0"/>
              </a:rPr>
              <a:t> Entrevistas e </a:t>
            </a:r>
            <a:r>
              <a:rPr lang="pt-PT" sz="2800" dirty="0" err="1" smtClean="0">
                <a:solidFill>
                  <a:srgbClr val="0070C0"/>
                </a:solidFill>
                <a:latin typeface="Comic Sans MS" pitchFamily="66" charset="0"/>
              </a:rPr>
              <a:t>Focus</a:t>
            </a:r>
            <a:r>
              <a:rPr lang="pt-PT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pt-PT" sz="2800" dirty="0" err="1" smtClean="0">
                <a:solidFill>
                  <a:srgbClr val="0070C0"/>
                </a:solidFill>
                <a:latin typeface="Comic Sans MS" pitchFamily="66" charset="0"/>
              </a:rPr>
              <a:t>Group</a:t>
            </a:r>
            <a:endParaRPr lang="pt-PT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just"/>
            <a:endParaRPr lang="pt-PT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2800" dirty="0" smtClean="0">
                <a:solidFill>
                  <a:srgbClr val="0070C0"/>
                </a:solidFill>
                <a:latin typeface="Comic Sans MS" pitchFamily="66" charset="0"/>
              </a:rPr>
              <a:t> Observação das Actividades</a:t>
            </a:r>
          </a:p>
          <a:p>
            <a:pPr algn="just"/>
            <a:endParaRPr lang="pt-PT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273050" indent="-273050" algn="just">
              <a:buFont typeface="Arial" pitchFamily="34" charset="0"/>
              <a:buChar char="•"/>
            </a:pPr>
            <a:r>
              <a:rPr lang="pt-PT" sz="2800" dirty="0" smtClean="0">
                <a:solidFill>
                  <a:srgbClr val="0070C0"/>
                </a:solidFill>
                <a:latin typeface="Comic Sans MS" pitchFamily="66" charset="0"/>
              </a:rPr>
              <a:t>Observação das Sessões de TC</a:t>
            </a:r>
          </a:p>
          <a:p>
            <a:pPr marL="273050" indent="-273050" algn="just"/>
            <a:endParaRPr lang="pt-PT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2800" dirty="0" smtClean="0">
                <a:solidFill>
                  <a:srgbClr val="0070C0"/>
                </a:solidFill>
                <a:latin typeface="Comic Sans MS" pitchFamily="66" charset="0"/>
              </a:rPr>
              <a:t> Documentos Reflexivos das Educadoras</a:t>
            </a:r>
          </a:p>
          <a:p>
            <a:pPr algn="just"/>
            <a:endParaRPr lang="pt-PT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  <a:solidFill>
            <a:schemeClr val="bg1"/>
          </a:solidFill>
          <a:ln cmpd="dbl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PT" sz="2500" dirty="0" smtClean="0">
                <a:solidFill>
                  <a:srgbClr val="FF0000"/>
                </a:solidFill>
                <a:latin typeface="Comic Sans MS" pitchFamily="66" charset="0"/>
              </a:rPr>
              <a:t>Qual a importância dada pelos educadores de infância do J.I. O Palhaço ao trabalho colaborativo?</a:t>
            </a:r>
            <a:endParaRPr lang="pt-PT" sz="25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285720" y="1643050"/>
            <a:ext cx="8572560" cy="4929222"/>
          </a:xfrm>
          <a:solidFill>
            <a:schemeClr val="bg1"/>
          </a:solidFill>
          <a:ln cmpd="sng">
            <a:solidFill>
              <a:schemeClr val="tx1"/>
            </a:solidFill>
            <a:bevel/>
          </a:ln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PT" sz="2600" dirty="0" smtClean="0">
                <a:latin typeface="Comic Sans MS" pitchFamily="66" charset="0"/>
              </a:rPr>
              <a:t>Vital importância para desenvolvimento da escola e de cada educadora;</a:t>
            </a:r>
          </a:p>
          <a:p>
            <a:pPr>
              <a:lnSpc>
                <a:spcPct val="150000"/>
              </a:lnSpc>
            </a:pPr>
            <a:r>
              <a:rPr lang="pt-PT" sz="2600" dirty="0" smtClean="0">
                <a:latin typeface="Comic Sans MS" pitchFamily="66" charset="0"/>
              </a:rPr>
              <a:t>Fomenta a confiança, o respeito e as relações entre pares;</a:t>
            </a:r>
          </a:p>
          <a:p>
            <a:pPr>
              <a:lnSpc>
                <a:spcPct val="150000"/>
              </a:lnSpc>
            </a:pPr>
            <a:r>
              <a:rPr lang="pt-PT" sz="2600" dirty="0" smtClean="0">
                <a:latin typeface="Comic Sans MS" pitchFamily="66" charset="0"/>
              </a:rPr>
              <a:t>Contribui para a mudança;</a:t>
            </a:r>
          </a:p>
          <a:p>
            <a:pPr>
              <a:lnSpc>
                <a:spcPct val="150000"/>
              </a:lnSpc>
            </a:pPr>
            <a:r>
              <a:rPr lang="pt-PT" sz="2600" dirty="0" smtClean="0">
                <a:latin typeface="Comic Sans MS" pitchFamily="66" charset="0"/>
              </a:rPr>
              <a:t>Provoca uma aprendizagem recíproca entre educadores;</a:t>
            </a:r>
          </a:p>
          <a:p>
            <a:pPr>
              <a:lnSpc>
                <a:spcPct val="150000"/>
              </a:lnSpc>
            </a:pPr>
            <a:r>
              <a:rPr lang="pt-PT" sz="2600" dirty="0" smtClean="0">
                <a:latin typeface="Comic Sans MS" pitchFamily="66" charset="0"/>
              </a:rPr>
              <a:t>Confronta os educadores com a prática dos outros colegas</a:t>
            </a:r>
            <a:r>
              <a:rPr lang="pt-PT" sz="2400" dirty="0" smtClean="0">
                <a:latin typeface="Comic Sans MS" pitchFamily="66" charset="0"/>
              </a:rPr>
              <a:t>. </a:t>
            </a:r>
            <a:endParaRPr lang="pt-PT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cap="sq" cmpd="sng">
            <a:solidFill>
              <a:schemeClr val="tx1"/>
            </a:solidFill>
            <a:bevel/>
          </a:ln>
        </p:spPr>
        <p:txBody>
          <a:bodyPr>
            <a:normAutofit fontScale="90000"/>
          </a:bodyPr>
          <a:lstStyle/>
          <a:p>
            <a:r>
              <a:rPr lang="pt-PT" sz="2500" dirty="0" smtClean="0">
                <a:solidFill>
                  <a:srgbClr val="FF0000"/>
                </a:solidFill>
                <a:latin typeface="Comic Sans MS" pitchFamily="66" charset="0"/>
              </a:rPr>
              <a:t>O trabalho colaborativo provoca a cooperação, coesão e a criatividade do grupo profissional do J.I. O Palhaço?</a:t>
            </a:r>
            <a:endParaRPr lang="pt-PT" sz="25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72071"/>
          </a:xfrm>
          <a:solidFill>
            <a:schemeClr val="bg1"/>
          </a:solidFill>
          <a:ln cmpd="sng">
            <a:solidFill>
              <a:schemeClr val="tx1"/>
            </a:solidFill>
            <a:bevel/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pt-PT" sz="1200" dirty="0" smtClean="0">
              <a:latin typeface="Comic Sans MS" pitchFamily="66" charset="0"/>
            </a:endParaRPr>
          </a:p>
          <a:p>
            <a:r>
              <a:rPr lang="pt-PT" sz="2000" dirty="0" smtClean="0">
                <a:latin typeface="Comic Sans MS" pitchFamily="66" charset="0"/>
              </a:rPr>
              <a:t>Tipo de colaboração;</a:t>
            </a:r>
          </a:p>
          <a:p>
            <a:r>
              <a:rPr lang="pt-PT" sz="2000" dirty="0" smtClean="0">
                <a:latin typeface="Comic Sans MS" pitchFamily="66" charset="0"/>
              </a:rPr>
              <a:t>Interacções entre docentes;</a:t>
            </a:r>
          </a:p>
          <a:p>
            <a:r>
              <a:rPr lang="pt-PT" sz="2000" dirty="0" smtClean="0">
                <a:latin typeface="Comic Sans MS" pitchFamily="66" charset="0"/>
              </a:rPr>
              <a:t>Expectativas associadas ao TC.</a:t>
            </a:r>
          </a:p>
          <a:p>
            <a:pPr>
              <a:buNone/>
            </a:pPr>
            <a:endParaRPr lang="pt-PT" sz="12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pt-PT" sz="2400" u="sng" dirty="0" smtClean="0">
                <a:latin typeface="Comic Sans MS" pitchFamily="66" charset="0"/>
              </a:rPr>
              <a:t>Práticas colaborativas mencionadas:</a:t>
            </a:r>
          </a:p>
          <a:p>
            <a:pPr>
              <a:buNone/>
            </a:pPr>
            <a:endParaRPr lang="pt-PT" sz="1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  <a:buNone/>
              <a:tabLst>
                <a:tab pos="531813" algn="l"/>
              </a:tabLst>
            </a:pPr>
            <a:r>
              <a:rPr lang="pt-PT" sz="2400" dirty="0" smtClean="0">
                <a:latin typeface="Comic Sans MS" pitchFamily="66" charset="0"/>
              </a:rPr>
              <a:t>	- elaboração ficha observação e avaliação das 	aprendizagens das crianças;</a:t>
            </a:r>
          </a:p>
          <a:p>
            <a:pPr>
              <a:lnSpc>
                <a:spcPct val="150000"/>
              </a:lnSpc>
              <a:buNone/>
              <a:tabLst>
                <a:tab pos="531813" algn="l"/>
              </a:tabLst>
            </a:pPr>
            <a:r>
              <a:rPr lang="pt-PT" sz="2400" dirty="0" smtClean="0">
                <a:latin typeface="Comic Sans MS" pitchFamily="66" charset="0"/>
              </a:rPr>
              <a:t>	- planificação e realização festas, ateliers  e teatros;</a:t>
            </a:r>
          </a:p>
          <a:p>
            <a:pPr>
              <a:lnSpc>
                <a:spcPct val="150000"/>
              </a:lnSpc>
              <a:buNone/>
            </a:pPr>
            <a:r>
              <a:rPr lang="pt-PT" sz="2400" dirty="0" smtClean="0">
                <a:latin typeface="Comic Sans MS" pitchFamily="66" charset="0"/>
              </a:rPr>
              <a:t>	- elaboração do projecto educativo;</a:t>
            </a:r>
          </a:p>
          <a:p>
            <a:pPr>
              <a:lnSpc>
                <a:spcPct val="150000"/>
              </a:lnSpc>
              <a:buNone/>
            </a:pPr>
            <a:r>
              <a:rPr lang="pt-PT" sz="2400" dirty="0" smtClean="0">
                <a:latin typeface="Comic Sans MS" pitchFamily="66" charset="0"/>
              </a:rPr>
              <a:t>	- reuniões de planificação, reflexão e avaliação;</a:t>
            </a:r>
          </a:p>
          <a:p>
            <a:pPr>
              <a:lnSpc>
                <a:spcPct val="150000"/>
              </a:lnSpc>
              <a:buNone/>
            </a:pPr>
            <a:r>
              <a:rPr lang="pt-PT" sz="2400" dirty="0" smtClean="0">
                <a:latin typeface="Comic Sans MS" pitchFamily="66" charset="0"/>
              </a:rPr>
              <a:t>	- sessões de formação em grupo.</a:t>
            </a:r>
          </a:p>
          <a:p>
            <a:pPr>
              <a:buNone/>
            </a:pPr>
            <a:endParaRPr lang="pt-PT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  <a:solidFill>
            <a:schemeClr val="bg1"/>
          </a:solidFill>
          <a:ln cap="sq" cmpd="sng">
            <a:solidFill>
              <a:schemeClr val="tx1"/>
            </a:solidFill>
            <a:bevel/>
          </a:ln>
        </p:spPr>
        <p:txBody>
          <a:bodyPr>
            <a:normAutofit/>
          </a:bodyPr>
          <a:lstStyle/>
          <a:p>
            <a:r>
              <a:rPr lang="pt-PT" sz="2300" dirty="0" smtClean="0">
                <a:solidFill>
                  <a:srgbClr val="FF0000"/>
                </a:solidFill>
                <a:latin typeface="Comic Sans MS" pitchFamily="66" charset="0"/>
              </a:rPr>
              <a:t>Que dificuldades sentem os educadores do J.I. O Palhaço em situação de trabalho colaborativo?</a:t>
            </a:r>
            <a:endParaRPr lang="pt-PT" sz="23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Marcador de Posição de Conteúdo 2"/>
          <p:cNvSpPr>
            <a:spLocks noGrp="1"/>
          </p:cNvSpPr>
          <p:nvPr>
            <p:ph idx="1"/>
          </p:nvPr>
        </p:nvSpPr>
        <p:spPr>
          <a:xfrm>
            <a:off x="214282" y="1600201"/>
            <a:ext cx="8643998" cy="4972071"/>
          </a:xfrm>
          <a:solidFill>
            <a:schemeClr val="bg1"/>
          </a:solidFill>
          <a:ln cmpd="sng">
            <a:solidFill>
              <a:schemeClr val="tx1"/>
            </a:solidFill>
            <a:bevel/>
          </a:ln>
        </p:spPr>
        <p:txBody>
          <a:bodyPr>
            <a:normAutofit/>
          </a:bodyPr>
          <a:lstStyle/>
          <a:p>
            <a:pPr indent="-165100">
              <a:buNone/>
            </a:pPr>
            <a:endParaRPr lang="pt-PT" sz="1200" dirty="0" smtClean="0">
              <a:latin typeface="Comic Sans MS" pitchFamily="66" charset="0"/>
            </a:endParaRPr>
          </a:p>
          <a:p>
            <a:pPr indent="-165100">
              <a:buNone/>
            </a:pPr>
            <a:r>
              <a:rPr lang="pt-PT" sz="2400" u="sng" dirty="0" smtClean="0">
                <a:latin typeface="Comic Sans MS" pitchFamily="66" charset="0"/>
              </a:rPr>
              <a:t>Dificuldades</a:t>
            </a:r>
            <a:r>
              <a:rPr lang="pt-PT" sz="2400" dirty="0" smtClean="0">
                <a:latin typeface="Comic Sans MS" pitchFamily="66" charset="0"/>
              </a:rPr>
              <a:t>:</a:t>
            </a:r>
          </a:p>
          <a:p>
            <a:pPr indent="-165100">
              <a:buNone/>
              <a:tabLst>
                <a:tab pos="531813" algn="l"/>
              </a:tabLst>
            </a:pPr>
            <a:r>
              <a:rPr lang="pt-PT" sz="2400" dirty="0" smtClean="0">
                <a:latin typeface="Comic Sans MS" pitchFamily="66" charset="0"/>
              </a:rPr>
              <a:t>	- situação constrangedora de se exporem perante toda a 	equipa;</a:t>
            </a:r>
          </a:p>
          <a:p>
            <a:pPr indent="-165100">
              <a:buNone/>
              <a:tabLst>
                <a:tab pos="531813" algn="l"/>
              </a:tabLst>
            </a:pPr>
            <a:r>
              <a:rPr lang="pt-PT" sz="2400" dirty="0" smtClean="0">
                <a:latin typeface="Comic Sans MS" pitchFamily="66" charset="0"/>
              </a:rPr>
              <a:t>	- algumas crenças existentes;</a:t>
            </a:r>
          </a:p>
          <a:p>
            <a:pPr indent="-165100">
              <a:buNone/>
              <a:tabLst>
                <a:tab pos="531813" algn="l"/>
              </a:tabLst>
            </a:pPr>
            <a:r>
              <a:rPr lang="pt-PT" sz="2400" dirty="0" smtClean="0">
                <a:latin typeface="Comic Sans MS" pitchFamily="66" charset="0"/>
              </a:rPr>
              <a:t>	- saber ouvir e aceitar as críticas realizadas pelos 	outros.</a:t>
            </a:r>
          </a:p>
          <a:p>
            <a:pPr indent="-165100">
              <a:buNone/>
              <a:tabLst>
                <a:tab pos="531813" algn="l"/>
              </a:tabLst>
            </a:pPr>
            <a:endParaRPr lang="pt-PT" sz="1200" dirty="0" smtClean="0">
              <a:latin typeface="Comic Sans MS" pitchFamily="66" charset="0"/>
            </a:endParaRPr>
          </a:p>
          <a:p>
            <a:pPr indent="-165100">
              <a:buNone/>
              <a:tabLst>
                <a:tab pos="531813" algn="l"/>
              </a:tabLst>
            </a:pPr>
            <a:r>
              <a:rPr lang="pt-PT" sz="2400" u="sng" dirty="0" smtClean="0">
                <a:latin typeface="Comic Sans MS" pitchFamily="66" charset="0"/>
              </a:rPr>
              <a:t>Condições facilitadoras</a:t>
            </a:r>
            <a:r>
              <a:rPr lang="pt-PT" sz="2400" dirty="0" smtClean="0">
                <a:latin typeface="Comic Sans MS" pitchFamily="66" charset="0"/>
              </a:rPr>
              <a:t>:</a:t>
            </a:r>
          </a:p>
          <a:p>
            <a:pPr indent="-165100">
              <a:buNone/>
              <a:tabLst>
                <a:tab pos="531813" algn="l"/>
              </a:tabLst>
            </a:pPr>
            <a:r>
              <a:rPr lang="pt-PT" sz="2400" dirty="0" smtClean="0">
                <a:latin typeface="Comic Sans MS" pitchFamily="66" charset="0"/>
              </a:rPr>
              <a:t>	- orientação, acompanhamento das práticas;</a:t>
            </a:r>
          </a:p>
          <a:p>
            <a:pPr indent="-165100">
              <a:buNone/>
              <a:tabLst>
                <a:tab pos="531813" algn="l"/>
              </a:tabLst>
            </a:pPr>
            <a:r>
              <a:rPr lang="pt-PT" sz="2400" dirty="0" smtClean="0">
                <a:latin typeface="Comic Sans MS" pitchFamily="66" charset="0"/>
              </a:rPr>
              <a:t>	- diálogo entre orientador e educadores;</a:t>
            </a:r>
          </a:p>
          <a:p>
            <a:pPr indent="-165100">
              <a:buNone/>
              <a:tabLst>
                <a:tab pos="531813" algn="l"/>
              </a:tabLst>
            </a:pPr>
            <a:r>
              <a:rPr lang="pt-PT" sz="2400" dirty="0" smtClean="0">
                <a:latin typeface="Comic Sans MS" pitchFamily="66" charset="0"/>
              </a:rPr>
              <a:t>	- espírito empreendedor e de equipa.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  <a:solidFill>
            <a:schemeClr val="bg1"/>
          </a:solidFill>
          <a:ln cap="sq" cmpd="sng">
            <a:solidFill>
              <a:schemeClr val="tx1"/>
            </a:solidFill>
            <a:bevel/>
          </a:ln>
        </p:spPr>
        <p:txBody>
          <a:bodyPr>
            <a:normAutofit fontScale="90000"/>
          </a:bodyPr>
          <a:lstStyle/>
          <a:p>
            <a:r>
              <a:rPr lang="pt-PT" sz="2500" dirty="0" smtClean="0">
                <a:solidFill>
                  <a:srgbClr val="FF0000"/>
                </a:solidFill>
                <a:latin typeface="Comic Sans MS" pitchFamily="66" charset="0"/>
              </a:rPr>
              <a:t>Em que medida o trabalho colaborativo muda o desempenho profissional dos educadores de infância do J.I. O Palhaço?</a:t>
            </a:r>
            <a:endParaRPr lang="pt-PT" sz="25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Marcador de Posição de Conteúdo 2"/>
          <p:cNvSpPr>
            <a:spLocks noGrp="1"/>
          </p:cNvSpPr>
          <p:nvPr>
            <p:ph idx="1"/>
          </p:nvPr>
        </p:nvSpPr>
        <p:spPr>
          <a:xfrm>
            <a:off x="285720" y="1643050"/>
            <a:ext cx="8643998" cy="5000660"/>
          </a:xfrm>
          <a:solidFill>
            <a:schemeClr val="bg1"/>
          </a:solidFill>
          <a:ln cmpd="sng">
            <a:solidFill>
              <a:schemeClr val="tx1"/>
            </a:solidFill>
            <a:bevel/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pt-PT" sz="13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O TC foi entendido como factor de estímulo;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O TC é imprescindível para o desenvolvimento da escola e dos educadores;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O TC criou segurança nos profissionais;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O TC promoveu maior envolvimento e interacção entre os docentes;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O TC levou à realização de novos projectos.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85818"/>
          </a:xfrm>
        </p:spPr>
        <p:txBody>
          <a:bodyPr>
            <a:normAutofit/>
          </a:bodyPr>
          <a:lstStyle/>
          <a:p>
            <a:r>
              <a:rPr lang="pt-PT" sz="3000" b="1" dirty="0" smtClean="0">
                <a:solidFill>
                  <a:srgbClr val="FF0000"/>
                </a:solidFill>
                <a:latin typeface="Comic Sans MS" pitchFamily="66" charset="0"/>
              </a:rPr>
              <a:t>CONCLUSÕES</a:t>
            </a:r>
            <a:endParaRPr lang="pt-PT" sz="3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286412"/>
          </a:xfrm>
          <a:solidFill>
            <a:srgbClr val="66FF33">
              <a:alpha val="0"/>
            </a:srgbClr>
          </a:solidFill>
          <a:ln w="0" cmpd="sng">
            <a:noFill/>
            <a:bevel/>
          </a:ln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endParaRPr lang="pt-PT" sz="1200" dirty="0" smtClean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pt-PT" sz="2400" dirty="0" smtClean="0">
                <a:latin typeface="Comic Sans MS" pitchFamily="66" charset="0"/>
              </a:rPr>
              <a:t>O T.C. proporcionou às educadoras a realização de outro tipo de trabalho em equipa;</a:t>
            </a:r>
          </a:p>
          <a:p>
            <a:pPr>
              <a:lnSpc>
                <a:spcPct val="120000"/>
              </a:lnSpc>
              <a:buNone/>
            </a:pPr>
            <a:endParaRPr lang="pt-PT" sz="1200" dirty="0" smtClean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pt-PT" sz="2400" dirty="0" smtClean="0">
                <a:latin typeface="Comic Sans MS" pitchFamily="66" charset="0"/>
              </a:rPr>
              <a:t>Promoveu a reflexão sobre a sua prática pedagógica;</a:t>
            </a:r>
          </a:p>
          <a:p>
            <a:pPr>
              <a:lnSpc>
                <a:spcPct val="120000"/>
              </a:lnSpc>
              <a:buNone/>
            </a:pPr>
            <a:endParaRPr lang="pt-PT" sz="1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Difícil aceitação na crítica à prática pedagógica por parte de outro;</a:t>
            </a:r>
          </a:p>
          <a:p>
            <a:pPr>
              <a:lnSpc>
                <a:spcPct val="150000"/>
              </a:lnSpc>
              <a:buNone/>
            </a:pPr>
            <a:endParaRPr lang="pt-PT" sz="1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pt-PT" sz="2400" dirty="0" smtClean="0">
                <a:latin typeface="Comic Sans MS" pitchFamily="66" charset="0"/>
              </a:rPr>
              <a:t>Estabeleceram-se relações mais próximas e de partilha de ideias, valores e saberes.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357165"/>
            <a:ext cx="8229600" cy="6286545"/>
          </a:xfrm>
          <a:solidFill>
            <a:srgbClr val="66FF33">
              <a:alpha val="0"/>
            </a:srgbClr>
          </a:solidFill>
          <a:ln cmpd="sng">
            <a:noFill/>
            <a:bevel/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400" u="sng" dirty="0" smtClean="0">
                <a:latin typeface="Comic Sans MS" pitchFamily="66" charset="0"/>
              </a:rPr>
              <a:t>Poderemos inferir que</a:t>
            </a:r>
            <a:r>
              <a:rPr lang="pt-PT" sz="2400" dirty="0" smtClean="0">
                <a:latin typeface="Comic Sans MS" pitchFamily="66" charset="0"/>
              </a:rPr>
              <a:t>:</a:t>
            </a:r>
          </a:p>
          <a:p>
            <a:pPr marL="0" indent="0" algn="just">
              <a:buNone/>
            </a:pPr>
            <a:endParaRPr lang="pt-PT" sz="1200" dirty="0" smtClean="0">
              <a:latin typeface="Comic Sans MS" pitchFamily="66" charset="0"/>
            </a:endParaRPr>
          </a:p>
          <a:p>
            <a:pPr marL="273050" indent="-273050" algn="just"/>
            <a:r>
              <a:rPr lang="pt-PT" sz="2400" dirty="0" smtClean="0">
                <a:latin typeface="Comic Sans MS" pitchFamily="66" charset="0"/>
              </a:rPr>
              <a:t>o desenvolvimento profissional ocorre do fruto da    </a:t>
            </a:r>
            <a:r>
              <a:rPr lang="pt-PT" sz="2400" dirty="0" smtClean="0">
                <a:solidFill>
                  <a:srgbClr val="CC3300"/>
                </a:solidFill>
                <a:latin typeface="Comic Sans MS" pitchFamily="66" charset="0"/>
              </a:rPr>
              <a:t>reflexão</a:t>
            </a:r>
            <a:r>
              <a:rPr lang="pt-PT" sz="2400" dirty="0" smtClean="0">
                <a:latin typeface="Comic Sans MS" pitchFamily="66" charset="0"/>
              </a:rPr>
              <a:t> </a:t>
            </a:r>
            <a:r>
              <a:rPr lang="pt-PT" sz="2400" dirty="0" smtClean="0">
                <a:solidFill>
                  <a:srgbClr val="CC3300"/>
                </a:solidFill>
                <a:latin typeface="Comic Sans MS" pitchFamily="66" charset="0"/>
              </a:rPr>
              <a:t>sobre as concepções</a:t>
            </a:r>
            <a:r>
              <a:rPr lang="pt-PT" sz="2400" dirty="0" smtClean="0">
                <a:latin typeface="Comic Sans MS" pitchFamily="66" charset="0"/>
              </a:rPr>
              <a:t>, </a:t>
            </a:r>
            <a:r>
              <a:rPr lang="pt-PT" sz="2400" dirty="0" smtClean="0">
                <a:solidFill>
                  <a:srgbClr val="CC3300"/>
                </a:solidFill>
                <a:latin typeface="Comic Sans MS" pitchFamily="66" charset="0"/>
              </a:rPr>
              <a:t>conhecimento </a:t>
            </a:r>
            <a:r>
              <a:rPr lang="pt-PT" sz="2400" dirty="0" smtClean="0">
                <a:latin typeface="Comic Sans MS" pitchFamily="66" charset="0"/>
              </a:rPr>
              <a:t>e</a:t>
            </a:r>
            <a:r>
              <a:rPr lang="pt-PT" sz="2400" dirty="0" smtClean="0">
                <a:solidFill>
                  <a:srgbClr val="CC3300"/>
                </a:solidFill>
                <a:latin typeface="Comic Sans MS" pitchFamily="66" charset="0"/>
              </a:rPr>
              <a:t> práticas </a:t>
            </a:r>
            <a:r>
              <a:rPr lang="pt-PT" sz="2400" dirty="0" smtClean="0">
                <a:latin typeface="Comic Sans MS" pitchFamily="66" charset="0"/>
              </a:rPr>
              <a:t>num processo continuado, fazendo-se em estreita ligação com as práticas das educadoras;</a:t>
            </a:r>
          </a:p>
          <a:p>
            <a:pPr marL="273050" indent="-273050" algn="just">
              <a:buNone/>
            </a:pPr>
            <a:endParaRPr lang="pt-PT" sz="2400" dirty="0" smtClean="0">
              <a:latin typeface="Comic Sans MS" pitchFamily="66" charset="0"/>
            </a:endParaRPr>
          </a:p>
          <a:p>
            <a:pPr marL="273050" indent="-273050" algn="just"/>
            <a:r>
              <a:rPr lang="pt-PT" sz="2400" dirty="0" smtClean="0">
                <a:latin typeface="Comic Sans MS" pitchFamily="66" charset="0"/>
              </a:rPr>
              <a:t>uma metodologia de </a:t>
            </a:r>
            <a:r>
              <a:rPr lang="pt-PT" sz="2400" dirty="0" smtClean="0">
                <a:solidFill>
                  <a:srgbClr val="7030A0"/>
                </a:solidFill>
                <a:latin typeface="Comic Sans MS" pitchFamily="66" charset="0"/>
              </a:rPr>
              <a:t>investigação – acção colaborativa </a:t>
            </a:r>
            <a:r>
              <a:rPr lang="pt-PT" sz="2400" dirty="0" smtClean="0">
                <a:latin typeface="Comic Sans MS" pitchFamily="66" charset="0"/>
              </a:rPr>
              <a:t>permitiu a participação empenhada num processo sobre a própria prática;</a:t>
            </a:r>
          </a:p>
          <a:p>
            <a:pPr marL="273050" indent="-273050" algn="just">
              <a:buNone/>
            </a:pPr>
            <a:endParaRPr lang="pt-PT" sz="2400" dirty="0" smtClean="0">
              <a:latin typeface="Comic Sans MS" pitchFamily="66" charset="0"/>
            </a:endParaRPr>
          </a:p>
          <a:p>
            <a:pPr marL="273050" indent="-273050" algn="just"/>
            <a:r>
              <a:rPr lang="pt-PT" sz="2400" dirty="0" smtClean="0">
                <a:latin typeface="Comic Sans MS" pitchFamily="66" charset="0"/>
              </a:rPr>
              <a:t>se praticou uma </a:t>
            </a:r>
            <a:r>
              <a:rPr lang="pt-PT" sz="2400" dirty="0" smtClean="0">
                <a:solidFill>
                  <a:srgbClr val="0070C0"/>
                </a:solidFill>
                <a:latin typeface="Comic Sans MS" pitchFamily="66" charset="0"/>
              </a:rPr>
              <a:t>supervisão do tipo colaborativo</a:t>
            </a:r>
            <a:r>
              <a:rPr lang="pt-PT" sz="2400" dirty="0" smtClean="0">
                <a:latin typeface="Comic Sans MS" pitchFamily="66" charset="0"/>
              </a:rPr>
              <a:t>.</a:t>
            </a:r>
          </a:p>
          <a:p>
            <a:pPr marL="273050" indent="-273050" algn="just">
              <a:buNone/>
            </a:pPr>
            <a:endParaRPr lang="pt-PT" sz="2400" dirty="0" smtClean="0">
              <a:latin typeface="Comic Sans MS" pitchFamily="66" charset="0"/>
            </a:endParaRPr>
          </a:p>
          <a:p>
            <a:pPr marL="273050" indent="-273050" algn="just"/>
            <a:r>
              <a:rPr lang="pt-PT" sz="2400" dirty="0" smtClean="0">
                <a:latin typeface="Comic Sans MS" pitchFamily="66" charset="0"/>
              </a:rPr>
              <a:t>uma melhoria das práticas docentes poderá também provocar melhorias na organização da instituição.</a:t>
            </a:r>
          </a:p>
          <a:p>
            <a:pPr marL="273050" indent="-273050" algn="just"/>
            <a:endParaRPr lang="pt-PT" sz="24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pt-PT" sz="24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pt-PT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/>
          </a:bodyPr>
          <a:lstStyle/>
          <a:p>
            <a:r>
              <a:rPr lang="pt-PT" sz="3000" b="1" dirty="0" smtClean="0">
                <a:solidFill>
                  <a:srgbClr val="391CA4"/>
                </a:solidFill>
                <a:latin typeface="Comic Sans MS" pitchFamily="66" charset="0"/>
              </a:rPr>
              <a:t>ÍNDICE</a:t>
            </a:r>
            <a:endParaRPr lang="pt-PT" sz="3000" b="1" dirty="0">
              <a:solidFill>
                <a:srgbClr val="391CA4"/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400435"/>
          </a:xfrm>
          <a:solidFill>
            <a:schemeClr val="tx2">
              <a:lumMod val="20000"/>
              <a:lumOff val="80000"/>
              <a:alpha val="49000"/>
            </a:schemeClr>
          </a:solidFill>
          <a:ln cmpd="sng">
            <a:noFill/>
            <a:bevel/>
          </a:ln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PT" sz="3000" dirty="0" smtClean="0">
                <a:latin typeface="Comic Sans MS" pitchFamily="66" charset="0"/>
              </a:rPr>
              <a:t> Introdução – Intenção do Estudo</a:t>
            </a:r>
          </a:p>
          <a:p>
            <a:pPr algn="just">
              <a:lnSpc>
                <a:spcPct val="150000"/>
              </a:lnSpc>
            </a:pPr>
            <a:r>
              <a:rPr lang="pt-PT" sz="3000" dirty="0" smtClean="0">
                <a:latin typeface="Comic Sans MS" pitchFamily="66" charset="0"/>
              </a:rPr>
              <a:t> Enquadramento Conceptual</a:t>
            </a:r>
          </a:p>
          <a:p>
            <a:pPr algn="just">
              <a:lnSpc>
                <a:spcPct val="150000"/>
              </a:lnSpc>
            </a:pPr>
            <a:r>
              <a:rPr lang="pt-PT" sz="3000" dirty="0" smtClean="0">
                <a:latin typeface="Comic Sans MS" pitchFamily="66" charset="0"/>
              </a:rPr>
              <a:t> Metodologia</a:t>
            </a:r>
          </a:p>
          <a:p>
            <a:pPr algn="just">
              <a:lnSpc>
                <a:spcPct val="150000"/>
              </a:lnSpc>
            </a:pPr>
            <a:r>
              <a:rPr lang="pt-PT" sz="3000" dirty="0" smtClean="0">
                <a:latin typeface="Comic Sans MS" pitchFamily="66" charset="0"/>
              </a:rPr>
              <a:t> Apresentação/Interpretação Resultados</a:t>
            </a:r>
          </a:p>
          <a:p>
            <a:pPr algn="just">
              <a:lnSpc>
                <a:spcPct val="150000"/>
              </a:lnSpc>
            </a:pPr>
            <a:r>
              <a:rPr lang="pt-PT" sz="3000" dirty="0" smtClean="0">
                <a:latin typeface="Comic Sans MS" pitchFamily="66" charset="0"/>
              </a:rPr>
              <a:t> Conclusões e Considerações Finais</a:t>
            </a:r>
            <a:endParaRPr lang="pt-PT" sz="3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pt-PT" sz="3000" b="1" dirty="0" smtClean="0">
                <a:solidFill>
                  <a:srgbClr val="FF0000"/>
                </a:solidFill>
                <a:latin typeface="Comic Sans MS" pitchFamily="66" charset="0"/>
              </a:rPr>
              <a:t>CONSIDERAÇÕES FINAIS</a:t>
            </a:r>
            <a:endParaRPr lang="pt-PT" sz="3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PT" sz="2400" dirty="0" smtClean="0">
                <a:latin typeface="Comic Sans MS" pitchFamily="66" charset="0"/>
              </a:rPr>
              <a:t>Em forma de balanço considero que este estudo foi para mim e para os outros uma mais valia, uma vez que também proporcionou uma aprendizagem contínua no meu percurso profissional.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400" dirty="0" smtClean="0">
                <a:latin typeface="Comic Sans MS" pitchFamily="66" charset="0"/>
              </a:rPr>
              <a:t>Penso que a continuidade destas práticas colaborativas, poderá servir para uma melhoria da organização do J.I. e da qualidade do ensino e da aprendizagem.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400" dirty="0" smtClean="0">
                <a:latin typeface="Comic Sans MS" pitchFamily="66" charset="0"/>
              </a:rPr>
              <a:t>Implicará em futuras investigações, uma dinâmica de supervisão reflexiva no grupo profissional, em que o coordenador deverá ser o promotor de práticas reflexivas e colaborativas, no sentido de provocar mudanças.</a:t>
            </a:r>
            <a:endParaRPr lang="pt-PT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500043"/>
            <a:ext cx="8229600" cy="5929354"/>
          </a:xfrm>
          <a:solidFill>
            <a:srgbClr val="FFFF66">
              <a:alpha val="71000"/>
            </a:srgbClr>
          </a:solidFill>
        </p:spPr>
        <p:txBody>
          <a:bodyPr>
            <a:normAutofit fontScale="92500" lnSpcReduction="10000"/>
          </a:bodyPr>
          <a:lstStyle/>
          <a:p>
            <a:pPr marL="1588" indent="12700" algn="just">
              <a:lnSpc>
                <a:spcPct val="150000"/>
              </a:lnSpc>
              <a:buNone/>
            </a:pPr>
            <a:endParaRPr lang="pt-PT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1588" indent="12700" algn="just">
              <a:lnSpc>
                <a:spcPct val="150000"/>
              </a:lnSpc>
              <a:buNone/>
            </a:pPr>
            <a:r>
              <a:rPr lang="pt-PT" sz="2800" dirty="0" smtClean="0">
                <a:solidFill>
                  <a:srgbClr val="0070C0"/>
                </a:solidFill>
                <a:latin typeface="Comic Sans MS" pitchFamily="66" charset="0"/>
              </a:rPr>
              <a:t>“Cada um virá com os seus próprios objectivos, necessidades, compreensões e através do processo de partilha, cada um partirá tendo aprendido a partir do outro. Cada um aprenderá mais acerca de si próprio, mais acerca do outro, e mais acerca do tópico em questão.”</a:t>
            </a:r>
          </a:p>
          <a:p>
            <a:pPr algn="r">
              <a:lnSpc>
                <a:spcPct val="150000"/>
              </a:lnSpc>
              <a:buNone/>
            </a:pPr>
            <a:r>
              <a:rPr lang="pt-PT" sz="2400" dirty="0" err="1" smtClean="0">
                <a:solidFill>
                  <a:srgbClr val="0070C0"/>
                </a:solidFill>
                <a:latin typeface="Comic Sans MS" pitchFamily="66" charset="0"/>
              </a:rPr>
              <a:t>Olson</a:t>
            </a:r>
            <a:r>
              <a:rPr lang="pt-PT" sz="2400" dirty="0" smtClean="0">
                <a:solidFill>
                  <a:srgbClr val="0070C0"/>
                </a:solidFill>
                <a:latin typeface="Comic Sans MS" pitchFamily="66" charset="0"/>
              </a:rPr>
              <a:t>, 1997</a:t>
            </a:r>
          </a:p>
          <a:p>
            <a:pPr algn="r">
              <a:lnSpc>
                <a:spcPct val="150000"/>
              </a:lnSpc>
              <a:buNone/>
            </a:pPr>
            <a:endParaRPr lang="pt-PT" sz="24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t-PT" sz="2400" b="1" dirty="0" smtClean="0">
                <a:solidFill>
                  <a:srgbClr val="0070C0"/>
                </a:solidFill>
                <a:latin typeface="Comic Sans MS" pitchFamily="66" charset="0"/>
              </a:rPr>
              <a:t>Obrigada pela Atenção</a:t>
            </a:r>
            <a:endParaRPr lang="pt-PT" sz="24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/>
          </a:bodyPr>
          <a:lstStyle/>
          <a:p>
            <a:pPr algn="l"/>
            <a:r>
              <a:rPr lang="pt-PT" sz="3200" dirty="0" smtClean="0">
                <a:solidFill>
                  <a:srgbClr val="391CA4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PT" sz="3200" dirty="0" smtClean="0">
                <a:solidFill>
                  <a:srgbClr val="391CA4"/>
                </a:solidFill>
                <a:latin typeface="Times New Roman" pitchFamily="18" charset="0"/>
                <a:cs typeface="Times New Roman" pitchFamily="18" charset="0"/>
              </a:rPr>
            </a:br>
            <a:endParaRPr lang="pt-PT" sz="3000" dirty="0">
              <a:solidFill>
                <a:srgbClr val="391CA4"/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64294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PT" sz="3000" b="1" dirty="0" smtClean="0">
                <a:solidFill>
                  <a:srgbClr val="391CA4"/>
                </a:solidFill>
                <a:latin typeface="Comic Sans MS" pitchFamily="66" charset="0"/>
                <a:cs typeface="Times New Roman" pitchFamily="18" charset="0"/>
              </a:rPr>
              <a:t>INTENÇÃO DO ESTUDO</a:t>
            </a:r>
            <a:endParaRPr lang="pt-PT" sz="3000" b="1" dirty="0">
              <a:latin typeface="Comic Sans MS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500174"/>
            <a:ext cx="8072494" cy="4524315"/>
          </a:xfrm>
          <a:prstGeom prst="rect">
            <a:avLst/>
          </a:prstGeom>
          <a:solidFill>
            <a:schemeClr val="tx2">
              <a:lumMod val="20000"/>
              <a:lumOff val="80000"/>
              <a:alpha val="49000"/>
            </a:schemeClr>
          </a:solidFill>
          <a:ln cmpd="sng">
            <a:noFill/>
            <a:beve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pt-PT" sz="1200" dirty="0" smtClean="0">
              <a:latin typeface="Comic Sans MS" pitchFamily="66" charset="0"/>
            </a:endParaRPr>
          </a:p>
          <a:p>
            <a:pPr marL="268288" indent="-268288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2400" dirty="0" smtClean="0">
                <a:latin typeface="Comic Sans MS" pitchFamily="66" charset="0"/>
              </a:rPr>
              <a:t>Conhecer, compreender, reflectir – importância das práticas colaborativas de um grupo de educadores de infância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2400" dirty="0" smtClean="0">
                <a:latin typeface="Comic Sans MS" pitchFamily="66" charset="0"/>
              </a:rPr>
              <a:t>  Mudança de práticas – trabalho colaborativo</a:t>
            </a:r>
          </a:p>
          <a:p>
            <a:pPr marL="363538" indent="-363538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2400" dirty="0" smtClean="0">
                <a:latin typeface="Comic Sans MS" pitchFamily="66" charset="0"/>
              </a:rPr>
              <a:t>Finalidade inovar e melhorar – desenvolvimento profissional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2400" dirty="0" smtClean="0">
                <a:latin typeface="Comic Sans MS" pitchFamily="66" charset="0"/>
              </a:rPr>
              <a:t>  Avaliar esses acontecimentos</a:t>
            </a:r>
          </a:p>
          <a:p>
            <a:pPr algn="just">
              <a:lnSpc>
                <a:spcPct val="150000"/>
              </a:lnSpc>
            </a:pPr>
            <a:endParaRPr lang="pt-PT" sz="1200" u="sng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ção de Conteúdo 3" descr="P1010166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CaixaDeTexto 4"/>
          <p:cNvSpPr txBox="1"/>
          <p:nvPr/>
        </p:nvSpPr>
        <p:spPr>
          <a:xfrm>
            <a:off x="1643041" y="857233"/>
            <a:ext cx="2786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smtClean="0">
                <a:solidFill>
                  <a:schemeClr val="bg1"/>
                </a:solidFill>
                <a:latin typeface="Comic Sans MS" pitchFamily="66" charset="0"/>
              </a:rPr>
              <a:t>SUPERVISÃO</a:t>
            </a:r>
            <a:endParaRPr lang="pt-PT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357818" y="1571612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smtClean="0">
                <a:solidFill>
                  <a:schemeClr val="bg1"/>
                </a:solidFill>
                <a:latin typeface="Comic Sans MS" pitchFamily="66" charset="0"/>
              </a:rPr>
              <a:t>COLABORAÇÃO</a:t>
            </a:r>
            <a:endParaRPr lang="pt-PT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857224" y="2928934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smtClean="0">
                <a:solidFill>
                  <a:schemeClr val="bg1"/>
                </a:solidFill>
                <a:latin typeface="Comic Sans MS" pitchFamily="66" charset="0"/>
              </a:rPr>
              <a:t>INTERACÇÕES</a:t>
            </a:r>
            <a:endParaRPr lang="pt-PT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42910" y="5715016"/>
            <a:ext cx="4929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smtClean="0">
                <a:solidFill>
                  <a:schemeClr val="bg1"/>
                </a:solidFill>
                <a:latin typeface="Comic Sans MS" pitchFamily="66" charset="0"/>
              </a:rPr>
              <a:t>PRÁTICAS EDUCATIVAS</a:t>
            </a:r>
            <a:endParaRPr lang="pt-PT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4929190" y="3643314"/>
            <a:ext cx="4071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smtClean="0">
                <a:solidFill>
                  <a:schemeClr val="bg1"/>
                </a:solidFill>
                <a:latin typeface="Comic Sans MS" pitchFamily="66" charset="0"/>
              </a:rPr>
              <a:t>DESENVOLVIMENTO </a:t>
            </a:r>
          </a:p>
          <a:p>
            <a:pPr algn="ctr"/>
            <a:r>
              <a:rPr lang="pt-PT" sz="2800" dirty="0" smtClean="0">
                <a:solidFill>
                  <a:schemeClr val="bg1"/>
                </a:solidFill>
                <a:latin typeface="Comic Sans MS" pitchFamily="66" charset="0"/>
              </a:rPr>
              <a:t>PROFISSIONAL</a:t>
            </a:r>
            <a:endParaRPr lang="pt-PT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643174" y="214290"/>
            <a:ext cx="3843359" cy="1285884"/>
          </a:xfrm>
          <a:prstGeom prst="ellipse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2857488" y="571481"/>
            <a:ext cx="3357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 smtClean="0">
                <a:latin typeface="Comic Sans MS" pitchFamily="66" charset="0"/>
              </a:rPr>
              <a:t>SUPERVISÃO</a:t>
            </a:r>
            <a:endParaRPr lang="pt-PT" sz="2400" dirty="0">
              <a:latin typeface="Comic Sans MS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2845" y="2143116"/>
            <a:ext cx="2071703" cy="1428760"/>
          </a:xfrm>
          <a:prstGeom prst="ellipse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Oval 8"/>
          <p:cNvSpPr/>
          <p:nvPr/>
        </p:nvSpPr>
        <p:spPr>
          <a:xfrm>
            <a:off x="2357423" y="2714620"/>
            <a:ext cx="2143140" cy="1571636"/>
          </a:xfrm>
          <a:prstGeom prst="ellipse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4572000" y="2428868"/>
            <a:ext cx="2286015" cy="1428760"/>
          </a:xfrm>
          <a:prstGeom prst="ellipse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Oval 10"/>
          <p:cNvSpPr/>
          <p:nvPr/>
        </p:nvSpPr>
        <p:spPr>
          <a:xfrm>
            <a:off x="6858017" y="2928934"/>
            <a:ext cx="2143139" cy="2071702"/>
          </a:xfrm>
          <a:prstGeom prst="ellipse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Oval 11"/>
          <p:cNvSpPr/>
          <p:nvPr/>
        </p:nvSpPr>
        <p:spPr>
          <a:xfrm>
            <a:off x="3214678" y="4214818"/>
            <a:ext cx="4286279" cy="2643182"/>
          </a:xfrm>
          <a:prstGeom prst="ellipse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214283" y="2285993"/>
            <a:ext cx="1857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Ambiente formativo estimulador</a:t>
            </a:r>
          </a:p>
          <a:p>
            <a:pPr algn="ctr"/>
            <a:r>
              <a:rPr lang="pt-PT" sz="1600" dirty="0" smtClean="0">
                <a:latin typeface="Comic Sans MS" pitchFamily="66" charset="0"/>
              </a:rPr>
              <a:t>(conceito)</a:t>
            </a:r>
            <a:endParaRPr lang="pt-PT" sz="1600" dirty="0">
              <a:latin typeface="Comic Sans MS" pitchFamily="66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357422" y="2928934"/>
            <a:ext cx="2071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Apoiar e acompanhar  desenvolvimento</a:t>
            </a:r>
          </a:p>
          <a:p>
            <a:pPr algn="ctr"/>
            <a:r>
              <a:rPr lang="pt-PT" sz="1600" dirty="0" smtClean="0">
                <a:latin typeface="Comic Sans MS" pitchFamily="66" charset="0"/>
              </a:rPr>
              <a:t>(finalidade)</a:t>
            </a:r>
            <a:endParaRPr lang="pt-PT" sz="1600" dirty="0">
              <a:latin typeface="Comic Sans MS" pitchFamily="66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786314" y="2571744"/>
            <a:ext cx="1928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Reflexão acerca da prática do ensino e da aprendizagem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7000892" y="3214686"/>
            <a:ext cx="1857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Relevância  </a:t>
            </a:r>
            <a:r>
              <a:rPr lang="pt-PT" dirty="0" err="1" smtClean="0">
                <a:latin typeface="Comic Sans MS" pitchFamily="66" charset="0"/>
              </a:rPr>
              <a:t>pq</a:t>
            </a:r>
            <a:r>
              <a:rPr lang="pt-PT" dirty="0" smtClean="0">
                <a:latin typeface="Comic Sans MS" pitchFamily="66" charset="0"/>
              </a:rPr>
              <a:t> está articulada com o exercício da prática profissional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3571868" y="4429132"/>
            <a:ext cx="342902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- colaboração/entreajuda</a:t>
            </a:r>
          </a:p>
          <a:p>
            <a:pPr algn="ctr"/>
            <a:r>
              <a:rPr lang="pt-PT" dirty="0" smtClean="0">
                <a:latin typeface="Comic Sans MS" pitchFamily="66" charset="0"/>
              </a:rPr>
              <a:t>- </a:t>
            </a:r>
            <a:r>
              <a:rPr lang="pt-PT" dirty="0" err="1" smtClean="0">
                <a:latin typeface="Comic Sans MS" pitchFamily="66" charset="0"/>
              </a:rPr>
              <a:t>feedback</a:t>
            </a:r>
            <a:endParaRPr lang="pt-PT" dirty="0" smtClean="0">
              <a:latin typeface="Comic Sans MS" pitchFamily="66" charset="0"/>
            </a:endParaRPr>
          </a:p>
          <a:p>
            <a:pPr algn="ctr">
              <a:buFontTx/>
              <a:buChar char="-"/>
            </a:pPr>
            <a:r>
              <a:rPr lang="pt-PT" dirty="0" smtClean="0">
                <a:latin typeface="Comic Sans MS" pitchFamily="66" charset="0"/>
              </a:rPr>
              <a:t> questionamento</a:t>
            </a:r>
          </a:p>
          <a:p>
            <a:pPr algn="ctr"/>
            <a:r>
              <a:rPr lang="pt-PT" dirty="0" smtClean="0">
                <a:latin typeface="Comic Sans MS" pitchFamily="66" charset="0"/>
              </a:rPr>
              <a:t>- </a:t>
            </a:r>
            <a:r>
              <a:rPr lang="pt-PT" dirty="0" err="1" smtClean="0">
                <a:latin typeface="Comic Sans MS" pitchFamily="66" charset="0"/>
              </a:rPr>
              <a:t>apoio</a:t>
            </a:r>
            <a:endParaRPr lang="pt-PT" dirty="0" smtClean="0">
              <a:latin typeface="Comic Sans MS" pitchFamily="66" charset="0"/>
            </a:endParaRPr>
          </a:p>
          <a:p>
            <a:pPr algn="ctr">
              <a:buFontTx/>
              <a:buChar char="-"/>
            </a:pPr>
            <a:r>
              <a:rPr lang="pt-PT" dirty="0" smtClean="0">
                <a:latin typeface="Comic Sans MS" pitchFamily="66" charset="0"/>
              </a:rPr>
              <a:t> sugestões/recomendações</a:t>
            </a:r>
          </a:p>
          <a:p>
            <a:pPr algn="ctr">
              <a:buFontTx/>
              <a:buChar char="-"/>
            </a:pPr>
            <a:r>
              <a:rPr lang="pt-PT" dirty="0" smtClean="0">
                <a:latin typeface="Comic Sans MS" pitchFamily="66" charset="0"/>
              </a:rPr>
              <a:t> sínteses/balanços</a:t>
            </a:r>
          </a:p>
          <a:p>
            <a:pPr algn="ctr">
              <a:buFontTx/>
              <a:buChar char="-"/>
            </a:pPr>
            <a:r>
              <a:rPr lang="pt-PT" dirty="0" smtClean="0">
                <a:latin typeface="Comic Sans MS" pitchFamily="66" charset="0"/>
              </a:rPr>
              <a:t> esclarecimentos conceptuais</a:t>
            </a:r>
          </a:p>
          <a:p>
            <a:pPr algn="ctr"/>
            <a:r>
              <a:rPr lang="pt-PT" sz="1600" dirty="0" smtClean="0">
                <a:latin typeface="Comic Sans MS" pitchFamily="66" charset="0"/>
              </a:rPr>
              <a:t>(estratégias)</a:t>
            </a:r>
            <a:endParaRPr lang="pt-PT" sz="1600" dirty="0">
              <a:latin typeface="Comic Sans MS" pitchFamily="66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857225" y="142873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é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3071803" y="1928803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visa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5143504" y="1857364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foca-se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7358083" y="235743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tem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1857357" y="4786323"/>
            <a:ext cx="15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Através de</a:t>
            </a:r>
            <a:endParaRPr lang="pt-PT" dirty="0">
              <a:latin typeface="Comic Sans MS" pitchFamily="66" charset="0"/>
            </a:endParaRPr>
          </a:p>
        </p:txBody>
      </p:sp>
      <p:cxnSp>
        <p:nvCxnSpPr>
          <p:cNvPr id="24" name="Conexão recta 23"/>
          <p:cNvCxnSpPr/>
          <p:nvPr/>
        </p:nvCxnSpPr>
        <p:spPr>
          <a:xfrm rot="10800000" flipV="1">
            <a:off x="1500167" y="1071546"/>
            <a:ext cx="114300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cta 26"/>
          <p:cNvCxnSpPr>
            <a:endCxn id="19" idx="0"/>
          </p:cNvCxnSpPr>
          <p:nvPr/>
        </p:nvCxnSpPr>
        <p:spPr>
          <a:xfrm rot="5400000">
            <a:off x="3179755" y="1678769"/>
            <a:ext cx="499272" cy="7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xão recta 27"/>
          <p:cNvCxnSpPr/>
          <p:nvPr/>
        </p:nvCxnSpPr>
        <p:spPr>
          <a:xfrm rot="5400000">
            <a:off x="5465770" y="1677975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xão recta 28"/>
          <p:cNvCxnSpPr/>
          <p:nvPr/>
        </p:nvCxnSpPr>
        <p:spPr>
          <a:xfrm rot="5400000">
            <a:off x="7680348" y="296385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cta 29"/>
          <p:cNvCxnSpPr/>
          <p:nvPr/>
        </p:nvCxnSpPr>
        <p:spPr>
          <a:xfrm rot="5400000">
            <a:off x="3179754" y="253523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xão recta 30"/>
          <p:cNvCxnSpPr/>
          <p:nvPr/>
        </p:nvCxnSpPr>
        <p:spPr>
          <a:xfrm rot="5400000">
            <a:off x="965176" y="196372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xão recta 42"/>
          <p:cNvCxnSpPr/>
          <p:nvPr/>
        </p:nvCxnSpPr>
        <p:spPr>
          <a:xfrm>
            <a:off x="6429388" y="1142985"/>
            <a:ext cx="1428760" cy="1143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xão recta 44"/>
          <p:cNvCxnSpPr/>
          <p:nvPr/>
        </p:nvCxnSpPr>
        <p:spPr>
          <a:xfrm rot="5400000">
            <a:off x="2179621" y="446405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xão recta 46"/>
          <p:cNvCxnSpPr/>
          <p:nvPr/>
        </p:nvCxnSpPr>
        <p:spPr>
          <a:xfrm>
            <a:off x="2714616" y="5214954"/>
            <a:ext cx="500063" cy="214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xão recta 50"/>
          <p:cNvCxnSpPr/>
          <p:nvPr/>
        </p:nvCxnSpPr>
        <p:spPr>
          <a:xfrm rot="5400000">
            <a:off x="5501488" y="2428074"/>
            <a:ext cx="427833" cy="7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aixaDeTexto 52"/>
          <p:cNvSpPr txBox="1"/>
          <p:nvPr/>
        </p:nvSpPr>
        <p:spPr>
          <a:xfrm>
            <a:off x="214281" y="6286521"/>
            <a:ext cx="2714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 smtClean="0">
                <a:latin typeface="Comic Sans MS" pitchFamily="66" charset="0"/>
              </a:rPr>
              <a:t>Alarcão e Roldão (2010)</a:t>
            </a:r>
            <a:endParaRPr lang="pt-PT" sz="1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8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ta curvada à direita 10"/>
          <p:cNvSpPr/>
          <p:nvPr/>
        </p:nvSpPr>
        <p:spPr>
          <a:xfrm>
            <a:off x="285720" y="500043"/>
            <a:ext cx="1357323" cy="614366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 useBgFill="1">
        <p:nvSpPr>
          <p:cNvPr id="9" name="Seta para baixo 8"/>
          <p:cNvSpPr/>
          <p:nvPr/>
        </p:nvSpPr>
        <p:spPr>
          <a:xfrm>
            <a:off x="5929323" y="857232"/>
            <a:ext cx="285752" cy="4000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14291"/>
            <a:ext cx="8229600" cy="714380"/>
          </a:xfrm>
        </p:spPr>
        <p:txBody>
          <a:bodyPr>
            <a:normAutofit/>
          </a:bodyPr>
          <a:lstStyle/>
          <a:p>
            <a:r>
              <a:rPr lang="pt-PT" sz="3000" dirty="0" smtClean="0">
                <a:solidFill>
                  <a:srgbClr val="0070C0"/>
                </a:solidFill>
                <a:latin typeface="Comic Sans MS" pitchFamily="66" charset="0"/>
              </a:rPr>
              <a:t>Função do Supervisor</a:t>
            </a:r>
            <a:endParaRPr lang="pt-PT" sz="3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00035" y="1000108"/>
            <a:ext cx="8229600" cy="1900238"/>
          </a:xfrm>
        </p:spPr>
        <p:txBody>
          <a:bodyPr>
            <a:normAutofit/>
          </a:bodyPr>
          <a:lstStyle/>
          <a:p>
            <a:r>
              <a:rPr lang="pt-PT" sz="2400" dirty="0" smtClean="0">
                <a:latin typeface="Comic Sans MS" pitchFamily="66" charset="0"/>
              </a:rPr>
              <a:t>Ajudar o professor a fazer a observação da sua própria prática pedagógica</a:t>
            </a:r>
          </a:p>
          <a:p>
            <a:r>
              <a:rPr lang="pt-PT" sz="2400" dirty="0" smtClean="0">
                <a:latin typeface="Comic Sans MS" pitchFamily="66" charset="0"/>
              </a:rPr>
              <a:t>Analisar, interpretar e reflectir sobre os dados recolhidos</a:t>
            </a:r>
            <a:endParaRPr lang="pt-PT" sz="2400" dirty="0">
              <a:latin typeface="Comic Sans MS" pitchFamily="66" charset="0"/>
            </a:endParaRPr>
          </a:p>
        </p:txBody>
      </p:sp>
      <p:sp useBgFill="1">
        <p:nvSpPr>
          <p:cNvPr id="4" name="Seta para baixo 3"/>
          <p:cNvSpPr/>
          <p:nvPr/>
        </p:nvSpPr>
        <p:spPr>
          <a:xfrm>
            <a:off x="4214811" y="2500306"/>
            <a:ext cx="428628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785786" y="3500439"/>
            <a:ext cx="7215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 smtClean="0">
                <a:latin typeface="Comic Sans MS" pitchFamily="66" charset="0"/>
              </a:rPr>
              <a:t>Numa tentativa de procurar melhores soluções para as dificuldades que foram surgindo</a:t>
            </a:r>
            <a:endParaRPr lang="pt-PT" sz="2400" dirty="0"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000365" y="4929199"/>
            <a:ext cx="52864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 smtClean="0">
                <a:latin typeface="Comic Sans MS" pitchFamily="66" charset="0"/>
              </a:rPr>
              <a:t>Facilitador da aprendizagem e do desenvolvimento do professor</a:t>
            </a:r>
          </a:p>
          <a:p>
            <a:pPr algn="ctr"/>
            <a:r>
              <a:rPr lang="pt-PT" sz="2400" dirty="0" smtClean="0">
                <a:latin typeface="Comic Sans MS" pitchFamily="66" charset="0"/>
              </a:rPr>
              <a:t>                                       </a:t>
            </a:r>
            <a:endParaRPr lang="pt-PT" sz="1600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 rot="5400000">
            <a:off x="-2132386" y="3918280"/>
            <a:ext cx="5062668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pt-PT" dirty="0" smtClean="0">
                <a:latin typeface="Comic Sans MS" pitchFamily="66" charset="0"/>
              </a:rPr>
              <a:t>supervisionar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643042" y="6072207"/>
            <a:ext cx="3500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Processo de interacção consigo (supervisor) e com os outros</a:t>
            </a:r>
            <a:endParaRPr lang="pt-PT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2" grpId="0"/>
      <p:bldP spid="3" grpId="0" build="p"/>
      <p:bldP spid="4" grpId="0" animBg="1"/>
      <p:bldP spid="5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428791" y="-428652"/>
            <a:ext cx="12144460" cy="785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CaixaDeTexto 8"/>
          <p:cNvSpPr txBox="1"/>
          <p:nvPr/>
        </p:nvSpPr>
        <p:spPr>
          <a:xfrm>
            <a:off x="1428728" y="2214555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 smtClean="0">
                <a:solidFill>
                  <a:srgbClr val="CC3300"/>
                </a:solidFill>
                <a:latin typeface="Comic Sans MS" pitchFamily="66" charset="0"/>
              </a:rPr>
              <a:t>Questões do Estudo</a:t>
            </a:r>
            <a:endParaRPr lang="pt-PT" sz="2400" dirty="0">
              <a:solidFill>
                <a:srgbClr val="CC3300"/>
              </a:solidFill>
              <a:latin typeface="Comic Sans MS" pitchFamily="66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1428729" y="2786058"/>
            <a:ext cx="32861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algn="just">
              <a:buFont typeface="+mj-lt"/>
              <a:buAutoNum type="arabicPeriod"/>
            </a:pPr>
            <a:r>
              <a:rPr lang="pt-PT" sz="2000" dirty="0" smtClean="0">
                <a:latin typeface="Comic Sans MS" pitchFamily="66" charset="0"/>
              </a:rPr>
              <a:t>Em que medida o trabalho colaborativo muda o desempenho profissional dos educadores do J.I. O Palhaço?</a:t>
            </a:r>
          </a:p>
        </p:txBody>
      </p:sp>
      <p:sp>
        <p:nvSpPr>
          <p:cNvPr id="14" name="Rectângulo 13"/>
          <p:cNvSpPr/>
          <p:nvPr/>
        </p:nvSpPr>
        <p:spPr>
          <a:xfrm>
            <a:off x="5000628" y="2357431"/>
            <a:ext cx="30718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4138" indent="-84138" algn="just"/>
            <a:r>
              <a:rPr lang="pt-PT" dirty="0" smtClean="0">
                <a:latin typeface="Comic Sans MS" pitchFamily="66" charset="0"/>
              </a:rPr>
              <a:t>2. </a:t>
            </a:r>
            <a:r>
              <a:rPr lang="pt-PT" sz="2000" dirty="0" smtClean="0">
                <a:latin typeface="Comic Sans MS" pitchFamily="66" charset="0"/>
              </a:rPr>
              <a:t>O trabalho colaborativo provoca a cooperação, coesão e criatividade do grupo profissional do J.I. O Palhaço?</a:t>
            </a:r>
          </a:p>
          <a:p>
            <a:pPr marL="266700" indent="-266700" algn="just"/>
            <a:endParaRPr lang="pt-PT" sz="20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428791" y="-428652"/>
            <a:ext cx="12144460" cy="785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ângulo 5"/>
          <p:cNvSpPr/>
          <p:nvPr/>
        </p:nvSpPr>
        <p:spPr>
          <a:xfrm>
            <a:off x="1428728" y="2857497"/>
            <a:ext cx="34290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algn="just"/>
            <a:r>
              <a:rPr lang="pt-PT" sz="2000" dirty="0" smtClean="0">
                <a:latin typeface="Comic Sans MS" pitchFamily="66" charset="0"/>
              </a:rPr>
              <a:t>3. Qual a importância dada pelos educadores ao trabalho colaborativo?</a:t>
            </a:r>
          </a:p>
        </p:txBody>
      </p:sp>
      <p:sp>
        <p:nvSpPr>
          <p:cNvPr id="7" name="Rectângulo 6"/>
          <p:cNvSpPr/>
          <p:nvPr/>
        </p:nvSpPr>
        <p:spPr>
          <a:xfrm>
            <a:off x="4857752" y="2857497"/>
            <a:ext cx="335758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algn="just"/>
            <a:r>
              <a:rPr lang="pt-PT" sz="2000" dirty="0" smtClean="0">
                <a:latin typeface="Comic Sans MS" pitchFamily="66" charset="0"/>
              </a:rPr>
              <a:t>4. Que dificuldades sentem os educadores em situação de trabalho colaborativo?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500726"/>
          </a:xfrm>
          <a:solidFill>
            <a:schemeClr val="tx2">
              <a:lumMod val="20000"/>
              <a:lumOff val="80000"/>
            </a:schemeClr>
          </a:solidFill>
          <a:ln cmpd="sng">
            <a:noFill/>
            <a:bevel/>
          </a:ln>
        </p:spPr>
        <p:txBody>
          <a:bodyPr>
            <a:normAutofit fontScale="92500"/>
          </a:bodyPr>
          <a:lstStyle/>
          <a:p>
            <a:pPr>
              <a:buNone/>
            </a:pPr>
            <a:endParaRPr lang="pt-PT" sz="1300" dirty="0" smtClean="0">
              <a:latin typeface="Comic Sans MS" pitchFamily="66" charset="0"/>
            </a:endParaRPr>
          </a:p>
          <a:p>
            <a:r>
              <a:rPr lang="pt-PT" sz="2400" dirty="0" smtClean="0">
                <a:latin typeface="Comic Sans MS" pitchFamily="66" charset="0"/>
              </a:rPr>
              <a:t>Conceber sessões orientadas;</a:t>
            </a:r>
          </a:p>
          <a:p>
            <a:pPr>
              <a:buNone/>
            </a:pPr>
            <a:endParaRPr lang="pt-PT" sz="1200" dirty="0" smtClean="0">
              <a:latin typeface="Comic Sans MS" pitchFamily="66" charset="0"/>
            </a:endParaRPr>
          </a:p>
          <a:p>
            <a:r>
              <a:rPr lang="pt-PT" sz="2400" dirty="0" smtClean="0">
                <a:latin typeface="Comic Sans MS" pitchFamily="66" charset="0"/>
              </a:rPr>
              <a:t>Fomentar práticas de observação colaborativa no âmbito da supervisão de projectos dos educadores;</a:t>
            </a:r>
          </a:p>
          <a:p>
            <a:pPr>
              <a:buNone/>
            </a:pPr>
            <a:endParaRPr lang="pt-PT" sz="1200" dirty="0" smtClean="0">
              <a:latin typeface="Comic Sans MS" pitchFamily="66" charset="0"/>
            </a:endParaRPr>
          </a:p>
          <a:p>
            <a:r>
              <a:rPr lang="pt-PT" sz="2400" dirty="0" smtClean="0">
                <a:latin typeface="Comic Sans MS" pitchFamily="66" charset="0"/>
              </a:rPr>
              <a:t>Acompanhar projectos de acção colaborativa executados autonomamente pelos educadores de infância;</a:t>
            </a:r>
          </a:p>
          <a:p>
            <a:pPr>
              <a:buNone/>
            </a:pPr>
            <a:endParaRPr lang="pt-PT" sz="1200" dirty="0" smtClean="0">
              <a:latin typeface="Comic Sans MS" pitchFamily="66" charset="0"/>
            </a:endParaRPr>
          </a:p>
          <a:p>
            <a:r>
              <a:rPr lang="pt-PT" sz="2400" dirty="0" smtClean="0">
                <a:latin typeface="Comic Sans MS" pitchFamily="66" charset="0"/>
              </a:rPr>
              <a:t>Promover a reflexão sobre os saberes e as interacções;</a:t>
            </a:r>
          </a:p>
          <a:p>
            <a:pPr>
              <a:buNone/>
            </a:pPr>
            <a:endParaRPr lang="pt-PT" sz="1200" dirty="0" smtClean="0">
              <a:latin typeface="Comic Sans MS" pitchFamily="66" charset="0"/>
            </a:endParaRPr>
          </a:p>
          <a:p>
            <a:r>
              <a:rPr lang="pt-PT" sz="2400" dirty="0" smtClean="0">
                <a:latin typeface="Comic Sans MS" pitchFamily="66" charset="0"/>
              </a:rPr>
              <a:t>Provocar algumas mudanças nas práticas dos educadores;</a:t>
            </a:r>
          </a:p>
          <a:p>
            <a:pPr>
              <a:buNone/>
            </a:pPr>
            <a:endParaRPr lang="pt-PT" sz="1200" dirty="0" smtClean="0">
              <a:latin typeface="Comic Sans MS" pitchFamily="66" charset="0"/>
            </a:endParaRPr>
          </a:p>
          <a:p>
            <a:r>
              <a:rPr lang="pt-PT" sz="2400" dirty="0" smtClean="0">
                <a:latin typeface="Comic Sans MS" pitchFamily="66" charset="0"/>
              </a:rPr>
              <a:t>Promover a auto-avaliação de cada membro da equipa;</a:t>
            </a:r>
          </a:p>
          <a:p>
            <a:pPr>
              <a:buNone/>
            </a:pPr>
            <a:endParaRPr lang="pt-PT" sz="1200" dirty="0" smtClean="0">
              <a:latin typeface="Comic Sans MS" pitchFamily="66" charset="0"/>
            </a:endParaRPr>
          </a:p>
          <a:p>
            <a:r>
              <a:rPr lang="pt-PT" sz="2400" dirty="0" smtClean="0">
                <a:latin typeface="Comic Sans MS" pitchFamily="66" charset="0"/>
              </a:rPr>
              <a:t>Analisar e avaliar o processo das acções realizadas e dos efeitos obtidos.</a:t>
            </a:r>
            <a:endParaRPr lang="pt-PT" sz="2400" dirty="0">
              <a:latin typeface="Comic Sans MS" pitchFamily="66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82594"/>
          </a:xfrm>
        </p:spPr>
        <p:txBody>
          <a:bodyPr>
            <a:normAutofit/>
          </a:bodyPr>
          <a:lstStyle/>
          <a:p>
            <a:r>
              <a:rPr lang="pt-PT" sz="3000" b="1" dirty="0" smtClean="0">
                <a:solidFill>
                  <a:srgbClr val="391CA4"/>
                </a:solidFill>
                <a:latin typeface="Comic Sans MS" pitchFamily="66" charset="0"/>
              </a:rPr>
              <a:t>OBJECTIVOS</a:t>
            </a:r>
            <a:endParaRPr lang="pt-PT" sz="3000" b="1" dirty="0">
              <a:solidFill>
                <a:srgbClr val="391CA4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2994</TotalTime>
  <Words>1136</Words>
  <PresentationFormat>Apresentação no Ecrã (4:3)</PresentationFormat>
  <Paragraphs>325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21</vt:i4>
      </vt:variant>
    </vt:vector>
  </HeadingPairs>
  <TitlesOfParts>
    <vt:vector size="22" baseType="lpstr">
      <vt:lpstr>Θέμα του Office</vt:lpstr>
      <vt:lpstr>Diapositivo 1</vt:lpstr>
      <vt:lpstr>ÍNDICE</vt:lpstr>
      <vt:lpstr> </vt:lpstr>
      <vt:lpstr>Diapositivo 4</vt:lpstr>
      <vt:lpstr>Diapositivo 5</vt:lpstr>
      <vt:lpstr>Função do Supervisor</vt:lpstr>
      <vt:lpstr>Diapositivo 7</vt:lpstr>
      <vt:lpstr>Diapositivo 8</vt:lpstr>
      <vt:lpstr>OBJECTIVOS</vt:lpstr>
      <vt:lpstr>Ciclo de Investigação - Acção</vt:lpstr>
      <vt:lpstr>AMOSTRA</vt:lpstr>
      <vt:lpstr>Instrumentos de Recolha e Análise dos dados</vt:lpstr>
      <vt:lpstr>RESULTADOS</vt:lpstr>
      <vt:lpstr>Qual a importância dada pelos educadores de infância do J.I. O Palhaço ao trabalho colaborativo?</vt:lpstr>
      <vt:lpstr>O trabalho colaborativo provoca a cooperação, coesão e a criatividade do grupo profissional do J.I. O Palhaço?</vt:lpstr>
      <vt:lpstr>Que dificuldades sentem os educadores do J.I. O Palhaço em situação de trabalho colaborativo?</vt:lpstr>
      <vt:lpstr>Em que medida o trabalho colaborativo muda o desempenho profissional dos educadores de infância do J.I. O Palhaço?</vt:lpstr>
      <vt:lpstr>CONCLUSÕES</vt:lpstr>
      <vt:lpstr>Diapositivo 19</vt:lpstr>
      <vt:lpstr>CONSIDERAÇÕES FINAIS</vt:lpstr>
      <vt:lpstr>Diapositivo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Patricia</dc:creator>
  <cp:lastModifiedBy>Windows User</cp:lastModifiedBy>
  <cp:revision>105</cp:revision>
  <dcterms:created xsi:type="dcterms:W3CDTF">2011-03-17T21:13:55Z</dcterms:created>
  <dcterms:modified xsi:type="dcterms:W3CDTF">2011-05-14T10:59:40Z</dcterms:modified>
</cp:coreProperties>
</file>