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94" r:id="rId3"/>
    <p:sldId id="259" r:id="rId4"/>
    <p:sldId id="260" r:id="rId5"/>
    <p:sldId id="282" r:id="rId6"/>
    <p:sldId id="285" r:id="rId7"/>
    <p:sldId id="284" r:id="rId8"/>
    <p:sldId id="261" r:id="rId9"/>
    <p:sldId id="262" r:id="rId10"/>
    <p:sldId id="263" r:id="rId11"/>
    <p:sldId id="264" r:id="rId12"/>
    <p:sldId id="268" r:id="rId13"/>
    <p:sldId id="265" r:id="rId14"/>
    <p:sldId id="287" r:id="rId15"/>
    <p:sldId id="269" r:id="rId16"/>
    <p:sldId id="288" r:id="rId17"/>
    <p:sldId id="271" r:id="rId18"/>
    <p:sldId id="291" r:id="rId19"/>
    <p:sldId id="289" r:id="rId20"/>
    <p:sldId id="279" r:id="rId21"/>
    <p:sldId id="293" r:id="rId22"/>
    <p:sldId id="281" r:id="rId23"/>
    <p:sldId id="273" r:id="rId24"/>
    <p:sldId id="274" r:id="rId25"/>
    <p:sldId id="275" r:id="rId26"/>
  </p:sldIdLst>
  <p:sldSz cx="6858000" cy="9144000" type="screen4x3"/>
  <p:notesSz cx="6810375" cy="9942513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588" autoAdjust="0"/>
    <p:restoredTop sz="84331" autoAdjust="0"/>
  </p:normalViewPr>
  <p:slideViewPr>
    <p:cSldViewPr>
      <p:cViewPr>
        <p:scale>
          <a:sx n="50" d="100"/>
          <a:sy n="50" d="100"/>
        </p:scale>
        <p:origin x="-2952" y="-3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A3C4F-4317-40C8-B7CA-4A36CA90FBC8}" type="datetimeFigureOut">
              <a:rPr lang="pt-PT" smtClean="0"/>
              <a:pPr/>
              <a:t>18-12-2012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057BB-6159-49F8-9FB9-F78BE0EBDA5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E543365-E1DC-4689-B372-DA5F76A22305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46125"/>
            <a:ext cx="279400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4C6C552-EB36-40E1-8031-6F0E35E08C3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1536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DDA7DE-8283-493F-B1A1-634B896F6AE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P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379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E925E-74B3-4DA2-8E2B-172DC79520AD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P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PT" dirty="0" smtClean="0"/>
              <a:t>Os bebés prematuros são classificados segundo a idade gestacional e segundo o peso ao nascer.</a:t>
            </a:r>
          </a:p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1741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50AF4E-F956-4EA1-9F5D-CF877DACF3EC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PT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048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33511A-5C00-4808-A086-E6A7004C5E94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PT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048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33511A-5C00-4808-A086-E6A7004C5E94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t-PT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253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B9BB1F-5B07-4D7E-BCC2-A200CC4009A1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PT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560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859658-3634-4D10-A1E2-72412F28A9D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t-P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765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6BE465-0AD9-42E1-8D1E-DE683DC12F8B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t-PT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2969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74A673-3FA7-4432-ABAB-B81B97142CC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t-PT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174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93B891-33A9-4AE4-BD0E-6785D12EBE2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t-PT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584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DAE31A-986B-41A8-A5DA-EF57B3446ECA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t-PT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993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F831A9-18F3-4675-9A42-4E75686A5850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t-PT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789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B1DC7F-8629-4712-9D74-2F5A5C4AC04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t-PT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379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E925E-74B3-4DA2-8E2B-172DC79520AD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PT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4198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D4EC74-14DB-488B-8E77-52292A5BC7DA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pt-PT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4198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D4EC74-14DB-488B-8E77-52292A5BC7DA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pt-PT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4198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D4EC74-14DB-488B-8E77-52292A5BC7DA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t-PT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4403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7180A6-4378-4001-92A4-FD2C9EE54050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pt-PT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3379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1E925E-74B3-4DA2-8E2B-172DC79520AD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PT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dirty="0" smtClean="0"/>
          </a:p>
        </p:txBody>
      </p:sp>
      <p:sp>
        <p:nvSpPr>
          <p:cNvPr id="4608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6419E7-103E-4FFB-82AC-835E2B30CBA7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PT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4813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C2B474-FD1B-4AB2-9136-D529FFCBCDCA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t-P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5017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5D2533-DEAC-41C3-98E0-180CE3FC47D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t-P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008188" y="746125"/>
            <a:ext cx="279400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PT" smtClean="0"/>
              <a:t>Existem algumas associações de apoio aos pais de crianças prematuras. Destacam-se duas que colaboram com a Unidade de Neonatologia da MAC: A Associação XXS e o Banco do Bebé, que auxilia no domicílio e a nível socioeconómico nomeadamente com dádivas de roupa.</a:t>
            </a:r>
          </a:p>
          <a:p>
            <a:pPr>
              <a:spcBef>
                <a:spcPct val="0"/>
              </a:spcBef>
            </a:pPr>
            <a:r>
              <a:rPr lang="pt-PT" smtClean="0"/>
              <a:t>A Bliss é a associação de prematuros mais conhecida do Reino Unido que recebe contactos a nível internacional e tem inclusivamente guias informativos para os pais escritos em português.</a:t>
            </a:r>
          </a:p>
          <a:p>
            <a:pPr>
              <a:spcBef>
                <a:spcPct val="0"/>
              </a:spcBef>
            </a:pPr>
            <a:r>
              <a:rPr lang="pt-PT" smtClean="0"/>
              <a:t>A secção de Neonatologia da Sociedade Portuguesa de Pediatria elaborou em 2007 um guia </a:t>
            </a:r>
          </a:p>
        </p:txBody>
      </p:sp>
      <p:sp>
        <p:nvSpPr>
          <p:cNvPr id="5222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741393-8C34-489A-BA89-DE64DFEF42AB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33980-1468-4ABD-A801-81804DDC8B9D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A166A-FF34-4B57-9095-1C6DEBA7E3F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8080D-208B-4767-B105-D6B0A8ED736C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57ED-280C-4E39-9787-CB549C921E7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E5BE8-EE38-4E19-AE65-6DD00C1A242A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3D245-3859-4E6E-BDC3-67DF69CDFB2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1AED9-ACFC-4AAF-994C-A09B5D4D4A2E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E0E1A-F71F-4C35-AC45-FF2A6D5D45C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7259-47D2-4E4F-8E76-ECE2719B6406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487A8-C1C0-416A-AC2A-50201AD40E8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32FF7-681D-41A2-A12E-BDAD8EF0CEE4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584AA-EF78-4C40-92C8-3DDB953158A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A561B-586E-46ED-AFF4-40A2EC40F255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233A9-3CDC-4B43-9873-03BC9BACEDC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CD597-2E47-4744-A56F-B54999A497AD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064D2-8A3D-42ED-A087-F4A41173299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C95A4-0B32-4F69-A37E-7AA088F6A478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5A5D6-C33C-43FC-B080-890E5B32358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3F52F-5633-443B-8D4D-155148AC644B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2D028-6D60-42AB-A996-AE286DFEF6E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24292-F1AD-4FDE-83B1-0193CF7B965B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8C2C5-A461-43CF-A6AB-B9CE6208051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3000">
              <a:schemeClr val="accent3">
                <a:lumMod val="40000"/>
                <a:lumOff val="60000"/>
              </a:schemeClr>
            </a:gs>
            <a:gs pos="87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342900" y="8475666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872D1-EA99-47A4-9FA5-02472C016649}" type="datetimeFigureOut">
              <a:rPr lang="pt-PT"/>
              <a:pPr>
                <a:defRPr/>
              </a:pPr>
              <a:t>18-12-2012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2343150" y="8475666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4914900" y="8475666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8F6D05-8E39-410B-9E31-45ED1C35A0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xxs-prematuros.com/xxs.ht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hyperlink" Target="http://www.bliss.org.uk/page.asp?section=770&amp;sectionTitle=Portuguese+version" TargetMode="External"/><Relationship Id="rId4" Type="http://schemas.openxmlformats.org/officeDocument/2006/relationships/hyperlink" Target="http://www.bancodobeb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prematuro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970" y="3131840"/>
            <a:ext cx="6016668" cy="4104456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4" name="Rectângulo 3"/>
          <p:cNvSpPr/>
          <p:nvPr/>
        </p:nvSpPr>
        <p:spPr>
          <a:xfrm>
            <a:off x="0" y="1619672"/>
            <a:ext cx="6858000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6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O Bebé Prematuro</a:t>
            </a:r>
          </a:p>
        </p:txBody>
      </p:sp>
      <p:sp>
        <p:nvSpPr>
          <p:cNvPr id="14339" name="Rectângulo 6"/>
          <p:cNvSpPr>
            <a:spLocks noChangeArrowheads="1"/>
          </p:cNvSpPr>
          <p:nvPr/>
        </p:nvSpPr>
        <p:spPr bwMode="auto">
          <a:xfrm>
            <a:off x="179390" y="7308304"/>
            <a:ext cx="65627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Calibri" pitchFamily="34" charset="0"/>
              </a:rPr>
              <a:t>Elaborado </a:t>
            </a:r>
            <a:r>
              <a:rPr lang="pt-PT" dirty="0" smtClean="0">
                <a:latin typeface="Calibri" pitchFamily="34" charset="0"/>
              </a:rPr>
              <a:t>por Elsa Roça no </a:t>
            </a:r>
            <a:r>
              <a:rPr lang="pt-PT" dirty="0">
                <a:latin typeface="Calibri" pitchFamily="34" charset="0"/>
              </a:rPr>
              <a:t>âmbito do Mestrado em </a:t>
            </a:r>
            <a:r>
              <a:rPr lang="pt-PT" dirty="0" smtClean="0">
                <a:latin typeface="Calibri" pitchFamily="34" charset="0"/>
              </a:rPr>
              <a:t>Enfermagem de Saúde </a:t>
            </a:r>
            <a:r>
              <a:rPr lang="pt-PT" dirty="0">
                <a:latin typeface="Calibri" pitchFamily="34" charset="0"/>
              </a:rPr>
              <a:t>Materna e </a:t>
            </a:r>
            <a:r>
              <a:rPr lang="pt-PT" dirty="0" smtClean="0">
                <a:latin typeface="Calibri" pitchFamily="34" charset="0"/>
              </a:rPr>
              <a:t>Obstetrícia</a:t>
            </a:r>
            <a:endParaRPr lang="pt-PT" dirty="0">
              <a:latin typeface="Calibri" pitchFamily="34" charset="0"/>
            </a:endParaRPr>
          </a:p>
          <a:p>
            <a:pPr algn="just"/>
            <a:r>
              <a:rPr lang="pt-PT" dirty="0">
                <a:latin typeface="Calibri" pitchFamily="34" charset="0"/>
              </a:rPr>
              <a:t>Orientado pela Professora </a:t>
            </a:r>
            <a:r>
              <a:rPr lang="pt-PT" dirty="0" smtClean="0">
                <a:latin typeface="Calibri" pitchFamily="34" charset="0"/>
              </a:rPr>
              <a:t>Adjunta Felícia </a:t>
            </a:r>
            <a:r>
              <a:rPr lang="pt-PT" dirty="0">
                <a:latin typeface="Calibri" pitchFamily="34" charset="0"/>
              </a:rPr>
              <a:t>Pinheiro (Universidade de </a:t>
            </a:r>
            <a:r>
              <a:rPr lang="pt-PT" dirty="0" smtClean="0">
                <a:latin typeface="Calibri" pitchFamily="34" charset="0"/>
              </a:rPr>
              <a:t>Évora/ Escola Superior de Enfermagem S. João de Deus – Évora)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708920" y="84604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+mj-lt"/>
              </a:rPr>
              <a:t>        2012</a:t>
            </a:r>
            <a:endParaRPr lang="pt-PT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696" y="467544"/>
            <a:ext cx="1872208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9120" y="467544"/>
            <a:ext cx="18002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551365" y="6084889"/>
            <a:ext cx="217487" cy="142875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 rot="5400000">
            <a:off x="3121225" y="-256607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smtClean="0">
                <a:latin typeface="Calibri" pitchFamily="34" charset="0"/>
              </a:rPr>
              <a:t> </a:t>
            </a:r>
            <a:endParaRPr lang="pt-PT" sz="2800" b="1" dirty="0">
              <a:latin typeface="Calibri" pitchFamily="34" charset="0"/>
            </a:endParaRPr>
          </a:p>
        </p:txBody>
      </p:sp>
      <p:sp>
        <p:nvSpPr>
          <p:cNvPr id="23" name="Marcador de Posição do Texto 7"/>
          <p:cNvSpPr txBox="1">
            <a:spLocks/>
          </p:cNvSpPr>
          <p:nvPr/>
        </p:nvSpPr>
        <p:spPr bwMode="auto">
          <a:xfrm>
            <a:off x="342902" y="2190833"/>
            <a:ext cx="3030141" cy="58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pt-PT" sz="2400" b="1" dirty="0" smtClean="0">
                <a:latin typeface="+mn-lt"/>
              </a:rPr>
              <a:t>Bebé de Termo</a:t>
            </a:r>
            <a:endParaRPr lang="pt-PT" sz="2400" b="1" dirty="0">
              <a:latin typeface="+mn-lt"/>
            </a:endParaRPr>
          </a:p>
        </p:txBody>
      </p:sp>
      <p:pic>
        <p:nvPicPr>
          <p:cNvPr id="24" name="Marcador de Posição de Conteúdo 11" descr="Imagem2.jpg"/>
          <p:cNvPicPr>
            <a:picLocks noGrp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6672" y="3203848"/>
            <a:ext cx="2880000" cy="4032008"/>
          </a:xfrm>
          <a:prstGeom prst="roundRect">
            <a:avLst/>
          </a:prstGeom>
          <a:effectLst>
            <a:softEdge rad="31750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5" name="Marcador de Posição do Texto 9"/>
          <p:cNvSpPr txBox="1">
            <a:spLocks/>
          </p:cNvSpPr>
          <p:nvPr/>
        </p:nvSpPr>
        <p:spPr>
          <a:xfrm>
            <a:off x="3483771" y="2190833"/>
            <a:ext cx="3031331" cy="580967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pt-PT" sz="2400" b="1" dirty="0" smtClean="0">
                <a:latin typeface="+mn-lt"/>
              </a:rPr>
              <a:t>Bebé Prematuro</a:t>
            </a:r>
            <a:endParaRPr lang="pt-PT" sz="2400" b="1" dirty="0">
              <a:latin typeface="+mn-lt"/>
            </a:endParaRPr>
          </a:p>
        </p:txBody>
      </p:sp>
      <p:pic>
        <p:nvPicPr>
          <p:cNvPr id="26" name="Marcador de Posição de Conteúdo 12" descr="Imagem2.jpg"/>
          <p:cNvPicPr>
            <a:picLocks noGrp="1"/>
          </p:cNvPicPr>
          <p:nvPr>
            <p:ph sz="quarter" idx="4294967295"/>
          </p:nvPr>
        </p:nvPicPr>
        <p:blipFill>
          <a:blip r:embed="rId5" cstate="print"/>
          <a:stretch>
            <a:fillRect/>
          </a:stretch>
        </p:blipFill>
        <p:spPr>
          <a:xfrm>
            <a:off x="3609643" y="3203848"/>
            <a:ext cx="2880000" cy="40324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7" name="Título 13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74890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O Bebé Prematuro</a:t>
            </a:r>
            <a:endParaRPr lang="pt-PT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 rot="5400000">
            <a:off x="3069431" y="-27455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pic>
        <p:nvPicPr>
          <p:cNvPr id="8" name="Imagem 7" descr="DSCF21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6752" y="5364088"/>
            <a:ext cx="4536504" cy="316835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387" name="Rectângulo 6"/>
          <p:cNvSpPr>
            <a:spLocks noChangeArrowheads="1"/>
          </p:cNvSpPr>
          <p:nvPr/>
        </p:nvSpPr>
        <p:spPr bwMode="auto">
          <a:xfrm>
            <a:off x="549276" y="973137"/>
            <a:ext cx="5849938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PT" sz="2400" dirty="0">
              <a:latin typeface="Calibri" pitchFamily="34" charset="0"/>
            </a:endParaRPr>
          </a:p>
          <a:p>
            <a:pPr algn="just"/>
            <a:r>
              <a:rPr lang="pt-PT" sz="2000" dirty="0">
                <a:latin typeface="Calibri" pitchFamily="34" charset="0"/>
              </a:rPr>
              <a:t>Os bebés que nascem antes das 37 semanas de gravidez designam-se prematuros. Atendendo à idade gestacional classificam-se em:</a:t>
            </a:r>
          </a:p>
          <a:p>
            <a:pPr algn="just"/>
            <a:endParaRPr lang="pt-PT" sz="2000" dirty="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Moderadamente Prematuro </a:t>
            </a:r>
            <a:r>
              <a:rPr lang="pt-PT" sz="2000" dirty="0">
                <a:latin typeface="Calibri" pitchFamily="34" charset="0"/>
              </a:rPr>
              <a:t>– nascido entre as 35 e as 37 semanas;</a:t>
            </a:r>
          </a:p>
          <a:p>
            <a:pPr algn="just">
              <a:buFont typeface="Arial" charset="0"/>
              <a:buChar char="•"/>
            </a:pPr>
            <a:endParaRPr lang="pt-PT" sz="2000" dirty="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Muito prematuro </a:t>
            </a:r>
            <a:r>
              <a:rPr lang="pt-PT" sz="2000" dirty="0">
                <a:latin typeface="Calibri" pitchFamily="34" charset="0"/>
              </a:rPr>
              <a:t>– nascido entre as 29 e as 34 semanas;</a:t>
            </a:r>
          </a:p>
          <a:p>
            <a:pPr algn="just"/>
            <a:endParaRPr lang="pt-PT" sz="2000" dirty="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Extremamente Prematuro </a:t>
            </a:r>
            <a:r>
              <a:rPr lang="pt-PT" sz="2000" dirty="0">
                <a:latin typeface="Calibri" pitchFamily="34" charset="0"/>
              </a:rPr>
              <a:t>– nascido  com idade inferior ou igual a 28 </a:t>
            </a:r>
            <a:r>
              <a:rPr lang="pt-PT" sz="2000" dirty="0" smtClean="0">
                <a:latin typeface="Calibri" pitchFamily="34" charset="0"/>
              </a:rPr>
              <a:t>semanas. </a:t>
            </a:r>
            <a:endParaRPr lang="pt-PT" sz="2000" dirty="0">
              <a:latin typeface="Calibri" pitchFamily="34" charset="0"/>
            </a:endParaRPr>
          </a:p>
          <a:p>
            <a:pPr algn="just"/>
            <a:endParaRPr lang="pt-PT" sz="2000" dirty="0">
              <a:latin typeface="Futura Md BT"/>
            </a:endParaRPr>
          </a:p>
        </p:txBody>
      </p:sp>
      <p:sp>
        <p:nvSpPr>
          <p:cNvPr id="16388" name="CaixaDeTexto 8"/>
          <p:cNvSpPr txBox="1">
            <a:spLocks noChangeArrowheads="1"/>
          </p:cNvSpPr>
          <p:nvPr/>
        </p:nvSpPr>
        <p:spPr bwMode="auto">
          <a:xfrm>
            <a:off x="0" y="444501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 dirty="0">
                <a:latin typeface="Calibri" pitchFamily="34" charset="0"/>
              </a:rPr>
              <a:t>Classificação dos Bebés Prematuros</a:t>
            </a:r>
          </a:p>
        </p:txBody>
      </p:sp>
      <p:sp>
        <p:nvSpPr>
          <p:cNvPr id="16390" name="CaixaDeTexto 10"/>
          <p:cNvSpPr txBox="1">
            <a:spLocks noChangeArrowheads="1"/>
          </p:cNvSpPr>
          <p:nvPr/>
        </p:nvSpPr>
        <p:spPr bwMode="auto">
          <a:xfrm>
            <a:off x="1340073" y="8532440"/>
            <a:ext cx="4321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 rot="5400000">
            <a:off x="3069431" y="-27455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pic>
        <p:nvPicPr>
          <p:cNvPr id="8" name="Imagem 7" descr="DSCF7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9032" y="4949331"/>
            <a:ext cx="4078200" cy="3007045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CaixaDeTexto 5"/>
          <p:cNvSpPr txBox="1"/>
          <p:nvPr/>
        </p:nvSpPr>
        <p:spPr>
          <a:xfrm rot="5400000">
            <a:off x="3170952" y="-2609056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+mn-lt"/>
              </a:rPr>
              <a:t>Classificação dos Bebés Prematuros</a:t>
            </a:r>
          </a:p>
        </p:txBody>
      </p:sp>
      <p:sp>
        <p:nvSpPr>
          <p:cNvPr id="18436" name="Rectângulo 6"/>
          <p:cNvSpPr>
            <a:spLocks noChangeArrowheads="1"/>
          </p:cNvSpPr>
          <p:nvPr/>
        </p:nvSpPr>
        <p:spPr bwMode="auto">
          <a:xfrm>
            <a:off x="549276" y="1209675"/>
            <a:ext cx="584993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PT" sz="2400" dirty="0">
              <a:latin typeface="Calibri" pitchFamily="34" charset="0"/>
            </a:endParaRPr>
          </a:p>
          <a:p>
            <a:pPr algn="just"/>
            <a:r>
              <a:rPr lang="pt-PT" sz="2000" dirty="0">
                <a:latin typeface="Calibri" pitchFamily="34" charset="0"/>
              </a:rPr>
              <a:t>De acordo com o peso ao nascer, os bebés classificam-se em:</a:t>
            </a:r>
          </a:p>
          <a:p>
            <a:pPr algn="just"/>
            <a:endParaRPr lang="pt-PT" sz="2000" dirty="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Baixo Peso à Nascença </a:t>
            </a:r>
            <a:r>
              <a:rPr lang="pt-PT" sz="2000" dirty="0">
                <a:latin typeface="Calibri" pitchFamily="34" charset="0"/>
              </a:rPr>
              <a:t>– peso inferior a 2500g;</a:t>
            </a:r>
          </a:p>
          <a:p>
            <a:pPr algn="just">
              <a:buFont typeface="Arial" charset="0"/>
              <a:buChar char="•"/>
            </a:pPr>
            <a:endParaRPr lang="pt-PT" sz="2000" dirty="0">
              <a:latin typeface="Calibri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Muito Baixo Peso à Nascença </a:t>
            </a:r>
            <a:r>
              <a:rPr lang="pt-PT" sz="2000" dirty="0">
                <a:latin typeface="Calibri" pitchFamily="34" charset="0"/>
              </a:rPr>
              <a:t>– peso inferior a 1500g;</a:t>
            </a:r>
          </a:p>
          <a:p>
            <a:pPr algn="just"/>
            <a:r>
              <a:rPr lang="pt-PT" sz="2000" dirty="0">
                <a:latin typeface="Calibri" pitchFamily="34" charset="0"/>
              </a:rPr>
              <a:t> </a:t>
            </a:r>
          </a:p>
          <a:p>
            <a:pPr algn="just">
              <a:buFont typeface="Arial" charset="0"/>
              <a:buChar char="•"/>
            </a:pPr>
            <a:r>
              <a:rPr lang="pt-PT" sz="2000" b="1" dirty="0">
                <a:latin typeface="Calibri" pitchFamily="34" charset="0"/>
              </a:rPr>
              <a:t>Extremo Baixo Peso à Nascença </a:t>
            </a:r>
            <a:r>
              <a:rPr lang="pt-PT" sz="2000" dirty="0">
                <a:latin typeface="Calibri" pitchFamily="34" charset="0"/>
              </a:rPr>
              <a:t>– peso inferior a </a:t>
            </a:r>
            <a:r>
              <a:rPr lang="pt-PT" sz="2000" dirty="0" smtClean="0">
                <a:latin typeface="Calibri" pitchFamily="34" charset="0"/>
              </a:rPr>
              <a:t>1000g.</a:t>
            </a:r>
            <a:endParaRPr lang="pt-PT" sz="2000" dirty="0">
              <a:latin typeface="Calibri" pitchFamily="34" charset="0"/>
            </a:endParaRPr>
          </a:p>
          <a:p>
            <a:pPr algn="just"/>
            <a:endParaRPr lang="pt-PT" sz="2000" dirty="0">
              <a:latin typeface="Futura Md BT"/>
            </a:endParaRPr>
          </a:p>
        </p:txBody>
      </p:sp>
      <p:sp>
        <p:nvSpPr>
          <p:cNvPr id="18438" name="CaixaDeTexto 12"/>
          <p:cNvSpPr txBox="1">
            <a:spLocks noChangeArrowheads="1"/>
          </p:cNvSpPr>
          <p:nvPr/>
        </p:nvSpPr>
        <p:spPr bwMode="auto">
          <a:xfrm>
            <a:off x="1701775" y="8101016"/>
            <a:ext cx="3527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Unidade de Neonatologia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47207" y="-2723355"/>
            <a:ext cx="719139" cy="681355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9458" name="CaixaDeTexto 12"/>
          <p:cNvSpPr txBox="1">
            <a:spLocks noChangeArrowheads="1"/>
          </p:cNvSpPr>
          <p:nvPr/>
        </p:nvSpPr>
        <p:spPr bwMode="auto">
          <a:xfrm>
            <a:off x="0" y="395536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latin typeface="Calibri" pitchFamily="34" charset="0"/>
              </a:rPr>
              <a:t>Marcos no Desenvolvimento Fetal</a:t>
            </a:r>
            <a:endParaRPr lang="pt-PT" sz="2800" b="1" dirty="0">
              <a:latin typeface="Calibri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8640" y="1691680"/>
          <a:ext cx="6480720" cy="61048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76205"/>
                <a:gridCol w="696003"/>
                <a:gridCol w="783739"/>
                <a:gridCol w="739871"/>
                <a:gridCol w="3084902"/>
              </a:tblGrid>
              <a:tr h="781303">
                <a:tc rowSpan="2"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Idade Gestacional</a:t>
                      </a:r>
                    </a:p>
                    <a:p>
                      <a:pPr algn="ctr"/>
                      <a:r>
                        <a:rPr lang="pt-PT" sz="1500" dirty="0" smtClean="0"/>
                        <a:t>(semanas)</a:t>
                      </a:r>
                      <a:endParaRPr lang="pt-PT" sz="1500" dirty="0"/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Peso (g)</a:t>
                      </a:r>
                      <a:endParaRPr lang="pt-PT" sz="15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Comprimento  (cm)</a:t>
                      </a:r>
                      <a:endParaRPr lang="pt-PT" sz="15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Principais </a:t>
                      </a:r>
                    </a:p>
                    <a:p>
                      <a:pPr algn="ctr"/>
                      <a:r>
                        <a:rPr lang="pt-PT" sz="1500" dirty="0" smtClean="0"/>
                        <a:t>Características</a:t>
                      </a:r>
                      <a:endParaRPr lang="pt-PT" sz="15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5924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>
                          <a:solidFill>
                            <a:schemeClr val="bg1"/>
                          </a:solidFill>
                        </a:rPr>
                        <a:t>Cabeça-nádega</a:t>
                      </a:r>
                      <a:endParaRPr lang="pt-PT" sz="15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>
                          <a:solidFill>
                            <a:schemeClr val="bg1"/>
                          </a:solidFill>
                        </a:rPr>
                        <a:t>Céfalo-caudal</a:t>
                      </a:r>
                      <a:endParaRPr lang="pt-PT" sz="15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625286">
                <a:tc>
                  <a:txBody>
                    <a:bodyPr/>
                    <a:lstStyle/>
                    <a:p>
                      <a:r>
                        <a:rPr lang="pt-PT" sz="1300" dirty="0" smtClean="0"/>
                        <a:t>22 semanas</a:t>
                      </a:r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460g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19 cm</a:t>
                      </a:r>
                    </a:p>
                    <a:p>
                      <a:pPr algn="ctr"/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pt-PT" sz="1300" dirty="0" smtClean="0"/>
                        <a:t>O</a:t>
                      </a:r>
                      <a:r>
                        <a:rPr lang="pt-PT" sz="1300" baseline="0" dirty="0" smtClean="0"/>
                        <a:t> corpo fetal está coberto por lanugo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502791">
                <a:tc>
                  <a:txBody>
                    <a:bodyPr/>
                    <a:lstStyle/>
                    <a:p>
                      <a:r>
                        <a:rPr lang="pt-PT" sz="1300" dirty="0" smtClean="0"/>
                        <a:t>24 semanas</a:t>
                      </a:r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630g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21 cm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23cm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dirty="0" smtClean="0"/>
                        <a:t>Pele enrugada e avermelhada; Formação de sangue aumenta na medula óssea e diminui no baço; Presença de canais e sacos alveolares;</a:t>
                      </a:r>
                    </a:p>
                    <a:p>
                      <a:pPr algn="just"/>
                      <a:r>
                        <a:rPr lang="pt-PT" sz="1300" dirty="0" smtClean="0"/>
                        <a:t>Concluída a proliferação de neurónios no córtex cerebral; Consegue ouvir; Testículos no anel inguinal em descida para o escroto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37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dirty="0" smtClean="0"/>
                        <a:t>26 semanas</a:t>
                      </a:r>
                    </a:p>
                    <a:p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820g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23 cm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baseline="0" dirty="0" smtClean="0"/>
                        <a:t>Tem as unhas formadas.</a:t>
                      </a:r>
                      <a:r>
                        <a:rPr lang="pt-PT" sz="1300" dirty="0" smtClean="0"/>
                        <a:t> Ausência</a:t>
                      </a:r>
                      <a:r>
                        <a:rPr lang="pt-PT" sz="1300" baseline="0" dirty="0" smtClean="0"/>
                        <a:t> de tecido adiposo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8627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dirty="0" smtClean="0"/>
                        <a:t>28 semanas</a:t>
                      </a:r>
                    </a:p>
                    <a:p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1000g a 1100g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25 cm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27cm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dirty="0" smtClean="0"/>
                        <a:t>Corpo magro; menos enrugado e vermelho; Olhos  parcialmente abertos.;</a:t>
                      </a:r>
                      <a:r>
                        <a:rPr lang="pt-PT" sz="1300" baseline="0" dirty="0" smtClean="0"/>
                        <a:t> camadas da retina c</a:t>
                      </a:r>
                      <a:r>
                        <a:rPr lang="pt-PT" sz="1300" dirty="0" smtClean="0"/>
                        <a:t>ompletas e receptivas à luz; pupilas reactivas à luz; tem pestanas. Aparecem as fissuras cerebrais;</a:t>
                      </a:r>
                      <a:r>
                        <a:rPr lang="pt-PT" sz="1300" baseline="0" dirty="0" smtClean="0"/>
                        <a:t> ciclos de sono/vigília indefinidos; choro fraco; reflexo de sucção fraco; tónus muscular fraco; formação de lectina nas superfícies alveolares; ossificação do astrálago.</a:t>
                      </a:r>
                      <a:endParaRPr lang="pt-PT" sz="1300" dirty="0" smtClean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908720" y="118762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Bebés Extremamente Prematuros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484785" y="8316418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smtClean="0">
                <a:latin typeface="Calibri" pitchFamily="34" charset="0"/>
              </a:rPr>
              <a:t>Fonte: Williams Obstetrics (2007)</a:t>
            </a:r>
          </a:p>
          <a:p>
            <a:pPr algn="ctr"/>
            <a:r>
              <a:rPr lang="pt-PT" sz="1200" dirty="0" smtClean="0">
                <a:latin typeface="Calibri" pitchFamily="34" charset="0"/>
              </a:rPr>
              <a:t>             Lowdermilk; Perry  (2008)</a:t>
            </a:r>
            <a:endParaRPr lang="pt-PT" sz="1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47207" y="-2723355"/>
            <a:ext cx="719139" cy="681355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9458" name="CaixaDeTexto 12"/>
          <p:cNvSpPr txBox="1">
            <a:spLocks noChangeArrowheads="1"/>
          </p:cNvSpPr>
          <p:nvPr/>
        </p:nvSpPr>
        <p:spPr bwMode="auto">
          <a:xfrm>
            <a:off x="0" y="467544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latin typeface="Calibri" pitchFamily="34" charset="0"/>
              </a:rPr>
              <a:t>Marcos no Desenvolvimento Fetal</a:t>
            </a:r>
            <a:endParaRPr lang="pt-PT" sz="2800" b="1" dirty="0">
              <a:latin typeface="Calibri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332655" y="2195515"/>
          <a:ext cx="6264697" cy="50118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6331"/>
                <a:gridCol w="659172"/>
                <a:gridCol w="864096"/>
                <a:gridCol w="869770"/>
                <a:gridCol w="2515328"/>
              </a:tblGrid>
              <a:tr h="1463040"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Idade Gestacional</a:t>
                      </a:r>
                    </a:p>
                    <a:p>
                      <a:pPr algn="ctr"/>
                      <a:r>
                        <a:rPr lang="pt-PT" sz="1500" dirty="0" smtClean="0"/>
                        <a:t>(semanas)</a:t>
                      </a:r>
                      <a:endParaRPr lang="pt-PT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Peso (g)</a:t>
                      </a:r>
                      <a:endParaRPr lang="pt-PT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Comprimento </a:t>
                      </a:r>
                    </a:p>
                    <a:p>
                      <a:pPr algn="ctr"/>
                      <a:r>
                        <a:rPr lang="pt-PT" sz="1500" dirty="0" smtClean="0"/>
                        <a:t>cabeça-nádega</a:t>
                      </a:r>
                      <a:endParaRPr lang="pt-PT" sz="1500" dirty="0"/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Céfalo-caudal</a:t>
                      </a:r>
                      <a:endParaRPr lang="pt-PT" sz="15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/>
                        <a:t>Principais </a:t>
                      </a:r>
                    </a:p>
                    <a:p>
                      <a:pPr algn="ctr"/>
                      <a:r>
                        <a:rPr lang="pt-PT" sz="1500" dirty="0" smtClean="0"/>
                        <a:t>Características</a:t>
                      </a:r>
                      <a:endParaRPr lang="pt-PT" sz="1500" dirty="0"/>
                    </a:p>
                  </a:txBody>
                  <a:tcPr anchor="ctr"/>
                </a:tc>
              </a:tr>
              <a:tr h="2072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dirty="0" smtClean="0"/>
                        <a:t>30 semanas</a:t>
                      </a:r>
                    </a:p>
                    <a:p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1800g</a:t>
                      </a:r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27 cm</a:t>
                      </a:r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31</a:t>
                      </a:r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dirty="0" smtClean="0"/>
                        <a:t>Aspecto mais arredondado,</a:t>
                      </a:r>
                      <a:r>
                        <a:rPr lang="pt-PT" sz="1300" baseline="0" dirty="0" smtClean="0"/>
                        <a:t> Pele rosada e lisa; </a:t>
                      </a:r>
                      <a:r>
                        <a:rPr lang="pt-PT" sz="1300" dirty="0" smtClean="0"/>
                        <a:t>Olhos abertos. Presença de cabelo no couro cabeludo;</a:t>
                      </a:r>
                      <a:r>
                        <a:rPr lang="pt-PT" sz="1300" baseline="0" dirty="0" smtClean="0"/>
                        <a:t> Consegue virar a cabeça; Ossificação das quartas falanges medianas; tem os primórdios dos dentes definitivos; tem sentido do paladar; consciente dos sons exteriores ao corpo da mãe</a:t>
                      </a:r>
                      <a:endParaRPr lang="pt-PT" sz="1300" dirty="0"/>
                    </a:p>
                  </a:txBody>
                  <a:tcPr/>
                </a:tc>
              </a:tr>
              <a:tr h="736497">
                <a:tc>
                  <a:txBody>
                    <a:bodyPr/>
                    <a:lstStyle/>
                    <a:p>
                      <a:r>
                        <a:rPr lang="pt-PT" sz="1300" dirty="0" smtClean="0"/>
                        <a:t>32 semanas</a:t>
                      </a:r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2100g</a:t>
                      </a:r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28 cm</a:t>
                      </a:r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dirty="0" smtClean="0"/>
                        <a:t>Corpo</a:t>
                      </a:r>
                      <a:r>
                        <a:rPr lang="pt-PT" sz="1300" baseline="0" dirty="0" smtClean="0"/>
                        <a:t> com mais tecido adiposo. Testículos a descerem no canal inguinal</a:t>
                      </a:r>
                      <a:endParaRPr lang="pt-PT" sz="1300" dirty="0"/>
                    </a:p>
                  </a:txBody>
                  <a:tcPr/>
                </a:tc>
              </a:tr>
              <a:tr h="7397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dirty="0" smtClean="0"/>
                        <a:t>34 semanas</a:t>
                      </a:r>
                    </a:p>
                    <a:p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2300g</a:t>
                      </a:r>
                      <a:endParaRPr lang="pt-P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dirty="0" smtClean="0"/>
                        <a:t>30 cm</a:t>
                      </a:r>
                      <a:endParaRPr lang="pt-PT" sz="1300" dirty="0"/>
                    </a:p>
                  </a:txBody>
                  <a:tcPr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300" dirty="0" smtClean="0"/>
                        <a:t>As unhas atingem a ponta dos dedos. </a:t>
                      </a:r>
                      <a:endParaRPr lang="pt-PT" sz="1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06" name="CaixaDeTexto 10"/>
          <p:cNvSpPr txBox="1">
            <a:spLocks noChangeArrowheads="1"/>
          </p:cNvSpPr>
          <p:nvPr/>
        </p:nvSpPr>
        <p:spPr bwMode="auto">
          <a:xfrm>
            <a:off x="260650" y="8172402"/>
            <a:ext cx="63357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200" dirty="0">
                <a:latin typeface="Calibri" pitchFamily="34" charset="0"/>
              </a:rPr>
              <a:t>Fonte: Williams Obstetrics (2007</a:t>
            </a:r>
            <a:r>
              <a:rPr lang="pt-PT" sz="1200" dirty="0" smtClean="0">
                <a:latin typeface="Calibri" pitchFamily="34" charset="0"/>
              </a:rPr>
              <a:t>)</a:t>
            </a:r>
          </a:p>
          <a:p>
            <a:pPr algn="ctr"/>
            <a:r>
              <a:rPr lang="pt-PT" sz="1200" dirty="0" smtClean="0">
                <a:latin typeface="Calibri" pitchFamily="34" charset="0"/>
              </a:rPr>
              <a:t>             Lowdermilk; Perry (2008)</a:t>
            </a:r>
            <a:endParaRPr lang="pt-PT" sz="1200" dirty="0">
              <a:latin typeface="Calibri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68760" y="147565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Bebés Muito Prematuros</a:t>
            </a:r>
            <a:endParaRPr lang="pt-P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 rot="5400000">
            <a:off x="3047207" y="-2723355"/>
            <a:ext cx="719139" cy="681355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21507" name="Título 1"/>
          <p:cNvSpPr>
            <a:spLocks noGrp="1"/>
          </p:cNvSpPr>
          <p:nvPr>
            <p:ph type="title"/>
          </p:nvPr>
        </p:nvSpPr>
        <p:spPr>
          <a:xfrm>
            <a:off x="342900" y="165103"/>
            <a:ext cx="6172200" cy="1008063"/>
          </a:xfrm>
        </p:spPr>
        <p:txBody>
          <a:bodyPr/>
          <a:lstStyle/>
          <a:p>
            <a:r>
              <a:rPr lang="pt-PT" sz="2800" b="1" dirty="0" smtClean="0"/>
              <a:t>Complicações mais frequentes associadas à Prematuridade</a:t>
            </a:r>
            <a:endParaRPr lang="pt-PT" sz="2800" dirty="0" smtClean="0"/>
          </a:p>
        </p:txBody>
      </p:sp>
      <p:sp>
        <p:nvSpPr>
          <p:cNvPr id="21508" name="Marcador de Posição de Conteúdo 2"/>
          <p:cNvSpPr>
            <a:spLocks noGrp="1"/>
          </p:cNvSpPr>
          <p:nvPr>
            <p:ph idx="1"/>
          </p:nvPr>
        </p:nvSpPr>
        <p:spPr>
          <a:xfrm>
            <a:off x="333377" y="1476376"/>
            <a:ext cx="6181725" cy="2519363"/>
          </a:xfrm>
        </p:spPr>
        <p:txBody>
          <a:bodyPr/>
          <a:lstStyle/>
          <a:p>
            <a:pPr algn="just"/>
            <a:r>
              <a:rPr lang="pt-PT" sz="1600" dirty="0" smtClean="0"/>
              <a:t>O recém-nascido prematuro devido à grande imaturidade dos seus sistemas orgânicos necessita frequentemente de assistência neonatal diferenciada para se adaptar à vida extra-uterina. Dos potenciais problemas imediatos do bebé prematuro, os  mais frequentes são:</a:t>
            </a:r>
          </a:p>
          <a:p>
            <a:pPr algn="just"/>
            <a:endParaRPr lang="pt-PT" sz="1600" dirty="0" smtClean="0"/>
          </a:p>
          <a:p>
            <a:pPr algn="just"/>
            <a:r>
              <a:rPr lang="pt-PT" sz="1600" dirty="0" smtClean="0"/>
              <a:t>Síndroma de dificuldade Respiratória;</a:t>
            </a:r>
          </a:p>
          <a:p>
            <a:pPr algn="just"/>
            <a:r>
              <a:rPr lang="pt-PT" sz="1600" dirty="0" smtClean="0"/>
              <a:t>Persistência do canal arterial;</a:t>
            </a:r>
          </a:p>
          <a:p>
            <a:pPr algn="just"/>
            <a:r>
              <a:rPr lang="pt-PT" sz="1600" dirty="0" smtClean="0"/>
              <a:t>Hipotensão;</a:t>
            </a:r>
          </a:p>
          <a:p>
            <a:pPr algn="just"/>
            <a:r>
              <a:rPr lang="pt-PT" sz="1600" dirty="0" smtClean="0"/>
              <a:t>Dificuldade na regulação da temperatura, com consequente hipotermia;</a:t>
            </a:r>
          </a:p>
          <a:p>
            <a:pPr algn="just"/>
            <a:r>
              <a:rPr lang="pt-PT" sz="1600" dirty="0" smtClean="0"/>
              <a:t>Hipoglicémia/ hiperglicémia;</a:t>
            </a:r>
          </a:p>
          <a:p>
            <a:pPr algn="just"/>
            <a:r>
              <a:rPr lang="pt-PT" sz="1600" dirty="0" smtClean="0"/>
              <a:t>Fragilidade capilar;</a:t>
            </a:r>
          </a:p>
          <a:p>
            <a:pPr algn="just"/>
            <a:r>
              <a:rPr lang="pt-PT" sz="1600" dirty="0" smtClean="0"/>
              <a:t>Imaturidade do Sistema Imunitário e maior incidência de infecções;</a:t>
            </a:r>
          </a:p>
          <a:p>
            <a:pPr algn="just">
              <a:buFont typeface="Arial" charset="0"/>
              <a:buNone/>
            </a:pPr>
            <a:endParaRPr lang="pt-PT" sz="1600" dirty="0" smtClean="0"/>
          </a:p>
          <a:p>
            <a:pPr algn="just">
              <a:buFont typeface="Arial" charset="0"/>
              <a:buNone/>
            </a:pPr>
            <a:endParaRPr lang="pt-PT" sz="1600" dirty="0" smtClean="0"/>
          </a:p>
          <a:p>
            <a:pPr algn="just">
              <a:buFont typeface="Arial" charset="0"/>
              <a:buNone/>
            </a:pPr>
            <a:endParaRPr lang="pt-PT" sz="1600" dirty="0" smtClean="0"/>
          </a:p>
          <a:p>
            <a:pPr algn="just"/>
            <a:endParaRPr lang="pt-PT" sz="1600" dirty="0" smtClean="0"/>
          </a:p>
          <a:p>
            <a:pPr algn="just"/>
            <a:endParaRPr lang="pt-PT" sz="1600" dirty="0" smtClean="0"/>
          </a:p>
        </p:txBody>
      </p:sp>
      <p:pic>
        <p:nvPicPr>
          <p:cNvPr id="6" name="Imagem 5" descr="DSCF21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8800" y="5580112"/>
            <a:ext cx="3456384" cy="252028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510" name="CaixaDeTexto 10"/>
          <p:cNvSpPr txBox="1">
            <a:spLocks noChangeArrowheads="1"/>
          </p:cNvSpPr>
          <p:nvPr/>
        </p:nvSpPr>
        <p:spPr bwMode="auto">
          <a:xfrm>
            <a:off x="1700808" y="8152655"/>
            <a:ext cx="3312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GP0569.JPG"/>
          <p:cNvPicPr>
            <a:picLocks noChangeAspect="1"/>
          </p:cNvPicPr>
          <p:nvPr/>
        </p:nvPicPr>
        <p:blipFill>
          <a:blip r:embed="rId2" cstate="print">
            <a:lum bright="-20000" contrast="10000"/>
          </a:blip>
          <a:stretch>
            <a:fillRect/>
          </a:stretch>
        </p:blipFill>
        <p:spPr>
          <a:xfrm>
            <a:off x="908720" y="5148064"/>
            <a:ext cx="5184576" cy="3168352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Rectângulo 3"/>
          <p:cNvSpPr/>
          <p:nvPr/>
        </p:nvSpPr>
        <p:spPr>
          <a:xfrm rot="5400000">
            <a:off x="3068638" y="-28892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pic>
        <p:nvPicPr>
          <p:cNvPr id="10" name="Imagem 9" descr="DSC00040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>
            <a:off x="980728" y="1331640"/>
            <a:ext cx="5040560" cy="316835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556" name="CaixaDeTexto 10"/>
          <p:cNvSpPr txBox="1">
            <a:spLocks noChangeArrowheads="1"/>
          </p:cNvSpPr>
          <p:nvPr/>
        </p:nvSpPr>
        <p:spPr bwMode="auto">
          <a:xfrm>
            <a:off x="0" y="304800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 dirty="0">
                <a:latin typeface="Calibri" pitchFamily="34" charset="0"/>
              </a:rPr>
              <a:t>O Local do Parto</a:t>
            </a:r>
          </a:p>
        </p:txBody>
      </p:sp>
      <p:sp>
        <p:nvSpPr>
          <p:cNvPr id="23558" name="CaixaDeTexto 8"/>
          <p:cNvSpPr txBox="1">
            <a:spLocks noChangeArrowheads="1"/>
          </p:cNvSpPr>
          <p:nvPr/>
        </p:nvSpPr>
        <p:spPr bwMode="auto">
          <a:xfrm>
            <a:off x="1412081" y="8369302"/>
            <a:ext cx="4321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Serviço de Urgência – Sala de Partos</a:t>
            </a:r>
          </a:p>
        </p:txBody>
      </p:sp>
      <p:sp>
        <p:nvSpPr>
          <p:cNvPr id="23560" name="CaixaDeTexto 12"/>
          <p:cNvSpPr txBox="1">
            <a:spLocks noChangeArrowheads="1"/>
          </p:cNvSpPr>
          <p:nvPr/>
        </p:nvSpPr>
        <p:spPr bwMode="auto">
          <a:xfrm>
            <a:off x="1340768" y="4632328"/>
            <a:ext cx="4319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Bloco Operatório de Obstetrícia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9431" y="-2745581"/>
            <a:ext cx="719139" cy="6858002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pic>
        <p:nvPicPr>
          <p:cNvPr id="9" name="Imagem 8" descr="DSC00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2736" y="1403648"/>
            <a:ext cx="4752528" cy="316835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Imagem 12" descr="DSC000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2736" y="5004048"/>
            <a:ext cx="4752528" cy="302433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4580" name="CaixaDeTexto 6"/>
          <p:cNvSpPr txBox="1">
            <a:spLocks noChangeArrowheads="1"/>
          </p:cNvSpPr>
          <p:nvPr/>
        </p:nvSpPr>
        <p:spPr bwMode="auto">
          <a:xfrm>
            <a:off x="0" y="419100"/>
            <a:ext cx="685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 dirty="0">
                <a:latin typeface="Calibri" pitchFamily="34" charset="0"/>
              </a:rPr>
              <a:t>O Parto Pré-termo</a:t>
            </a:r>
          </a:p>
        </p:txBody>
      </p:sp>
      <p:sp>
        <p:nvSpPr>
          <p:cNvPr id="24581" name="CaixaDeTexto 13"/>
          <p:cNvSpPr txBox="1">
            <a:spLocks noChangeArrowheads="1"/>
          </p:cNvSpPr>
          <p:nvPr/>
        </p:nvSpPr>
        <p:spPr bwMode="auto">
          <a:xfrm>
            <a:off x="1341438" y="1401765"/>
            <a:ext cx="18716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Calibri" pitchFamily="34" charset="0"/>
              </a:rPr>
              <a:t>Parto Vaginal</a:t>
            </a:r>
          </a:p>
        </p:txBody>
      </p:sp>
      <p:sp>
        <p:nvSpPr>
          <p:cNvPr id="24582" name="CaixaDeTexto 14"/>
          <p:cNvSpPr txBox="1">
            <a:spLocks noChangeArrowheads="1"/>
          </p:cNvSpPr>
          <p:nvPr/>
        </p:nvSpPr>
        <p:spPr bwMode="auto">
          <a:xfrm>
            <a:off x="1341438" y="5191128"/>
            <a:ext cx="18716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Calibri" pitchFamily="34" charset="0"/>
              </a:rPr>
              <a:t>Cesariana</a:t>
            </a:r>
          </a:p>
        </p:txBody>
      </p:sp>
      <p:sp>
        <p:nvSpPr>
          <p:cNvPr id="24584" name="CaixaDeTexto 16"/>
          <p:cNvSpPr txBox="1">
            <a:spLocks noChangeArrowheads="1"/>
          </p:cNvSpPr>
          <p:nvPr/>
        </p:nvSpPr>
        <p:spPr bwMode="auto">
          <a:xfrm>
            <a:off x="1053529" y="8101016"/>
            <a:ext cx="47517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Bloco Operatório de Obstetrícia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DSC00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4716" y="3419872"/>
            <a:ext cx="5088565" cy="403244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Rectângulo 3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143538" y="-2659833"/>
            <a:ext cx="615553" cy="6813377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O </a:t>
            </a:r>
            <a:r>
              <a:rPr lang="pt-PT" sz="2800" b="1" dirty="0" smtClean="0">
                <a:latin typeface="Calibri" pitchFamily="34" charset="0"/>
              </a:rPr>
              <a:t>Parto Pré-termo  </a:t>
            </a:r>
            <a:endParaRPr lang="pt-PT" sz="2800" b="1" dirty="0">
              <a:latin typeface="Calibri" pitchFamily="34" charset="0"/>
            </a:endParaRPr>
          </a:p>
        </p:txBody>
      </p:sp>
      <p:sp>
        <p:nvSpPr>
          <p:cNvPr id="26628" name="Rectângulo 6"/>
          <p:cNvSpPr>
            <a:spLocks noChangeArrowheads="1"/>
          </p:cNvSpPr>
          <p:nvPr/>
        </p:nvSpPr>
        <p:spPr bwMode="auto">
          <a:xfrm>
            <a:off x="692152" y="1858965"/>
            <a:ext cx="54737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 dirty="0">
                <a:latin typeface="Calibri" pitchFamily="34" charset="0"/>
              </a:rPr>
              <a:t>No parto prematuro está presente uma equipa constituída por: obstetra, anestesista, pediatra e </a:t>
            </a:r>
            <a:r>
              <a:rPr lang="pt-PT" sz="2400" dirty="0" smtClean="0">
                <a:latin typeface="Calibri" pitchFamily="34" charset="0"/>
              </a:rPr>
              <a:t>enfermeiro/a</a:t>
            </a:r>
            <a:endParaRPr lang="pt-PT" sz="2400" dirty="0">
              <a:latin typeface="Calibri" pitchFamily="34" charset="0"/>
            </a:endParaRPr>
          </a:p>
        </p:txBody>
      </p:sp>
      <p:sp>
        <p:nvSpPr>
          <p:cNvPr id="11" name="Rectângulo arredondado 10"/>
          <p:cNvSpPr/>
          <p:nvPr/>
        </p:nvSpPr>
        <p:spPr>
          <a:xfrm>
            <a:off x="1989140" y="3635377"/>
            <a:ext cx="46037" cy="46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26631" name="CaixaDeTexto 12"/>
          <p:cNvSpPr txBox="1">
            <a:spLocks noChangeArrowheads="1"/>
          </p:cNvSpPr>
          <p:nvPr/>
        </p:nvSpPr>
        <p:spPr bwMode="auto">
          <a:xfrm>
            <a:off x="1268760" y="7577141"/>
            <a:ext cx="4319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Bloco Operatório de Obstetrícia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8638" y="-2687637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121225" y="-256607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Unidade de Cuidados Intensivos Neonatais</a:t>
            </a:r>
          </a:p>
        </p:txBody>
      </p:sp>
      <p:pic>
        <p:nvPicPr>
          <p:cNvPr id="18" name="Imagem 17" descr="137.JPG"/>
          <p:cNvPicPr>
            <a:picLocks noChangeAspect="1"/>
          </p:cNvPicPr>
          <p:nvPr/>
        </p:nvPicPr>
        <p:blipFill>
          <a:blip r:embed="rId3" cstate="print">
            <a:lum bright="20000" contrast="20000"/>
          </a:blip>
          <a:srcRect l="8001" r="12201"/>
          <a:stretch>
            <a:fillRect/>
          </a:stretch>
        </p:blipFill>
        <p:spPr>
          <a:xfrm>
            <a:off x="908720" y="1259632"/>
            <a:ext cx="4896542" cy="3240360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Imagem 19" descr="IMGP7524.JPG"/>
          <p:cNvPicPr>
            <a:picLocks noChangeAspect="1"/>
          </p:cNvPicPr>
          <p:nvPr/>
        </p:nvPicPr>
        <p:blipFill>
          <a:blip r:embed="rId4" cstate="print">
            <a:lum bright="30000" contrast="30000"/>
          </a:blip>
          <a:stretch>
            <a:fillRect/>
          </a:stretch>
        </p:blipFill>
        <p:spPr>
          <a:xfrm>
            <a:off x="908720" y="4860032"/>
            <a:ext cx="4985751" cy="3384376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8680" name="CaixaDeTexto 11"/>
          <p:cNvSpPr txBox="1">
            <a:spLocks noChangeArrowheads="1"/>
          </p:cNvSpPr>
          <p:nvPr/>
        </p:nvSpPr>
        <p:spPr bwMode="auto">
          <a:xfrm>
            <a:off x="1268760" y="8388353"/>
            <a:ext cx="4319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IMGP06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720" y="5148064"/>
            <a:ext cx="5040559" cy="3318115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Imagem 12" descr="IMGP7520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 l="8400" r="12851"/>
          <a:stretch>
            <a:fillRect/>
          </a:stretch>
        </p:blipFill>
        <p:spPr>
          <a:xfrm>
            <a:off x="908721" y="1331640"/>
            <a:ext cx="5040559" cy="3456384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0724" name="CaixaDeTexto 9"/>
          <p:cNvSpPr txBox="1">
            <a:spLocks noChangeArrowheads="1"/>
          </p:cNvSpPr>
          <p:nvPr/>
        </p:nvSpPr>
        <p:spPr bwMode="auto">
          <a:xfrm>
            <a:off x="1340768" y="8570916"/>
            <a:ext cx="4321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  <p:sp>
        <p:nvSpPr>
          <p:cNvPr id="15" name="Rectângulo 14"/>
          <p:cNvSpPr/>
          <p:nvPr/>
        </p:nvSpPr>
        <p:spPr>
          <a:xfrm rot="5400000">
            <a:off x="3068638" y="-2687637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 rot="5400000">
            <a:off x="3121225" y="-256607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Unidade de Cuidados Intensivos Neonatais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pic>
        <p:nvPicPr>
          <p:cNvPr id="17" name="Imagem 16" descr="IMGP0611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8000"/>
          <a:stretch>
            <a:fillRect/>
          </a:stretch>
        </p:blipFill>
        <p:spPr>
          <a:xfrm>
            <a:off x="1052736" y="1259635"/>
            <a:ext cx="4896546" cy="3384373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4819" name="CaixaDeTexto 15"/>
          <p:cNvSpPr txBox="1">
            <a:spLocks noChangeArrowheads="1"/>
          </p:cNvSpPr>
          <p:nvPr/>
        </p:nvSpPr>
        <p:spPr bwMode="auto">
          <a:xfrm>
            <a:off x="26988" y="447676"/>
            <a:ext cx="68310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b="1" dirty="0">
                <a:latin typeface="Calibri" pitchFamily="34" charset="0"/>
              </a:rPr>
              <a:t>Unidade de Cuidados Intermédios Neonatais</a:t>
            </a:r>
          </a:p>
        </p:txBody>
      </p:sp>
      <p:sp>
        <p:nvSpPr>
          <p:cNvPr id="34823" name="CaixaDeTexto 13"/>
          <p:cNvSpPr txBox="1">
            <a:spLocks noChangeArrowheads="1"/>
          </p:cNvSpPr>
          <p:nvPr/>
        </p:nvSpPr>
        <p:spPr bwMode="auto">
          <a:xfrm>
            <a:off x="980728" y="8397875"/>
            <a:ext cx="489743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 dirty="0">
                <a:latin typeface="Calibri" pitchFamily="34" charset="0"/>
              </a:rPr>
              <a:t>Fonte: MAC- Unidade de Neonatologia</a:t>
            </a:r>
          </a:p>
        </p:txBody>
      </p:sp>
      <p:sp>
        <p:nvSpPr>
          <p:cNvPr id="34824" name="CaixaDeTexto 17"/>
          <p:cNvSpPr txBox="1">
            <a:spLocks noChangeArrowheads="1"/>
          </p:cNvSpPr>
          <p:nvPr/>
        </p:nvSpPr>
        <p:spPr bwMode="auto">
          <a:xfrm>
            <a:off x="1124744" y="1331913"/>
            <a:ext cx="2448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  <a:latin typeface="Calibri" pitchFamily="34" charset="0"/>
              </a:rPr>
              <a:t>Sala de Incubadoras</a:t>
            </a:r>
          </a:p>
        </p:txBody>
      </p:sp>
      <p:sp>
        <p:nvSpPr>
          <p:cNvPr id="34825" name="CaixaDeTexto 20"/>
          <p:cNvSpPr txBox="1">
            <a:spLocks noChangeArrowheads="1"/>
          </p:cNvSpPr>
          <p:nvPr/>
        </p:nvSpPr>
        <p:spPr bwMode="auto">
          <a:xfrm>
            <a:off x="1484315" y="5219704"/>
            <a:ext cx="15843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400" dirty="0">
                <a:latin typeface="Calibri" pitchFamily="34" charset="0"/>
              </a:rPr>
              <a:t>Sala de Berços</a:t>
            </a:r>
          </a:p>
        </p:txBody>
      </p:sp>
      <p:grpSp>
        <p:nvGrpSpPr>
          <p:cNvPr id="34826" name="Grupo 21"/>
          <p:cNvGrpSpPr>
            <a:grpSpLocks/>
          </p:cNvGrpSpPr>
          <p:nvPr/>
        </p:nvGrpSpPr>
        <p:grpSpPr bwMode="auto">
          <a:xfrm>
            <a:off x="980728" y="5076825"/>
            <a:ext cx="5040560" cy="3244851"/>
            <a:chOff x="692696" y="5070309"/>
            <a:chExt cx="5400600" cy="3246107"/>
          </a:xfrm>
        </p:grpSpPr>
        <p:pic>
          <p:nvPicPr>
            <p:cNvPr id="23" name="Imagem 22" descr="IMGP0617.JPG"/>
            <p:cNvPicPr>
              <a:picLocks noChangeAspect="1"/>
            </p:cNvPicPr>
            <p:nvPr/>
          </p:nvPicPr>
          <p:blipFill>
            <a:blip r:embed="rId4" cstate="print">
              <a:lum bright="20000"/>
            </a:blip>
            <a:stretch>
              <a:fillRect/>
            </a:stretch>
          </p:blipFill>
          <p:spPr>
            <a:xfrm>
              <a:off x="692696" y="5070309"/>
              <a:ext cx="5400600" cy="3246107"/>
            </a:xfrm>
            <a:prstGeom prst="flowChartAlternateProcess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24" name="Oval 23"/>
            <p:cNvSpPr/>
            <p:nvPr/>
          </p:nvSpPr>
          <p:spPr>
            <a:xfrm>
              <a:off x="2852275" y="5940596"/>
              <a:ext cx="216620" cy="142930"/>
            </a:xfrm>
            <a:prstGeom prst="ellipse">
              <a:avLst/>
            </a:prstGeom>
            <a:blipFill>
              <a:blip r:embed="rId5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4552157" y="6083526"/>
              <a:ext cx="216620" cy="144519"/>
            </a:xfrm>
            <a:prstGeom prst="ellipse">
              <a:avLst/>
            </a:prstGeom>
            <a:blipFill>
              <a:blip r:embed="rId5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 dirty="0"/>
            </a:p>
          </p:txBody>
        </p:sp>
      </p:grpSp>
      <p:sp>
        <p:nvSpPr>
          <p:cNvPr id="34827" name="CaixaDeTexto 25"/>
          <p:cNvSpPr txBox="1">
            <a:spLocks noChangeArrowheads="1"/>
          </p:cNvSpPr>
          <p:nvPr/>
        </p:nvSpPr>
        <p:spPr bwMode="auto">
          <a:xfrm>
            <a:off x="1268415" y="5148263"/>
            <a:ext cx="2089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dirty="0">
                <a:latin typeface="Calibri" pitchFamily="34" charset="0"/>
              </a:rPr>
              <a:t>Sala de Berços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121227" y="-2725687"/>
            <a:ext cx="615553" cy="685800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+mj-lt"/>
              </a:rPr>
              <a:t>Equipamentos da Unidade de Neonatologia</a:t>
            </a:r>
          </a:p>
        </p:txBody>
      </p:sp>
      <p:sp>
        <p:nvSpPr>
          <p:cNvPr id="38916" name="CaixaDeTexto 7"/>
          <p:cNvSpPr txBox="1">
            <a:spLocks noChangeArrowheads="1"/>
          </p:cNvSpPr>
          <p:nvPr/>
        </p:nvSpPr>
        <p:spPr bwMode="auto">
          <a:xfrm>
            <a:off x="1268760" y="8101016"/>
            <a:ext cx="4321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  <p:pic>
        <p:nvPicPr>
          <p:cNvPr id="11" name="Imagem 10" descr="IMGP7519.JPG"/>
          <p:cNvPicPr>
            <a:picLocks noChangeAspect="1"/>
          </p:cNvPicPr>
          <p:nvPr/>
        </p:nvPicPr>
        <p:blipFill>
          <a:blip r:embed="rId3" cstate="print">
            <a:lum bright="10000" contrast="30000"/>
          </a:blip>
          <a:stretch>
            <a:fillRect/>
          </a:stretch>
        </p:blipFill>
        <p:spPr>
          <a:xfrm>
            <a:off x="404665" y="3203851"/>
            <a:ext cx="6093296" cy="473427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8918" name="CaixaDeTexto 15"/>
          <p:cNvSpPr txBox="1">
            <a:spLocks noChangeArrowheads="1"/>
          </p:cNvSpPr>
          <p:nvPr/>
        </p:nvSpPr>
        <p:spPr bwMode="auto">
          <a:xfrm>
            <a:off x="549275" y="1403349"/>
            <a:ext cx="6048375" cy="123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dirty="0">
                <a:latin typeface="Calibri" pitchFamily="34" charset="0"/>
              </a:rPr>
              <a:t>São vários os equipamentos que emitem ruído e alarmes:</a:t>
            </a:r>
          </a:p>
          <a:p>
            <a:pPr algn="just"/>
            <a:r>
              <a:rPr lang="pt-PT" dirty="0">
                <a:latin typeface="Calibri" pitchFamily="34" charset="0"/>
              </a:rPr>
              <a:t>ventiladores, monitores  cardíacos e respiratórios, seringas e bombas infusoras. Os médicos e enfermeiros do serviço explicam-lhes  a função de cada 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DSCF8292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1196752" y="1259632"/>
            <a:ext cx="4464496" cy="331236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Rectângulo 3"/>
          <p:cNvSpPr/>
          <p:nvPr/>
        </p:nvSpPr>
        <p:spPr>
          <a:xfrm rot="5400000">
            <a:off x="3064671" y="-2596356"/>
            <a:ext cx="719137" cy="68484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/>
              <a:t>E</a:t>
            </a:r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109631" y="-2559360"/>
            <a:ext cx="615553" cy="681337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 Respiração Assistida</a:t>
            </a:r>
          </a:p>
        </p:txBody>
      </p:sp>
      <p:sp>
        <p:nvSpPr>
          <p:cNvPr id="36869" name="CaixaDeTexto 7"/>
          <p:cNvSpPr txBox="1">
            <a:spLocks noChangeArrowheads="1"/>
          </p:cNvSpPr>
          <p:nvPr/>
        </p:nvSpPr>
        <p:spPr bwMode="auto">
          <a:xfrm>
            <a:off x="1341661" y="8440687"/>
            <a:ext cx="4319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 Unidade de Neonatologia</a:t>
            </a:r>
          </a:p>
        </p:txBody>
      </p:sp>
      <p:pic>
        <p:nvPicPr>
          <p:cNvPr id="16" name="Imagem 15" descr="DSCF7682.JPG"/>
          <p:cNvPicPr>
            <a:picLocks noChangeAspect="1"/>
          </p:cNvPicPr>
          <p:nvPr/>
        </p:nvPicPr>
        <p:blipFill>
          <a:blip r:embed="rId4" cstate="print">
            <a:lum bright="10000" contrast="20000"/>
          </a:blip>
          <a:srcRect l="3150" t="22400" r="7601"/>
          <a:stretch>
            <a:fillRect/>
          </a:stretch>
        </p:blipFill>
        <p:spPr>
          <a:xfrm>
            <a:off x="1268760" y="5076056"/>
            <a:ext cx="4464496" cy="316835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6873" name="CaixaDeTexto 12"/>
          <p:cNvSpPr txBox="1">
            <a:spLocks noChangeArrowheads="1"/>
          </p:cNvSpPr>
          <p:nvPr/>
        </p:nvSpPr>
        <p:spPr bwMode="auto">
          <a:xfrm>
            <a:off x="1412776" y="5148064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b="1" dirty="0">
                <a:latin typeface="Calibri" pitchFamily="34" charset="0"/>
              </a:rPr>
              <a:t>Bebé com ventilação mecânica</a:t>
            </a:r>
          </a:p>
        </p:txBody>
      </p:sp>
      <p:sp>
        <p:nvSpPr>
          <p:cNvPr id="36874" name="CaixaDeTexto 16"/>
          <p:cNvSpPr txBox="1">
            <a:spLocks noChangeArrowheads="1"/>
          </p:cNvSpPr>
          <p:nvPr/>
        </p:nvSpPr>
        <p:spPr bwMode="auto">
          <a:xfrm>
            <a:off x="1412776" y="1403648"/>
            <a:ext cx="41044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Calibri" pitchFamily="34" charset="0"/>
              </a:rPr>
              <a:t>Bebé com CPAP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GP0601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>
            <a:off x="1268760" y="5508104"/>
            <a:ext cx="4484136" cy="3024336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2771" name="CaixaDeTexto 8"/>
          <p:cNvSpPr txBox="1">
            <a:spLocks noChangeArrowheads="1"/>
          </p:cNvSpPr>
          <p:nvPr/>
        </p:nvSpPr>
        <p:spPr bwMode="auto">
          <a:xfrm>
            <a:off x="1269652" y="8532440"/>
            <a:ext cx="4319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  <p:sp>
        <p:nvSpPr>
          <p:cNvPr id="15" name="Oval 14"/>
          <p:cNvSpPr/>
          <p:nvPr/>
        </p:nvSpPr>
        <p:spPr>
          <a:xfrm>
            <a:off x="4551365" y="6084889"/>
            <a:ext cx="217487" cy="142875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7" name="Rectângulo 16"/>
          <p:cNvSpPr/>
          <p:nvPr/>
        </p:nvSpPr>
        <p:spPr>
          <a:xfrm rot="5400000">
            <a:off x="3068638" y="-2687637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 rot="5400000">
            <a:off x="3121225" y="-256607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smtClean="0">
                <a:latin typeface="Calibri" pitchFamily="34" charset="0"/>
              </a:rPr>
              <a:t>Os Pais na Unidade </a:t>
            </a:r>
            <a:r>
              <a:rPr lang="pt-PT" sz="2800" b="1" dirty="0">
                <a:latin typeface="Calibri" pitchFamily="34" charset="0"/>
              </a:rPr>
              <a:t>de </a:t>
            </a:r>
            <a:r>
              <a:rPr lang="pt-PT" sz="2800" b="1" dirty="0" smtClean="0">
                <a:latin typeface="Calibri" pitchFamily="34" charset="0"/>
              </a:rPr>
              <a:t>Neonatologia</a:t>
            </a:r>
            <a:endParaRPr lang="pt-PT" sz="2800" b="1" dirty="0">
              <a:latin typeface="Calibri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92696" y="4644009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Calibri" pitchFamily="34" charset="0"/>
              </a:rPr>
              <a:t>Os pais podem  acompanhar e cuidar dos seus bebés. A equipa de  enfermagem está sempre presente para os para os ensinar, apoiar e esclarecer dúvidas .</a:t>
            </a:r>
            <a:endParaRPr lang="pt-PT" sz="1600" dirty="0">
              <a:latin typeface="Calibri" pitchFamily="34" charset="0"/>
            </a:endParaRPr>
          </a:p>
        </p:txBody>
      </p:sp>
      <p:pic>
        <p:nvPicPr>
          <p:cNvPr id="13" name="Imagem 12" descr="16.png"/>
          <p:cNvPicPr>
            <a:picLocks noChangeAspect="1"/>
          </p:cNvPicPr>
          <p:nvPr/>
        </p:nvPicPr>
        <p:blipFill>
          <a:blip r:embed="rId5" cstate="print"/>
          <a:srcRect l="4629" t="5005" r="9019" b="10629"/>
          <a:stretch>
            <a:fillRect/>
          </a:stretch>
        </p:blipFill>
        <p:spPr>
          <a:xfrm>
            <a:off x="1412776" y="1331640"/>
            <a:ext cx="4248472" cy="32403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9431" y="-26693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004595" y="-2573050"/>
            <a:ext cx="615553" cy="66247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Vinculação Pais/Bebé Prematuro</a:t>
            </a:r>
          </a:p>
        </p:txBody>
      </p:sp>
      <p:sp>
        <p:nvSpPr>
          <p:cNvPr id="40964" name="CaixaDeTexto 8"/>
          <p:cNvSpPr txBox="1">
            <a:spLocks noChangeArrowheads="1"/>
          </p:cNvSpPr>
          <p:nvPr/>
        </p:nvSpPr>
        <p:spPr bwMode="auto">
          <a:xfrm>
            <a:off x="1341440" y="8656641"/>
            <a:ext cx="4319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MAC- Unidade de Neonatologia</a:t>
            </a:r>
          </a:p>
        </p:txBody>
      </p:sp>
      <p:pic>
        <p:nvPicPr>
          <p:cNvPr id="14" name="Imagem 13" descr="DSCF40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2776" y="5868144"/>
            <a:ext cx="4176464" cy="273630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0969" name="CaixaDeTexto 15"/>
          <p:cNvSpPr txBox="1">
            <a:spLocks noChangeArrowheads="1"/>
          </p:cNvSpPr>
          <p:nvPr/>
        </p:nvSpPr>
        <p:spPr bwMode="auto">
          <a:xfrm>
            <a:off x="908050" y="4800600"/>
            <a:ext cx="4897214" cy="92333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Calibri" pitchFamily="34" charset="0"/>
              </a:rPr>
              <a:t>Falar com o bebé, olhá-lo nos olhos e tocá-lo suavemente, acalma-o e reforça a ligação entre os pais e o recém-nascido. </a:t>
            </a:r>
            <a:endParaRPr lang="pt-PT" dirty="0">
              <a:latin typeface="Calibri" pitchFamily="34" charset="0"/>
            </a:endParaRPr>
          </a:p>
        </p:txBody>
      </p:sp>
      <p:pic>
        <p:nvPicPr>
          <p:cNvPr id="8" name="Imagem 7" descr="17.jpg"/>
          <p:cNvPicPr>
            <a:picLocks noChangeAspect="1"/>
          </p:cNvPicPr>
          <p:nvPr/>
        </p:nvPicPr>
        <p:blipFill>
          <a:blip r:embed="rId4" cstate="print"/>
          <a:srcRect l="4742" t="6038" r="9268" b="11772"/>
          <a:stretch>
            <a:fillRect/>
          </a:stretch>
        </p:blipFill>
        <p:spPr>
          <a:xfrm>
            <a:off x="1340768" y="1475656"/>
            <a:ext cx="4104456" cy="309634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9431" y="-26693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004595" y="-2573050"/>
            <a:ext cx="615553" cy="66247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smtClean="0">
                <a:latin typeface="Calibri" pitchFamily="34" charset="0"/>
              </a:rPr>
              <a:t>Alimentar o Bebé </a:t>
            </a:r>
            <a:r>
              <a:rPr lang="pt-PT" sz="2800" b="1" dirty="0">
                <a:latin typeface="Calibri" pitchFamily="34" charset="0"/>
              </a:rPr>
              <a:t>Prematuro</a:t>
            </a:r>
          </a:p>
        </p:txBody>
      </p:sp>
      <p:sp>
        <p:nvSpPr>
          <p:cNvPr id="40964" name="CaixaDeTexto 8"/>
          <p:cNvSpPr txBox="1">
            <a:spLocks noChangeArrowheads="1"/>
          </p:cNvSpPr>
          <p:nvPr/>
        </p:nvSpPr>
        <p:spPr bwMode="auto">
          <a:xfrm>
            <a:off x="1341440" y="8656641"/>
            <a:ext cx="4319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MAC- Unidade de Neonatologia</a:t>
            </a:r>
          </a:p>
        </p:txBody>
      </p:sp>
      <p:sp>
        <p:nvSpPr>
          <p:cNvPr id="40969" name="CaixaDeTexto 15"/>
          <p:cNvSpPr txBox="1">
            <a:spLocks noChangeArrowheads="1"/>
          </p:cNvSpPr>
          <p:nvPr/>
        </p:nvSpPr>
        <p:spPr bwMode="auto">
          <a:xfrm>
            <a:off x="692696" y="4355976"/>
            <a:ext cx="5328592" cy="147732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Calibri" pitchFamily="34" charset="0"/>
              </a:rPr>
              <a:t>O leite materno é o mais adequado para o bebé prematuro que o inicia o mais precocemente possível. O leite pode ser de dadora (consentimento informado). O bebé pode ser alimentado por sonda ou mamar através do peito ou tetina. </a:t>
            </a:r>
            <a:endParaRPr lang="pt-PT" dirty="0">
              <a:latin typeface="Calibri" pitchFamily="34" charset="0"/>
            </a:endParaRPr>
          </a:p>
        </p:txBody>
      </p:sp>
      <p:pic>
        <p:nvPicPr>
          <p:cNvPr id="9" name="Imagem 8" descr="182.jpg"/>
          <p:cNvPicPr>
            <a:picLocks noChangeAspect="1"/>
          </p:cNvPicPr>
          <p:nvPr/>
        </p:nvPicPr>
        <p:blipFill>
          <a:blip r:embed="rId3" cstate="print"/>
          <a:srcRect l="3939" t="6810" r="9883" b="13289"/>
          <a:stretch>
            <a:fillRect/>
          </a:stretch>
        </p:blipFill>
        <p:spPr>
          <a:xfrm>
            <a:off x="1340768" y="5868144"/>
            <a:ext cx="4176464" cy="26642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m 9" descr="181.jpg"/>
          <p:cNvPicPr>
            <a:picLocks noChangeAspect="1"/>
          </p:cNvPicPr>
          <p:nvPr/>
        </p:nvPicPr>
        <p:blipFill>
          <a:blip r:embed="rId4" cstate="print"/>
          <a:srcRect l="4112" t="5653" r="8553" b="11701"/>
          <a:stretch>
            <a:fillRect/>
          </a:stretch>
        </p:blipFill>
        <p:spPr>
          <a:xfrm>
            <a:off x="1340768" y="1331640"/>
            <a:ext cx="4248472" cy="29523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9431" y="-26693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004595" y="-2573050"/>
            <a:ext cx="615553" cy="66247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Vinculação Pais/Bebé Prematuro</a:t>
            </a:r>
          </a:p>
        </p:txBody>
      </p:sp>
      <p:sp>
        <p:nvSpPr>
          <p:cNvPr id="40964" name="CaixaDeTexto 8"/>
          <p:cNvSpPr txBox="1">
            <a:spLocks noChangeArrowheads="1"/>
          </p:cNvSpPr>
          <p:nvPr/>
        </p:nvSpPr>
        <p:spPr bwMode="auto">
          <a:xfrm>
            <a:off x="1341440" y="8656641"/>
            <a:ext cx="4319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MAC- Unidade de Neonatologia</a:t>
            </a:r>
          </a:p>
        </p:txBody>
      </p:sp>
      <p:pic>
        <p:nvPicPr>
          <p:cNvPr id="13" name="Imagem 12" descr="DSCF21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8760" y="1331640"/>
            <a:ext cx="4320480" cy="331236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4" name="Imagem 13" descr="DSCF4078.JPG"/>
          <p:cNvPicPr>
            <a:picLocks noChangeAspect="1"/>
          </p:cNvPicPr>
          <p:nvPr/>
        </p:nvPicPr>
        <p:blipFill>
          <a:blip r:embed="rId4" cstate="print"/>
          <a:srcRect r="16949"/>
          <a:stretch>
            <a:fillRect/>
          </a:stretch>
        </p:blipFill>
        <p:spPr>
          <a:xfrm>
            <a:off x="1268760" y="5724128"/>
            <a:ext cx="4392488" cy="288032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0969" name="CaixaDeTexto 15"/>
          <p:cNvSpPr txBox="1">
            <a:spLocks noChangeArrowheads="1"/>
          </p:cNvSpPr>
          <p:nvPr/>
        </p:nvSpPr>
        <p:spPr bwMode="auto">
          <a:xfrm>
            <a:off x="980058" y="4716016"/>
            <a:ext cx="4897214" cy="92333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Calibri" pitchFamily="34" charset="0"/>
              </a:rPr>
              <a:t>O toque carinhoso e o toque de conforto </a:t>
            </a:r>
            <a:r>
              <a:rPr lang="pt-PT" dirty="0" smtClean="0">
                <a:latin typeface="Calibri" pitchFamily="34" charset="0"/>
              </a:rPr>
              <a:t>são </a:t>
            </a:r>
            <a:r>
              <a:rPr lang="pt-PT" dirty="0">
                <a:latin typeface="Calibri" pitchFamily="34" charset="0"/>
              </a:rPr>
              <a:t>benéficos  para o desenvolvimento do bebé e</a:t>
            </a:r>
          </a:p>
          <a:p>
            <a:pPr algn="just"/>
            <a:r>
              <a:rPr lang="pt-PT" dirty="0">
                <a:latin typeface="Calibri" pitchFamily="34" charset="0"/>
              </a:rPr>
              <a:t>ajudam a reforçar os laços afectivos com os </a:t>
            </a:r>
            <a:r>
              <a:rPr lang="pt-PT" dirty="0" smtClean="0">
                <a:latin typeface="Calibri" pitchFamily="34" charset="0"/>
              </a:rPr>
              <a:t>pais.</a:t>
            </a:r>
            <a:endParaRPr lang="pt-PT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aixaDeTexto 8"/>
          <p:cNvSpPr txBox="1">
            <a:spLocks noChangeArrowheads="1"/>
          </p:cNvSpPr>
          <p:nvPr/>
        </p:nvSpPr>
        <p:spPr bwMode="auto">
          <a:xfrm>
            <a:off x="1268760" y="8532816"/>
            <a:ext cx="4319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Unidade de Neonatologia</a:t>
            </a:r>
          </a:p>
        </p:txBody>
      </p:sp>
      <p:sp>
        <p:nvSpPr>
          <p:cNvPr id="15" name="Rectângulo 14"/>
          <p:cNvSpPr/>
          <p:nvPr/>
        </p:nvSpPr>
        <p:spPr>
          <a:xfrm rot="5400000">
            <a:off x="3069431" y="-26693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 rot="5400000">
            <a:off x="3004594" y="-260905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Vinculação Pais/Bebé Prematuro</a:t>
            </a:r>
          </a:p>
        </p:txBody>
      </p:sp>
      <p:pic>
        <p:nvPicPr>
          <p:cNvPr id="18" name="Imagem 17" descr="DSCF6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8760" y="5508105"/>
            <a:ext cx="4320480" cy="295232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3017" name="CaixaDeTexto 18"/>
          <p:cNvSpPr txBox="1">
            <a:spLocks noChangeArrowheads="1"/>
          </p:cNvSpPr>
          <p:nvPr/>
        </p:nvSpPr>
        <p:spPr bwMode="auto">
          <a:xfrm>
            <a:off x="836712" y="4440239"/>
            <a:ext cx="5113338" cy="92333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dirty="0">
                <a:latin typeface="Calibri" pitchFamily="34" charset="0"/>
              </a:rPr>
              <a:t>O método canguru é cada vez mais </a:t>
            </a:r>
            <a:r>
              <a:rPr lang="pt-PT" dirty="0" smtClean="0">
                <a:latin typeface="Calibri" pitchFamily="34" charset="0"/>
              </a:rPr>
              <a:t>utilizado. O contacto pele a pele tem benefícios </a:t>
            </a:r>
            <a:r>
              <a:rPr lang="pt-PT" dirty="0">
                <a:latin typeface="Calibri" pitchFamily="34" charset="0"/>
              </a:rPr>
              <a:t>comprovados </a:t>
            </a:r>
            <a:r>
              <a:rPr lang="pt-PT" dirty="0" smtClean="0">
                <a:latin typeface="Calibri" pitchFamily="34" charset="0"/>
              </a:rPr>
              <a:t>nos </a:t>
            </a:r>
            <a:r>
              <a:rPr lang="pt-PT" dirty="0">
                <a:latin typeface="Calibri" pitchFamily="34" charset="0"/>
              </a:rPr>
              <a:t>bebés prematuros e nos pais que o </a:t>
            </a:r>
            <a:r>
              <a:rPr lang="pt-PT" dirty="0" smtClean="0">
                <a:latin typeface="Calibri" pitchFamily="34" charset="0"/>
              </a:rPr>
              <a:t>utilizam.</a:t>
            </a:r>
            <a:endParaRPr lang="pt-PT" dirty="0">
              <a:latin typeface="Calibri" pitchFamily="34" charset="0"/>
            </a:endParaRPr>
          </a:p>
        </p:txBody>
      </p:sp>
      <p:pic>
        <p:nvPicPr>
          <p:cNvPr id="8" name="Imagem 7" descr="20.jpg"/>
          <p:cNvPicPr>
            <a:picLocks noChangeAspect="1"/>
          </p:cNvPicPr>
          <p:nvPr/>
        </p:nvPicPr>
        <p:blipFill>
          <a:blip r:embed="rId4" cstate="print"/>
          <a:srcRect l="4435" t="7618" r="9823" b="12387"/>
          <a:stretch>
            <a:fillRect/>
          </a:stretch>
        </p:blipFill>
        <p:spPr>
          <a:xfrm>
            <a:off x="1340768" y="1331640"/>
            <a:ext cx="4176464" cy="302433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aixaDeTexto 8"/>
          <p:cNvSpPr txBox="1">
            <a:spLocks noChangeArrowheads="1"/>
          </p:cNvSpPr>
          <p:nvPr/>
        </p:nvSpPr>
        <p:spPr bwMode="auto">
          <a:xfrm>
            <a:off x="1269652" y="7524328"/>
            <a:ext cx="43195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- Unidade de Neonatologia</a:t>
            </a:r>
          </a:p>
        </p:txBody>
      </p:sp>
      <p:sp>
        <p:nvSpPr>
          <p:cNvPr id="15" name="Oval 14"/>
          <p:cNvSpPr/>
          <p:nvPr/>
        </p:nvSpPr>
        <p:spPr>
          <a:xfrm>
            <a:off x="4551365" y="6084889"/>
            <a:ext cx="217487" cy="142875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7" name="Rectângulo 16"/>
          <p:cNvSpPr/>
          <p:nvPr/>
        </p:nvSpPr>
        <p:spPr>
          <a:xfrm rot="5400000">
            <a:off x="3068638" y="-2687637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 rot="5400000">
            <a:off x="3121225" y="-256607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 smtClean="0">
                <a:latin typeface="Calibri" pitchFamily="34" charset="0"/>
              </a:rPr>
              <a:t>Espaços para os Pais </a:t>
            </a:r>
            <a:endParaRPr lang="pt-PT" sz="2800" b="1" dirty="0">
              <a:latin typeface="Calibri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332656" y="1403648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Calibri" pitchFamily="34" charset="0"/>
              </a:rPr>
              <a:t>A Unidade de Neonatologia dispõe de um espaço exclusivo para a extração de leite materno e de uma sala de repouso para os pais. Nesta sala (imagem à direita) têm lugar várias sessões de educação para a saúde ministradas pela equipa multidisciplinar.</a:t>
            </a:r>
            <a:endParaRPr lang="pt-PT" dirty="0">
              <a:latin typeface="Calibri" pitchFamily="34" charset="0"/>
            </a:endParaRPr>
          </a:p>
        </p:txBody>
      </p:sp>
      <p:pic>
        <p:nvPicPr>
          <p:cNvPr id="10" name="Marcador de Posição de Conteúdo 9" descr="21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5188" t="9225"/>
          <a:stretch>
            <a:fillRect/>
          </a:stretch>
        </p:blipFill>
        <p:spPr>
          <a:xfrm>
            <a:off x="3573016" y="3275856"/>
            <a:ext cx="2942084" cy="380174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Marcador de Posição de Conteúdo 12" descr="211c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342900" y="3286116"/>
            <a:ext cx="3028950" cy="378621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IMGP0585.JPG"/>
          <p:cNvPicPr>
            <a:picLocks noChangeAspect="1"/>
          </p:cNvPicPr>
          <p:nvPr/>
        </p:nvPicPr>
        <p:blipFill>
          <a:blip r:embed="rId3" cstate="print">
            <a:lum bright="10000" contrast="30000"/>
          </a:blip>
          <a:stretch>
            <a:fillRect/>
          </a:stretch>
        </p:blipFill>
        <p:spPr>
          <a:xfrm>
            <a:off x="836712" y="3635896"/>
            <a:ext cx="5112568" cy="4110203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5059" name="CaixaDeTexto 7"/>
          <p:cNvSpPr txBox="1">
            <a:spLocks noChangeArrowheads="1"/>
          </p:cNvSpPr>
          <p:nvPr/>
        </p:nvSpPr>
        <p:spPr bwMode="auto">
          <a:xfrm>
            <a:off x="764704" y="8028384"/>
            <a:ext cx="52562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Calibri" pitchFamily="34" charset="0"/>
              </a:rPr>
              <a:t>Fonte: MAC – Unidade de </a:t>
            </a:r>
            <a:r>
              <a:rPr lang="pt-PT" sz="1400" dirty="0" smtClean="0">
                <a:latin typeface="Calibri" pitchFamily="34" charset="0"/>
              </a:rPr>
              <a:t>Neonatologia</a:t>
            </a:r>
            <a:endParaRPr lang="pt-PT" sz="1400" dirty="0">
              <a:latin typeface="Calibri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 rot="5400000">
            <a:off x="3069431" y="-2669381"/>
            <a:ext cx="719139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4" name="CaixaDeTexto 13"/>
          <p:cNvSpPr txBox="1"/>
          <p:nvPr/>
        </p:nvSpPr>
        <p:spPr>
          <a:xfrm rot="5400000">
            <a:off x="3004594" y="-2609055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Calibri" pitchFamily="34" charset="0"/>
              </a:rPr>
              <a:t>Não Esquecer!</a:t>
            </a:r>
          </a:p>
        </p:txBody>
      </p:sp>
      <p:sp>
        <p:nvSpPr>
          <p:cNvPr id="45062" name="CaixaDeTexto 14"/>
          <p:cNvSpPr txBox="1">
            <a:spLocks noChangeArrowheads="1"/>
          </p:cNvSpPr>
          <p:nvPr/>
        </p:nvSpPr>
        <p:spPr bwMode="auto">
          <a:xfrm>
            <a:off x="908050" y="1619252"/>
            <a:ext cx="5113338" cy="163121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000" dirty="0">
                <a:latin typeface="Calibri" pitchFamily="34" charset="0"/>
              </a:rPr>
              <a:t>É imprescindível uma lavagem correcta e frequente das mãos, sempre que entra na Unidade de Neonatologia e antes de tocar no seu bebé, para prevenir infecções e proteger a saúde de </a:t>
            </a:r>
            <a:r>
              <a:rPr lang="pt-PT" sz="2000" dirty="0" smtClean="0">
                <a:latin typeface="Calibri" pitchFamily="34" charset="0"/>
              </a:rPr>
              <a:t>todos.</a:t>
            </a:r>
            <a:endParaRPr lang="pt-PT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 rot="5400000">
            <a:off x="3237858" y="-2537047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+mn-lt"/>
              </a:rPr>
              <a:t>Prematuros Famosos</a:t>
            </a:r>
          </a:p>
        </p:txBody>
      </p:sp>
      <p:sp>
        <p:nvSpPr>
          <p:cNvPr id="47107" name="Rectangle 1"/>
          <p:cNvSpPr>
            <a:spLocks noChangeArrowheads="1"/>
          </p:cNvSpPr>
          <p:nvPr/>
        </p:nvSpPr>
        <p:spPr bwMode="auto">
          <a:xfrm>
            <a:off x="2" y="-323163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PT" dirty="0">
                <a:cs typeface="Arial" charset="0"/>
              </a:rPr>
              <a:t/>
            </a:r>
            <a:br>
              <a:rPr lang="pt-PT" dirty="0">
                <a:cs typeface="Arial" charset="0"/>
              </a:rPr>
            </a:br>
            <a:endParaRPr lang="pt-PT" dirty="0">
              <a:cs typeface="Arial" charset="0"/>
            </a:endParaRPr>
          </a:p>
        </p:txBody>
      </p:sp>
      <p:sp>
        <p:nvSpPr>
          <p:cNvPr id="47108" name="CaixaDeTexto 7"/>
          <p:cNvSpPr txBox="1">
            <a:spLocks noChangeArrowheads="1"/>
          </p:cNvSpPr>
          <p:nvPr/>
        </p:nvSpPr>
        <p:spPr bwMode="auto">
          <a:xfrm>
            <a:off x="5516565" y="1"/>
            <a:ext cx="5761037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                       </a:t>
            </a:r>
          </a:p>
          <a:p>
            <a:r>
              <a:rPr lang="en-US" dirty="0">
                <a:latin typeface="Calibri" pitchFamily="34" charset="0"/>
              </a:rPr>
              <a:t> </a:t>
            </a:r>
          </a:p>
          <a:p>
            <a:r>
              <a:rPr lang="en-US" dirty="0">
                <a:latin typeface="Calibri" pitchFamily="34" charset="0"/>
              </a:rPr>
              <a:t>                      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              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 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              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 </a:t>
            </a:r>
          </a:p>
          <a:p>
            <a:r>
              <a:rPr lang="en-US" dirty="0">
                <a:latin typeface="Calibri" pitchFamily="34" charset="0"/>
              </a:rPr>
              <a:t>                     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	</a:t>
            </a:r>
          </a:p>
          <a:p>
            <a:endParaRPr lang="en-US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                         </a:t>
            </a:r>
            <a:endParaRPr lang="pt-PT" dirty="0">
              <a:latin typeface="Calibri" pitchFamily="34" charset="0"/>
            </a:endParaRPr>
          </a:p>
        </p:txBody>
      </p:sp>
      <p:pic>
        <p:nvPicPr>
          <p:cNvPr id="47109" name="Imagem 9" descr="bonaparte.jpg"/>
          <p:cNvPicPr>
            <a:picLocks noChangeAspect="1"/>
          </p:cNvPicPr>
          <p:nvPr/>
        </p:nvPicPr>
        <p:blipFill>
          <a:blip r:embed="rId3" cstate="print">
            <a:lum bright="40000" contrast="20000"/>
          </a:blip>
          <a:srcRect/>
          <a:stretch>
            <a:fillRect/>
          </a:stretch>
        </p:blipFill>
        <p:spPr bwMode="auto">
          <a:xfrm>
            <a:off x="1484315" y="5903913"/>
            <a:ext cx="77152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Imagem 11" descr="DARWI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2877" y="2447928"/>
            <a:ext cx="90011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Imagem 12" descr="einsten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12877" y="1368428"/>
            <a:ext cx="90011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Imagem 14" descr="isaac_newton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2877" y="3527428"/>
            <a:ext cx="89217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3" name="Imagem 16" descr="renoir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84315" y="6985002"/>
            <a:ext cx="839787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4" name="Imagem 17" descr="twIN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12877" y="4679953"/>
            <a:ext cx="83978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5" name="Imagem 22" descr="pablo_picasso_0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84315" y="8064502"/>
            <a:ext cx="839787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6" name="CaixaDeTexto 23"/>
          <p:cNvSpPr txBox="1">
            <a:spLocks noChangeArrowheads="1"/>
          </p:cNvSpPr>
          <p:nvPr/>
        </p:nvSpPr>
        <p:spPr bwMode="auto">
          <a:xfrm>
            <a:off x="2708275" y="1331913"/>
            <a:ext cx="3168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 Albert Einstein (1879-1955) 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47117" name="CaixaDeTexto 24"/>
          <p:cNvSpPr txBox="1">
            <a:spLocks noChangeArrowheads="1"/>
          </p:cNvSpPr>
          <p:nvPr/>
        </p:nvSpPr>
        <p:spPr bwMode="auto">
          <a:xfrm>
            <a:off x="2708275" y="2352676"/>
            <a:ext cx="30241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Charles Darwin, (1809 -1882)</a:t>
            </a:r>
          </a:p>
          <a:p>
            <a:endParaRPr lang="en-US" dirty="0">
              <a:latin typeface="Calibri" pitchFamily="34" charset="0"/>
            </a:endParaRPr>
          </a:p>
          <a:p>
            <a:endParaRPr lang="pt-PT" dirty="0">
              <a:latin typeface="Calibri" pitchFamily="34" charset="0"/>
            </a:endParaRPr>
          </a:p>
        </p:txBody>
      </p:sp>
      <p:sp>
        <p:nvSpPr>
          <p:cNvPr id="47118" name="CaixaDeTexto 25"/>
          <p:cNvSpPr txBox="1">
            <a:spLocks noChangeArrowheads="1"/>
          </p:cNvSpPr>
          <p:nvPr/>
        </p:nvSpPr>
        <p:spPr bwMode="auto">
          <a:xfrm>
            <a:off x="2636839" y="3492500"/>
            <a:ext cx="3095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 Isaac Newton (1643-1727)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47119" name="CaixaDeTexto 26"/>
          <p:cNvSpPr txBox="1">
            <a:spLocks noChangeArrowheads="1"/>
          </p:cNvSpPr>
          <p:nvPr/>
        </p:nvSpPr>
        <p:spPr bwMode="auto">
          <a:xfrm>
            <a:off x="2708276" y="4716465"/>
            <a:ext cx="26654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 Mark Twain (1835 – 1910)</a:t>
            </a:r>
          </a:p>
          <a:p>
            <a:endParaRPr lang="pt-PT" dirty="0">
              <a:latin typeface="Calibri" pitchFamily="34" charset="0"/>
            </a:endParaRPr>
          </a:p>
        </p:txBody>
      </p:sp>
      <p:sp>
        <p:nvSpPr>
          <p:cNvPr id="47120" name="CaixaDeTexto 27"/>
          <p:cNvSpPr txBox="1">
            <a:spLocks noChangeArrowheads="1"/>
          </p:cNvSpPr>
          <p:nvPr/>
        </p:nvSpPr>
        <p:spPr bwMode="auto">
          <a:xfrm>
            <a:off x="2636840" y="5940427"/>
            <a:ext cx="22320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Napoleon Bonaparte (1769 – 1821)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47121" name="CaixaDeTexto 28"/>
          <p:cNvSpPr txBox="1">
            <a:spLocks noChangeArrowheads="1"/>
          </p:cNvSpPr>
          <p:nvPr/>
        </p:nvSpPr>
        <p:spPr bwMode="auto">
          <a:xfrm>
            <a:off x="2636840" y="6948489"/>
            <a:ext cx="21605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 Renoir (1841- 1919)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47122" name="CaixaDeTexto 29"/>
          <p:cNvSpPr txBox="1">
            <a:spLocks noChangeArrowheads="1"/>
          </p:cNvSpPr>
          <p:nvPr/>
        </p:nvSpPr>
        <p:spPr bwMode="auto">
          <a:xfrm>
            <a:off x="2492376" y="8101013"/>
            <a:ext cx="2736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Pablo Picasso (1881- 1973)</a:t>
            </a:r>
            <a:endParaRPr lang="pt-PT" dirty="0">
              <a:latin typeface="Calibri" pitchFamily="34" charset="0"/>
            </a:endParaRPr>
          </a:p>
        </p:txBody>
      </p:sp>
      <p:sp>
        <p:nvSpPr>
          <p:cNvPr id="47123" name="CaixaDeTexto 20"/>
          <p:cNvSpPr txBox="1">
            <a:spLocks noChangeArrowheads="1"/>
          </p:cNvSpPr>
          <p:nvPr/>
        </p:nvSpPr>
        <p:spPr bwMode="auto">
          <a:xfrm>
            <a:off x="3716338" y="8675690"/>
            <a:ext cx="26654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dirty="0">
                <a:latin typeface="Calibri" pitchFamily="34" charset="0"/>
              </a:rPr>
              <a:t>Fonte:http://www.serprematuro.com/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" y="-323163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PT">
                <a:cs typeface="Arial" charset="0"/>
              </a:rPr>
              <a:t/>
            </a:r>
            <a:br>
              <a:rPr lang="pt-PT">
                <a:cs typeface="Arial" charset="0"/>
              </a:rPr>
            </a:br>
            <a:endParaRPr lang="pt-PT">
              <a:cs typeface="Arial" charset="0"/>
            </a:endParaRPr>
          </a:p>
        </p:txBody>
      </p:sp>
      <p:pic>
        <p:nvPicPr>
          <p:cNvPr id="49154" name="Imagem 8" descr="A pavlov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9225" y="5219702"/>
            <a:ext cx="83978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Imagem 10" descr="churchil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0663" y="1368428"/>
            <a:ext cx="80962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Imagem 18" descr="victor hug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9225" y="2663828"/>
            <a:ext cx="83978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Imagem 21" descr="220px-Faye_Dunaway_by_David_Shankbone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7790" y="7740653"/>
            <a:ext cx="88265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Imagem 25" descr="franklin-roosevelt-picture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9225" y="6516688"/>
            <a:ext cx="827088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Imagem 28" descr="voltair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9225" y="3960815"/>
            <a:ext cx="820738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0" name="CaixaDeTexto 32"/>
          <p:cNvSpPr txBox="1">
            <a:spLocks noChangeArrowheads="1"/>
          </p:cNvSpPr>
          <p:nvPr/>
        </p:nvSpPr>
        <p:spPr bwMode="auto">
          <a:xfrm>
            <a:off x="2249490" y="1371602"/>
            <a:ext cx="273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Churchill (1874-1965)</a:t>
            </a:r>
          </a:p>
          <a:p>
            <a:pPr algn="r"/>
            <a:endParaRPr lang="pt-PT">
              <a:latin typeface="Calibri" pitchFamily="34" charset="0"/>
            </a:endParaRPr>
          </a:p>
        </p:txBody>
      </p:sp>
      <p:sp>
        <p:nvSpPr>
          <p:cNvPr id="49161" name="CaixaDeTexto 33"/>
          <p:cNvSpPr txBox="1">
            <a:spLocks noChangeArrowheads="1"/>
          </p:cNvSpPr>
          <p:nvPr/>
        </p:nvSpPr>
        <p:spPr bwMode="auto">
          <a:xfrm>
            <a:off x="2276475" y="2628902"/>
            <a:ext cx="273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Victor Hugo (1802-1885)</a:t>
            </a:r>
          </a:p>
          <a:p>
            <a:pPr algn="r"/>
            <a:endParaRPr lang="pt-PT">
              <a:latin typeface="Calibri" pitchFamily="34" charset="0"/>
            </a:endParaRPr>
          </a:p>
        </p:txBody>
      </p:sp>
      <p:sp>
        <p:nvSpPr>
          <p:cNvPr id="49162" name="CaixaDeTexto 34"/>
          <p:cNvSpPr txBox="1">
            <a:spLocks noChangeArrowheads="1"/>
          </p:cNvSpPr>
          <p:nvPr/>
        </p:nvSpPr>
        <p:spPr bwMode="auto">
          <a:xfrm>
            <a:off x="2093915" y="3924300"/>
            <a:ext cx="2847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Voltaire (1694-1778)</a:t>
            </a:r>
            <a:endParaRPr lang="pt-PT">
              <a:latin typeface="Calibri" pitchFamily="34" charset="0"/>
            </a:endParaRPr>
          </a:p>
        </p:txBody>
      </p:sp>
      <p:sp>
        <p:nvSpPr>
          <p:cNvPr id="49163" name="CaixaDeTexto 35"/>
          <p:cNvSpPr txBox="1">
            <a:spLocks noChangeArrowheads="1"/>
          </p:cNvSpPr>
          <p:nvPr/>
        </p:nvSpPr>
        <p:spPr bwMode="auto">
          <a:xfrm>
            <a:off x="2060575" y="5148264"/>
            <a:ext cx="2808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 Anna Pavlova (1881-1931)</a:t>
            </a:r>
            <a:endParaRPr lang="pt-PT">
              <a:latin typeface="Calibri" pitchFamily="34" charset="0"/>
            </a:endParaRPr>
          </a:p>
        </p:txBody>
      </p:sp>
      <p:sp>
        <p:nvSpPr>
          <p:cNvPr id="49164" name="CaixaDeTexto 36"/>
          <p:cNvSpPr txBox="1">
            <a:spLocks noChangeArrowheads="1"/>
          </p:cNvSpPr>
          <p:nvPr/>
        </p:nvSpPr>
        <p:spPr bwMode="auto">
          <a:xfrm>
            <a:off x="1144589" y="6462713"/>
            <a:ext cx="3743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 Franklin Roosevelt (1882-1945)</a:t>
            </a:r>
            <a:endParaRPr lang="pt-PT">
              <a:latin typeface="Calibri" pitchFamily="34" charset="0"/>
            </a:endParaRPr>
          </a:p>
        </p:txBody>
      </p:sp>
      <p:sp>
        <p:nvSpPr>
          <p:cNvPr id="49165" name="CaixaDeTexto 38"/>
          <p:cNvSpPr txBox="1">
            <a:spLocks noChangeArrowheads="1"/>
          </p:cNvSpPr>
          <p:nvPr/>
        </p:nvSpPr>
        <p:spPr bwMode="auto">
          <a:xfrm>
            <a:off x="1738313" y="7596189"/>
            <a:ext cx="30972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 Faye Dunaway (1941)</a:t>
            </a:r>
            <a:endParaRPr lang="pt-PT">
              <a:latin typeface="Calibri" pitchFamily="34" charset="0"/>
            </a:endParaRPr>
          </a:p>
        </p:txBody>
      </p:sp>
      <p:sp>
        <p:nvSpPr>
          <p:cNvPr id="21" name="Rectângulo 20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 rot="5400000">
            <a:off x="3237858" y="-2537047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+mn-lt"/>
              </a:rPr>
              <a:t>Prematuros Famosos</a:t>
            </a:r>
          </a:p>
        </p:txBody>
      </p:sp>
      <p:sp>
        <p:nvSpPr>
          <p:cNvPr id="49168" name="CaixaDeTexto 16"/>
          <p:cNvSpPr txBox="1">
            <a:spLocks noChangeArrowheads="1"/>
          </p:cNvSpPr>
          <p:nvPr/>
        </p:nvSpPr>
        <p:spPr bwMode="auto">
          <a:xfrm>
            <a:off x="1557338" y="8774113"/>
            <a:ext cx="3600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>
              <a:latin typeface="Calibri" pitchFamily="34" charset="0"/>
            </a:endParaRPr>
          </a:p>
        </p:txBody>
      </p:sp>
      <p:sp>
        <p:nvSpPr>
          <p:cNvPr id="49169" name="CaixaDeTexto 19"/>
          <p:cNvSpPr txBox="1">
            <a:spLocks noChangeArrowheads="1"/>
          </p:cNvSpPr>
          <p:nvPr/>
        </p:nvSpPr>
        <p:spPr bwMode="auto">
          <a:xfrm>
            <a:off x="908052" y="8459790"/>
            <a:ext cx="33845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 dirty="0">
                <a:latin typeface="Calibri" pitchFamily="34" charset="0"/>
              </a:rPr>
              <a:t>Fonte:http://www.serprematuro.com/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" y="-323163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pt-PT">
                <a:cs typeface="Arial" charset="0"/>
              </a:rPr>
              <a:t/>
            </a:r>
            <a:br>
              <a:rPr lang="pt-PT">
                <a:cs typeface="Arial" charset="0"/>
              </a:rPr>
            </a:br>
            <a:endParaRPr lang="pt-PT">
              <a:cs typeface="Arial" charset="0"/>
            </a:endParaRPr>
          </a:p>
        </p:txBody>
      </p:sp>
      <p:sp>
        <p:nvSpPr>
          <p:cNvPr id="51202" name="CaixaDeTexto 5"/>
          <p:cNvSpPr txBox="1">
            <a:spLocks noChangeArrowheads="1"/>
          </p:cNvSpPr>
          <p:nvPr/>
        </p:nvSpPr>
        <p:spPr bwMode="auto">
          <a:xfrm>
            <a:off x="549275" y="1320801"/>
            <a:ext cx="5903913" cy="757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PT" dirty="0">
                <a:latin typeface="Calibri" pitchFamily="34" charset="0"/>
              </a:rPr>
              <a:t> Associação XXS:</a:t>
            </a:r>
          </a:p>
          <a:p>
            <a:r>
              <a:rPr lang="pt-PT" dirty="0">
                <a:latin typeface="Calibri" pitchFamily="34" charset="0"/>
              </a:rPr>
              <a:t>Associação Portuguesa de Apoio ao Bebé Prematuro</a:t>
            </a:r>
          </a:p>
          <a:p>
            <a:r>
              <a:rPr lang="pt-PT" dirty="0">
                <a:latin typeface="Calibri" pitchFamily="34" charset="0"/>
                <a:hlinkClick r:id="rId3"/>
              </a:rPr>
              <a:t>http://xxs-prematuros.com/xxs.htm</a:t>
            </a:r>
            <a:endParaRPr lang="pt-PT" dirty="0">
              <a:latin typeface="Calibri" pitchFamily="34" charset="0"/>
            </a:endParaRPr>
          </a:p>
          <a:p>
            <a:r>
              <a:rPr lang="pt-PT" dirty="0">
                <a:latin typeface="Calibri" pitchFamily="34" charset="0"/>
              </a:rPr>
              <a:t>http://www.xxs-prematuros.com/prematuro.htm</a:t>
            </a:r>
          </a:p>
          <a:p>
            <a:r>
              <a:rPr lang="pt-PT" dirty="0" err="1">
                <a:latin typeface="Calibri" pitchFamily="34" charset="0"/>
              </a:rPr>
              <a:t>Tlm</a:t>
            </a:r>
            <a:r>
              <a:rPr lang="pt-PT" dirty="0">
                <a:latin typeface="Calibri" pitchFamily="34" charset="0"/>
              </a:rPr>
              <a:t>: 917837102</a:t>
            </a: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pt-PT" dirty="0">
                <a:latin typeface="Calibri" pitchFamily="34" charset="0"/>
              </a:rPr>
              <a:t>Banco do Bebé</a:t>
            </a:r>
          </a:p>
          <a:p>
            <a:r>
              <a:rPr lang="pt-PT" dirty="0" smtClean="0">
                <a:latin typeface="Calibri" pitchFamily="34" charset="0"/>
                <a:hlinkClick r:id="rId4"/>
              </a:rPr>
              <a:t> http</a:t>
            </a:r>
            <a:r>
              <a:rPr lang="pt-PT" dirty="0">
                <a:latin typeface="Calibri" pitchFamily="34" charset="0"/>
                <a:hlinkClick r:id="rId4"/>
              </a:rPr>
              <a:t>://www.bancodobebe.org</a:t>
            </a: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pt-PT" dirty="0">
                <a:latin typeface="Calibri" pitchFamily="34" charset="0"/>
              </a:rPr>
              <a:t>Associação de Apoio ao  Bebé prematuro do Reino Unido: </a:t>
            </a:r>
          </a:p>
          <a:p>
            <a:r>
              <a:rPr lang="pt-PT" dirty="0" err="1">
                <a:latin typeface="Calibri" pitchFamily="34" charset="0"/>
              </a:rPr>
              <a:t>Bliss</a:t>
            </a:r>
            <a:r>
              <a:rPr lang="pt-PT" dirty="0">
                <a:latin typeface="Calibri" pitchFamily="34" charset="0"/>
              </a:rPr>
              <a:t>  -For </a:t>
            </a:r>
            <a:r>
              <a:rPr lang="pt-PT" dirty="0" err="1">
                <a:latin typeface="Calibri" pitchFamily="34" charset="0"/>
              </a:rPr>
              <a:t>babies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 err="1">
                <a:latin typeface="Calibri" pitchFamily="34" charset="0"/>
              </a:rPr>
              <a:t>born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 err="1">
                <a:latin typeface="Calibri" pitchFamily="34" charset="0"/>
              </a:rPr>
              <a:t>too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 err="1">
                <a:latin typeface="Calibri" pitchFamily="34" charset="0"/>
              </a:rPr>
              <a:t>soon</a:t>
            </a:r>
            <a:r>
              <a:rPr lang="pt-PT" dirty="0">
                <a:latin typeface="Calibri" pitchFamily="34" charset="0"/>
              </a:rPr>
              <a:t>, </a:t>
            </a:r>
            <a:r>
              <a:rPr lang="pt-PT" dirty="0" err="1">
                <a:latin typeface="Calibri" pitchFamily="34" charset="0"/>
              </a:rPr>
              <a:t>too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 err="1">
                <a:latin typeface="Calibri" pitchFamily="34" charset="0"/>
              </a:rPr>
              <a:t>small</a:t>
            </a:r>
            <a:r>
              <a:rPr lang="pt-PT" dirty="0">
                <a:latin typeface="Calibri" pitchFamily="34" charset="0"/>
              </a:rPr>
              <a:t>, </a:t>
            </a:r>
            <a:r>
              <a:rPr lang="pt-PT" dirty="0" err="1">
                <a:latin typeface="Calibri" pitchFamily="34" charset="0"/>
              </a:rPr>
              <a:t>too</a:t>
            </a:r>
            <a:r>
              <a:rPr lang="pt-PT" dirty="0">
                <a:latin typeface="Calibri" pitchFamily="34" charset="0"/>
              </a:rPr>
              <a:t> </a:t>
            </a:r>
            <a:r>
              <a:rPr lang="pt-PT" dirty="0" err="1">
                <a:latin typeface="Calibri" pitchFamily="34" charset="0"/>
              </a:rPr>
              <a:t>sick</a:t>
            </a:r>
            <a:endParaRPr lang="pt-PT" dirty="0">
              <a:latin typeface="Calibri" pitchFamily="34" charset="0"/>
            </a:endParaRPr>
          </a:p>
          <a:p>
            <a:r>
              <a:rPr lang="pt-PT" dirty="0">
                <a:latin typeface="Calibri" pitchFamily="34" charset="0"/>
                <a:hlinkClick r:id="rId5"/>
              </a:rPr>
              <a:t>http://www.bliss.org.uk/page.asp?section=770&amp;sectionTitle=Portuguese+version</a:t>
            </a:r>
            <a:endParaRPr lang="pt-PT" dirty="0">
              <a:latin typeface="Calibri" pitchFamily="34" charset="0"/>
            </a:endParaRPr>
          </a:p>
          <a:p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pt-PT" dirty="0">
                <a:latin typeface="Calibri" pitchFamily="34" charset="0"/>
              </a:rPr>
              <a:t>Sociedade Portuguesa de Pediatria – Secção de Neonatologia</a:t>
            </a:r>
          </a:p>
          <a:p>
            <a:r>
              <a:rPr lang="pt-PT" dirty="0">
                <a:latin typeface="Calibri" pitchFamily="34" charset="0"/>
              </a:rPr>
              <a:t>http://www.serprematuro.com/index.php?option=com_content&amp;view=article&amp;id=28&amp;Itemid=34</a:t>
            </a: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pt-PT" dirty="0">
              <a:latin typeface="Calibri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 rot="5400000">
            <a:off x="3068638" y="-2673349"/>
            <a:ext cx="720725" cy="6858000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 rot="5400000">
            <a:off x="3237859" y="-2537047"/>
            <a:ext cx="615553" cy="662473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b="1" dirty="0">
                <a:latin typeface="+mn-lt"/>
              </a:rPr>
              <a:t>Associações e Links Importantes</a:t>
            </a:r>
          </a:p>
        </p:txBody>
      </p:sp>
      <p:sp>
        <p:nvSpPr>
          <p:cNvPr id="10" name="Rectângulo 9"/>
          <p:cNvSpPr/>
          <p:nvPr/>
        </p:nvSpPr>
        <p:spPr>
          <a:xfrm rot="5400000" flipH="1">
            <a:off x="1354460" y="7222604"/>
            <a:ext cx="504056" cy="2259632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7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51206" name="CaixaDeTexto 10"/>
          <p:cNvSpPr txBox="1">
            <a:spLocks noChangeArrowheads="1"/>
          </p:cNvSpPr>
          <p:nvPr/>
        </p:nvSpPr>
        <p:spPr bwMode="auto">
          <a:xfrm>
            <a:off x="548680" y="7956377"/>
            <a:ext cx="216024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100" dirty="0" smtClean="0">
              <a:latin typeface="Calibri" pitchFamily="34" charset="0"/>
            </a:endParaRPr>
          </a:p>
          <a:p>
            <a:pPr algn="ctr"/>
            <a:r>
              <a:rPr lang="pt-PT" sz="1100" dirty="0" smtClean="0">
                <a:latin typeface="Calibri" pitchFamily="34" charset="0"/>
              </a:rPr>
              <a:t> Fonte:  MAC - Unidade de Neonatologia</a:t>
            </a:r>
            <a:endParaRPr lang="pt-PT" sz="1100" dirty="0">
              <a:latin typeface="Calibri" pitchFamily="34" charset="0"/>
            </a:endParaRPr>
          </a:p>
        </p:txBody>
      </p:sp>
      <p:pic>
        <p:nvPicPr>
          <p:cNvPr id="7" name="Imagem 6" descr="DSCF1989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 t="12310"/>
          <a:stretch>
            <a:fillRect/>
          </a:stretch>
        </p:blipFill>
        <p:spPr>
          <a:xfrm>
            <a:off x="2852936" y="6444208"/>
            <a:ext cx="3312370" cy="216024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2853</TotalTime>
  <Words>1357</Words>
  <Application>Microsoft Office PowerPoint</Application>
  <PresentationFormat>Apresentação no Ecrã (4:3)</PresentationFormat>
  <Paragraphs>245</Paragraphs>
  <Slides>25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26" baseType="lpstr">
      <vt:lpstr>Tema do Office</vt:lpstr>
      <vt:lpstr>Diapositivo 1</vt:lpstr>
      <vt:lpstr>O Bebé Prematuro</vt:lpstr>
      <vt:lpstr>Diapositivo 3</vt:lpstr>
      <vt:lpstr>Diapositivo 4</vt:lpstr>
      <vt:lpstr>Diapositivo 5</vt:lpstr>
      <vt:lpstr>Diapositivo 6</vt:lpstr>
      <vt:lpstr>Complicações mais frequentes associadas à Prematuridade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Julio</dc:creator>
  <cp:lastModifiedBy>Cworld</cp:lastModifiedBy>
  <cp:revision>359</cp:revision>
  <dcterms:created xsi:type="dcterms:W3CDTF">2011-11-21T16:06:22Z</dcterms:created>
  <dcterms:modified xsi:type="dcterms:W3CDTF">2012-12-18T12:52:10Z</dcterms:modified>
</cp:coreProperties>
</file>