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2" r:id="rId16"/>
    <p:sldId id="273" r:id="rId17"/>
    <p:sldId id="274" r:id="rId18"/>
    <p:sldId id="270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67D0-B408-4330-BD22-7915FCC41900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D26E-5DDF-4DA0-A637-B19F21B913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67D0-B408-4330-BD22-7915FCC41900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D26E-5DDF-4DA0-A637-B19F21B913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67D0-B408-4330-BD22-7915FCC41900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D26E-5DDF-4DA0-A637-B19F21B913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67D0-B408-4330-BD22-7915FCC41900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D26E-5DDF-4DA0-A637-B19F21B913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67D0-B408-4330-BD22-7915FCC41900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D26E-5DDF-4DA0-A637-B19F21B913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67D0-B408-4330-BD22-7915FCC41900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D26E-5DDF-4DA0-A637-B19F21B913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67D0-B408-4330-BD22-7915FCC41900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D26E-5DDF-4DA0-A637-B19F21B913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67D0-B408-4330-BD22-7915FCC41900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D26E-5DDF-4DA0-A637-B19F21B913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67D0-B408-4330-BD22-7915FCC41900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D26E-5DDF-4DA0-A637-B19F21B913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67D0-B408-4330-BD22-7915FCC41900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D26E-5DDF-4DA0-A637-B19F21B913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67D0-B408-4330-BD22-7915FCC41900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D26E-5DDF-4DA0-A637-B19F21B913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67D0-B408-4330-BD22-7915FCC41900}" type="datetimeFigureOut">
              <a:rPr lang="pt-PT" smtClean="0"/>
              <a:pPr/>
              <a:t>22/04/2013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D26E-5DDF-4DA0-A637-B19F21B9135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1.bp.blogspot.com/_mJbrUErS-9M/R9a8gaNT80I/AAAAAAAAAyo/G1smcysyvmU/s1600-h/foto_Kegel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cuperacao-pos-parto.jpg"/>
          <p:cNvPicPr>
            <a:picLocks noChangeAspect="1"/>
          </p:cNvPicPr>
          <p:nvPr/>
        </p:nvPicPr>
        <p:blipFill>
          <a:blip r:embed="rId2" cstate="print">
            <a:lum bright="5000" contrast="-43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6000" b="1" dirty="0" smtClean="0">
                <a:solidFill>
                  <a:schemeClr val="bg1"/>
                </a:solidFill>
                <a:latin typeface="Bradley Hand ITC" pitchFamily="66" charset="0"/>
              </a:rPr>
              <a:t>Ginástica Pós-Parto</a:t>
            </a:r>
            <a:endParaRPr lang="pt-PT" sz="6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r>
              <a:rPr lang="pt-PT" sz="2400" dirty="0" smtClean="0">
                <a:solidFill>
                  <a:schemeClr val="bg1"/>
                </a:solidFill>
              </a:rPr>
              <a:t>Enfª Marta Inácio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26626" name="AutoShape 2" descr="data:image/jpeg;base64,/9j/4AAQSkZJRgABAQAAAQABAAD/2wCEAAkGBhQREBUUEhIVFRUVFxQUFBcUFBQVFRUVFRQVFBQUFBQXHCYfGBkkGRQVHy8gIycpLCwsFR4xNTAqNSYrLCkBCQoKDgwOFw8PGiwlHCQsKSwsKSwsKSksKSwsLCkpLCwsLCwpLCksKSwsLCwpLCksKSkpLCwsKSwpLCwsLCwsLP/AABEIAOcA2gMBIgACEQEDEQH/xAAbAAACAgMBAAAAAAAAAAAAAAAAAQQFAgMGB//EAEYQAAEDAQYCBQgHBgUEAwAAAAEAAhEDBAUSITFBUWEGE3GBkSIyUqGxwdHSFBVCcpKT8CNTVGLh8UOCg6LCFjNjcwckNP/EABkBAQEBAQEBAAAAAAAAAAAAAAABAgMEBf/EACURAAIBBAMBAQACAwEAAAAAAAABAgMRElETIWExQXGhFCJCBP/aAAwDAQACEQMRAD8A6JOElksgAhCEA0ITVAkIQgGhCaASaChQAhCEA0JICAE0k0A0JJoAQhCAE1iskAIQhACEJoCOgIQEA0IQgGmkhACEIVA0IQgBCEIBhCSaAEIQoATCSEA00k0AIQkgGEJBNANCEIAQhCAjppJoBoQEIATSQqBoRKEAISQgGmkhQDTlYpoByhJCAaEk0AJpIQDQhJANCSaAaEkIByiUk0BoTCxWQQDQkmgBCJQgBCJQgBCEIATSQgGhJNACaUoVA0JJqAaEkIBoSQgE+oBqoVqtz2+bTJ5wT8Fd3bYRm5wkn1DYKB0ptWBsCAT4Ae9eadSX4eyFKP6VLb6ePOaPWPet9O/G/bBaD9rVvedlyrSceI6cTmT2A+5X9G2tLYAnjIB8VmNSSLKlF/C8ZUBEggjiNFlK5wWvqM2jyZ8ps5dreHYrxlqaQCHCCARmNCvRGaZ5pQcWCYVTaukNNrsLZe7fDt3qutPTAjJlIk8zl4ASUziTBnUIXHs6eFpGOlikxFM5+vKeUq4u3pRSrPFMYm1CCcLgJy5iQqpJkcWi4QlKJWjI01imgGhCAgBCJQgBCJQgBNJCAaEkIByrR9mb1Q2IE5D2ndQ7BQxPE6DMq9q0JbC5zejvSj+s5lrgfZ4LMA6xp3Dx2WqnYTRLmkzLnO7joPABWV1iSQeIy4c1XJ43JGCc8fwkXG8uoglrgYOTtf7rnukFmLn5iXHONmjYe9df1sAgKgvQRLhBc9zWNaTAJLmgmRnABkwvPL4eyKuzin2fCYOp1+HJbbOA3Rb79pCnVcwZgE7ySDnmR+jCrOtJdwy8BuVgMnXg8BvP2Sq5mKBlsu06LdC3WrDVry2jHkt0fU4Hk3nqduK79lyUGgAUKUAQPIboMtwusacmjzyqpOx5fVu9rWkNaGt2DRBPMlUNtucmZ8kawBBI4neOZk8AF01it3WQQc9nESJ/lG556LbbqbKdOB5TjmSTkOb3bn9ALh2dDh6dkOIU6Te/eN89uZ/sujuboQ2ketcZdqJ9qndHzSxkRJ3kanmOHLxXTubKvZ1iolG3hwWS1W62s63Cwyd4mNeOn9lsleuEskeKtTwl0NCUoldDiZISQgGmkChANCQQgGhCEAJpIQEy7KuF/arz6SCFzAU2nWcJkHydTt+slxn9PVSd12WNpsTameh4hS7ouECXFxcNMIgEEayZVVTtsBXnRu2Y+sHAgjsiPcrBp9MtSNlkiSbqpuB84cpXO3zc5p/taNEVnARsKjR3zI38nPluuxdrPHLtUC1U58ph/qujpxZxjWnF3ueRXgxxGJ5hx1AGfr0V70F6EmtFeu2KU4mtdrVjMF38m/8AN2Dyus/6apWp7atel5pkbdZHpj7TZ2OscFfl2eFvfwHJYjSs+zc62S6Mn05GpHYY9i1fRmegFvbr2LJdzzHhF1VXnt4aADnGfcFsve0OgAOkjKQIDfujRvac1RXNa31agp0mOqOP+VojUkaRzXS1LuGWKownaDLARrhPmmOS+ZHo+i038JfQ65DnUccth7yd10d513MYcDSTy17uahXFXLBBMiI7TyVu60ArVzootHG3TTq1LS7r2ljYAaBoOPlcexX1osZZnqOPxW+2ERIygFV1e2Vjha0BjSJc8nE53JoGQnn4LUJNPok6akryMpTWIQvWfMMkSkhUGSJSQgGiUkIDIFCUpoBoTawnIAk8hKtbpuN1R37Rpa0cRBdy7EBque7jUeCWksGp2PASunF3DhloQVLZTDRAEAaLMOW7A5Ov0ZLHgsJwZtc0GOYInJSLvb1BdBcCciH4ZgHaNV0BYQM3TzOq1WigHaiZ71jBfTebtYhm8jHlCR2EKRd1RtYSGkNGQM5OI1jiBxUcXUw6wG76ju1Vo92EANG0CIgBaMs2PdCwpmASsMeQA9f6zWZGipkzBgKG605rK12iG5Ln6t4DEc9zw4oVI8b6FXsOuzGFpaWwMsjGfPT1rurNYOqqPNKlTdSecWAkNLZDY6sHIQAZnVeR3XaC2sCByjku/slor5dVWLJHAHuzEr5j6PsUpdWZ07XNxEDbT4jkptMqlslhqhpc6oajyZJO/IRokb3wmDkeBQ01f4Wlr0Kp2CriaXuEZw1oMCdyTqYWTr0DjmVudbWkYW5k8NlqL7JNf6teG1OVjKF7T4xkhKUIBynKSypsxEAboVGyz2VzzDR8B3qTUueoNgew/FW9kphjYGy2m0TlK55noVJW7OafQcIxNcJ0kHPsTpUHOMNaSdMgTHauxu62lxwkeaJBG4g7bER61PqUyXEjIDLTMn9ZLquzzyTTsRbtsLabA1sTuRqTxO6ltCwptGIkgAwBi4jPLxWh96gNDoNSmTBdTElvNzdSOY8Fu9jKJhqQtb3tG8HksKFupVPNeDyBz8Dmm6qxu8frihRiqToA4dpB9YTDcX2Y5yPcsKIxmZxAbzl2RupQQGL6DXCD6sisKdHDAJkbYoyWVQHZaalpAABzJyA4o0RM3VyMhA3PhHxWurOw0y/XFR6bhlqQJwngMsuadvc7IMPlHTLQHn3qXLYhW215EDMjziNjsDz5Lh6t6txHtPtXa2iwmlSIJxkhxgcTJJ566rzIVIyWJM6RRyljsrAQA2DxkLurLd+KmIyOyorXdIbaWkCGO05EALsLsZlC8M1Z2PoUndXNNhtZBwnUZQtd6ta5rjhkgE5RK326wuBxt1HrCyewPYHjTRwUsd+vpTXdYmGm1xbJcAc89do5aKwY0DQAdmS0VaLqTPIAI5ugNB48lGp29859X/lLnL1wat0fNqxm5O5ZhNQzeLW5ubUjiA32Sry7boFop46T3cCKlNzCD710XZxcWu2V0pq7qdE3geS9pPAgjwOarrXddSl57cuIzHfGitmYuRlY3RZ8y7hkPeq1qvqYDGADgsSfR2pRu7mN42ghhw5GDHaqi57bVtAJZSe7CSHkDJrhqJOX6Czt9sWrotbX06daWw01ZY4zmSwB0CdBAz4uPBcUrs9cnjG50dx13T1jmwyIk9oiBqc8l0DbTOUjX1z/AHVD9KxUy3eNzLiRmMvsjLfNOjaZIcDrtz3Xoj0jxTeTuXdsp42PAJEggEbHLCfHNRbptEsaH4cTmkgtBghsA4p805xErU23kgtwmdePcPYsrreWUodkdDMDPWVo5jt1z03g+SBwgZCOXwjtRd9ygNgvc7j5TjB4AHRSaYxGOCmUwAIDSAFVFXuMnaw2Uw0QBACaCsXFaMmFWpAJVPWDnEOJgCGgcZOZdyjZWVoM5eHaq69bQGtInPcjUTsBx7VGVEinVBHnHPsAz0gLXTtoY+XulpgNgDz9w7uAjv5Krue0mo0u0a0Bg4kkw4juy8VHve82h5LHYYJGckSCQTgAzOR14LDduzolfon3jbcYcT5LYMkyJAkw0a8e1eZ9ntXT1r/DpD2gFwLcWY2I80zxXNmxrDdzaWP0k3kPMd6Lvbkr26tiuDd0zp1Ypw0YiIPWAmQQRlhzzy716jQpMsVBrntDqzx5LToztG8ZTzyXGpC8rnooztC37c3GnI2AO7iAPEos91UwTNVoB1Aa53uAUeyNxHE4y46k6qxa0LCsdZX2Oh0es5y64nlLWjwIUin0MsszgnvHuC0FgWIpxpl2ZLopJfhwlGT/AOizb0as7dKf+53slThZQBAyA0A0VPSvCo37Uj+YT69VKp356TPwn3FdY1Io4Spz/k1W+1OpujDlGRgmTuMlX2m3PIJBAkaQFbVrzpVGlrsUH+U+0Lj7Vd9Sm84KnWscZBILXtHouByPaO8KSnpnanCLVpKzJFKzMPlBsEGdcucBRbxtkZBbbPjGrTBn1qstVB+bjTeY0AaSSueR3jFIq7xtuBpdv9ke88lCuG8qlMOe57sLvNYTkeLoOmekc1JfcNprOk0znn5QhoAOTQCRO6tbD0Pf/ivnMcNJziBHADtRfySejO7+klKYeTTPpOEtcebgMu9XtLLymkFp3BkeIUIdFKBOYcP1wVpdvR6gzGWO8pwcAMRbqBscpnMHmu0Wtnkkv2xsY5T7FSxgywEbOO3xUK5uiVRtOn9ItNSo4BpeBga0mMwS1oJHHSVey2k3MhrW5zkAAuqOLMrPR6sRme71LaLQ3c+Kp6fSB9cONmpBzRID6hLQSPRaBJHPJaKFa3v8/qGA5gw50D7s5oLbOhkHRQ7VasIOkjaVB+j1A3FUrveBnFMNptdwGWZHeszZg6Cdcs9wNSEJYydaSPvESToAO3b2rnL4xGQ0QBMniTr3/wBlc2m1AGCDE7aiOMbrWbL1jfIzBUfZr4QRVFmsU7mA3tXFWu1mASSdchmS4jyie1d5eF3VXtawU2uaBniIg9yr7wpULJRc+swMwiYBxdzeKzKNzUZWOOu+zve4vqdwOytIC513T6zEknGJ5N+ZA6dWf+f8I+ZS1g7s4Lo4QLdZy8AtFakSHQQYe3UL2rpZeBNpjPyWtA72h0jvK8Q+pq8yKNWZkfs35Eb6L1q+rQatGzWggg1KTWvBEFtSmMLgRsfNPeuNTuFkemj1UuW1ivDLVWNO8Oa4OlbCN1No3iV5Mmj2NJnbC8QtjLbK5KlblKbeMK5kwOsbaAk60t4rlH3zG60G8HP3hXMcZ1v05hOqzFZq5qjWa0a5rP62A3TIjgdGXhYuqgLm3X0OKxd0hA3TNDjZd2m3FoyC12d9R+ZMclzdo6WAaCXHJo4n4LfT6RYTDjB3GpnnHsWMjWLsdSydysyFzTOk4OxKl077BW1NHJwZeMrOb5rnDsJ9mi03titFI03vMGMwADlmAeIVcLx5rMXiOK6Kp6YdPwtbqrdRSbTAnCImYnOZPDVWFO8mnz58Dh8B71zn1ktgtw3XRVpI5uimdDaLWx0DFlM7ha6tqE5OHj61QG8wOCG26VrnZP8AHR0eBpGftVbb7xoWYYjULeQznsCj42xkfX8FBr3HRe7EWBzuJk+9a5vDHD6Rbd0/qFjjSaGU2Al1SpoAN+ZXAXr0tcR1xJqCRLpzbOkt2B5L0i03RTewsfTa5mhaRlrOnaAqG9+g9ktDMAotpHZ1EBjh2jR3YVzlPI6wp49nn7+m1MmTRa77zWn2hRj07dtTAGwBiO5Tr2/+J7TTk0XMrjgP2dSPuuMHuKoD0Ntn8LW/LK0lEZS0esBTbBZuvo1qP2sq1KfSaML2j7zY8JXm3XHafFS7rvh9nrsrMkuY7FBJhw0LTyIJHesxhZnJyLFzY009YjIg8wclvpVBCsLQ2laavW2V7SKmdSk97GVab/SwuIDgdCWk5idyo9puSo3Zo+9Upj/kuU6b/D1wqJr6V1pvsNy9madnt76gkCBzynsVnYbna4jG5rv5ac4f89QjTk3xVy+6KcaDlGQ7hwSNFv6Sf/oS6RzGKpxHiUuvqekB4q7q3KCQG6mT3DL4rW/o/AJJyGqvAZ/yGVIe8iS+JyAW2nZgZmo7WBEZ8dVYC4CQCcht7gs23FzK0qPhHXb/AEiCwUsTRLziMHygMvBS/qigQ/J2WEDy3anM+pZPuoUyHOJn7I34T60CgWyMycic9MsvUtqmtGHVeyHVuSkQ5wL2luhDpzjPVR6tyBrQ41XEmTBA48VMfTLm4dtSZ7zKLa3EGAaQo6UdBVZbITbEA1pDz5RI0GoQ0nZ/iP6rdVoEU43YQ49hBn2hRAwgkd4jmsOktGlVeyT9KqD7Q9ayFuqbOCih3Jam1NRwP9R7VnjReVlj9OqD7Q9aPrCp6Y8FWisn1inGORk82x/pnuCX0l+1R3qUHrpPxUqm5rmkCcWZ2zA1y2VVNB1GTqV41mtlrg8cDke7ikOl1QasdPCCqj6UWzBWTLzFNpcdYMczsFpU9MnLtXL2n0jruGVIjm4hvtWs3/aQY6nEOTmj3rkG3vV/eu8Vm296n7x3ipxvYVZaO3o33VwiabQeBcTHeFs+vK/o0/8AcuHF7v8A3hWX1xU/eO9Scctjm8NAsqxdSU2FrexdLnGxWvfGi32W9RMO147HtTrWSd1X1rqcdHBW6JZnVWa8o3VjQvRz3BoOZMdnE+C88NgtLRDKoA8faFspC2tBiowyImNAdYgfqVtSWyNPR6dYr0aS+pMNyYz7rcp79e9Z0Lw694a3NoMu4EjRvYNSvMjaLYAAQxw1MEj25K0s98WllEtFEDFk4h4nDuwZZA5SdTxjJayRnFnfPvprnEg+Q3yWn0j9p/ZsOQUh15MpM6ypofMb9p55DhzXnVG+a7cxZwSNJc3C3nh3KjvvW0PeXVKRcedQSeUxkOQVzQxO6begINaroDjcBoTm2lSb6z4lV1lt9Su7C0SXEucRpmc89gFx9uva2VSMVNoa3JrA/wAlvgMzzWqpbbcW4RgYzdrJGL7ztSpktiz0dveF5MH7Gk7G4kB7hp91vEc1dWOw4nDg1suOwgLzW7K9emcXVNc4aS8geEJ2u+be4kEANOrQ9wB7RoVVKIszrm3m3rqjtWyYjcDLJSrDSa8gtzacweR2PYVwtkvC0z5dJhbycQfGM1a9G78q0Kj8VFz6ZDiGsc3EDHF0CDkilENM6BrGlzwTBxGPu7Kutoa15MiIb27jTuXLWm97Y9+I0wPKJABjLPIwM9VDtFotLjOAd7iefBRuJezp6tqZsZ7P6aLU61Afr2Llv/tbADxTbXtJyLB/bJZ/1LdnTi0j9brdQtuEh05iD/Rcc8WnZsd6xaLXxAUtHZbvR3losXWDHR8pp4Zlp9F3Metc7bbQS7D6Pbruqyz2a0zJqkcm5adishZnHNzi4wBJzOXMpkiWZpDlmCt7bIFtFlCZIWIoThSxZwsupCXFhfWzv4er+VW+RH1o7+Hq/k1vkXsAs6bqI4rz8nh1x9PHfrI/uKv5Nb5Vibzd/D1fyavyr2Lq0zSU5FoYPZ40b1f/AA1b8mr8Fib5q7WSuf8AQf8AFezmhKzFlV5PCYvZ4qy/K/2rDWHPqqh7ohSm38d7PUH+lVH/AAK9hbZAs+oCufgx9PHWX239zU/A8e1qb74b+5qfhd8q9g+jA8U/ow5qZ+Fx9PHDegOlGp+F/wAqx+tAP8Gp+B/yL2P6MFg2imfgx9PHheon/s1PwVPkWf1vl/2Kv4KvyL1/qVn1ATk8GPp419af+Cr+XV+RDL3c3Sz1fy63yL2I0UdUIV5PBj6eNm83E/8A5635VX5FrfbX/wAPW/Kq/IvZzRCwexTk8GL2eMG2VNrNXJ/9NX4BavpNcHOxWgDj1b/ZC9oFJZvppyeDF7PFfpbt7PWHbSq/KmLZ/wCGr+XU+Rez9WgtTkWhi9njIvAD/Df+B/ypi9gPsP8Awu+VeyPprX1Sci0XF7PH/rpvoO8D8Ej0ipjVp/XcvYOpSdZgryLX9kxezyEdJqHL8TU/+paHL8TPivW/q9vojwCX1VT9Bv4R8EzWv7Ji9lqAngQhcTZg5qAhCyaNlNZlCFtfDLGFi4oQq/hAa5PEhClyjcsYzQhUBCHBCEBg5Ylv670kKFG7VYFqEKAxRnuhChQLEYUIVIJwSwoQqBBqaSEAwUIQqQ//2Q=="/>
          <p:cNvSpPr>
            <a:spLocks noChangeAspect="1" noChangeArrowheads="1"/>
          </p:cNvSpPr>
          <p:nvPr/>
        </p:nvSpPr>
        <p:spPr bwMode="auto">
          <a:xfrm>
            <a:off x="63500" y="-1065213"/>
            <a:ext cx="2076450" cy="2200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8434" name="AutoShape 2" descr="data:image/jpeg;base64,/9j/4AAQSkZJRgABAQAAAQABAAD/2wCEAAkGBhQSEBUUERQVDxUUFxcVFhQWFRQXFRkYGhcXFBcVFxUXHiYgGBojGhUUIjAgIycpLCwsFR8xNTAqNSYrLCkBCQoKDgwNGg8PGSkkHiQ1KjUwNS0tKSwzNSopKTUsLTUuLCkyKTUpKi0sLDYrKSwzMCkuKiksLikpLikpKSwpKf/AABEIAJwBEAMBIgACEQEDEQH/xAAcAAEAAQUBAQAAAAAAAAAAAAAABwECBAUGAwj/xABEEAABAwIEAwQFCQQJBQAAAAABAAIDBBEFBhIhEzFBByJRYTJxgZGhCBQ0QlJyc7HBIyRishUXQ1OSs9Hh8BYlNYLC/8QAGQEBAAMBAQAAAAAAAAAAAAAAAAMEBQIB/8QAJBEBAAICAAYBBQAAAAAAAAAAAAECAxEEBRITMWEhIiNBUXH/2gAMAwEAAhEDEQA/AJxREQEREBERAREQEREBERAREQEREBERAREQEREBERAREQEREBERAREQEREBERAREQEREBERAREQEREBERAREQEREBERAREQEREBERAREQEREBERAREQEREBERAREQEREBERAREQEREBFa94AJPIblc/T55p5HhjBI9zjYWYbHzv4IOiRUBVUBERAREQEREBERAREQEREBERAREQERUKBdVXzbWdt2JNqHxh8VhI5guw3sHlo3v4L6PhddoJ6gH4ILrqq4TtezbPh9EyamLQ8yhh1N1CxBPL2LQ9jXaHV4jPOyqLCI2Nc3S3TuXEHqgllWudZUe+252XNYljfDLpJXiFkVnPjeLENue81/1r+HxXkzp1Ws2nUNjVZiY2Eyt77R7Olx71cMdGoNLdN2B9z1BuSAepFtx/EFDeLdq7yXCkia1mokGXvXub7MFtPvWug7UavlI2KZvUaSDzvs65soJz121a8ryzXek/0WItka0g2Lmh+k+kAdxcLKBUb5RzlFW94HhPjcZJYzbUQBtZ23cFl3uG1hlja9zeHqFw087eamrbq8M7NititqWYiFaPMWaGUoAI1vdyYD8SfBdIVub4Z5IeHTs1a/TOoCzfD2rFyhlb5u0vlA4rvbpHh61ylTnWqkPddo8mN/O69aHPlRGbSWlHUEWd7+iCTkWvwfGWVMeuM+RB5g9QVx2O5pq4J3x6mWBu06eh5dUEgotfgOJcenZJ1I73r6r0xavEML5D9UEj19AgzLoo6wjNlZPMyMOZ3jv3OQ5nrtsu5xHEmQRmSQ2A95PQBBmKl1GuJZ/nkNogIm9Bzf8A89ixYM41cZ3fq8nt2/RBKqLncs5ubVdxw4cgF7XuCPEFbHMFY6Kmkeywc0XF+SDYqijah7QJw+8ul7bHugWN+m/RYtVnSqkOoO4Y8Gt2956oJTul1oMoVk8tPrmIdcnRtYkeJPrXI4jnKrL3NBEZaS0hjbkW8T1QSbdVUUwZyq2Hd+rye3b3LtcsZqFUC0jhyNsSAbgjxCDoUREBEVCg+Lq/6bJ+O7/MK+zqf0G/dH5L4yrx++Sfju/zCvsynPcb6h+SCMPlEf8AjI/x2/yuXKfJs+k1f4cf8zl1fyiB/wBrj/Hb/K5cp8mz6TV/hx/zOQTdjLC5mlrnMJPpNYH+8FQp2s4raVlKwnREOI/U5ziXnpvyAHTzU5VlC2S2q+24sSFAPavhpixJ+1hIxrm+r0fzUGbcVavK4rbNqfbLz/knhsbW0ovTytDntH9mSAbj+E/BaClynLNURwQgudIxryS2wYDzJ8l0OV+1p9LTcCWEVDWCzDqtt0aRY7LqMa7YooXN4EAm1Rh2oOtY/YO3IKHppb6ttPucXj+3Fd+dT69uQznRMwuppWQWe+GMmQn65JBId5EXHtUp4NiLDJGeK0uc0EkyXc64vpEfJo8/JQDjuMyVU0k827n9B0HRoX0flnBRHSQNcAXNjaCevQkBd4Z3M68KfH17eKnX82/LdTy6Wlx5AE+7dQ3WVTp5nOcbF7uZ5AX29gCl7E2XhkA6tP5KG6aHW9rb6dTgLnpc2VphpOw2oooGBjZIRYbnU25PUkrV5t+azQOdHJFxG7ts4b+INuawv6tX/wB63/Cn9Wr/AO9b/hQYWQq0sqtPSRtiPMbj9VvO0LCdUbZmjdndd90/72VcAyO6CdsjpA8AHYD4rqq2lEkbmO5OBB9qDiOzrFLOfAevfb/9D2r07RcU9CBp/if7PRHv3XNQudR1YvzifY+bb/6JVyurKskbGR4Db9G8gg6vs8wuzHTu5u7rfUOZWu7RK4unbH0Y3Vb+IrvqSkEUbWM2a0WCjXPcZFY7+JoIQb/IOBt4PGcA5zyQ245AGy6TE8Jjnjcx7QbjY9R4WK1+SZg6ijt5j4lb0uQQxBM6CcOB70b/AH2NipOzO+9DKR1YD77KMMSeHTSEdXm3vUl4+22HPB6Rj9EEdYDhvHqGRnYE3d6hzUsxYdG1gY1jQ0C1rBRrkf6az1O/RSog844g0ANAaByAHL2LTV+N0lO46tOom5DW3N/Oy886Yu6Cn7hs550g+A6kLh8t5cdVvd3tLW+k/mbnp5lBvsWzVRzxuY6M3I2dpGx6LncqVBZVxEdToPqOy6+oyBTtjcbv1BpN9XUDnZcTgB/eofxG/mEEyIiICoVVCEHyX2n5ZdRYlMwgiORxljPQtcbn3EnZdzgHyiHRU7I6il4z2NDeI2QN1AAAEgtNj7VM+O5ap6xmipiZMBy1DceYPRclF2G4UHA8B5t0MshHtBO6CDc+do1Rijm8RohiZ6MTSS0E9XO6nn8V2vybPpNX+HH/ADOUt1WQKF8AgNPG2IEO0NGncciSOa9MuZIpKFz3UsQhLwA4gk3A3AQbatDyw8ItD+hcLj3KO865Y+dxaXFzJWkuifJ6Tj/aXA9GO2kBSZZYr8OaZeJYaiADte4G7d/K5965tXqjSbDlnFbqh8s4nhslPIY52OieNrOHxB5EepeuLVUL3N4EZhAa1rgSHFz+rhbxX0ZmCnbK+Jjmtc03Li5gcLcgLnkbrGhwOOOYsZBHG4guZIIxYj7JP1TdVux+m3Xm0TETavz/AFFuQsju4kVTWNMcYcHRRkEve4WOot6Nbsd1MeHNm1nW9r2AbWYd78rOv0HRY8WDulbaoGzmAObe/wC0FrvaegIW7p6ZrGhrAGgcgFPSkVjTK4ribZ7dVno4XCijNOAOppSbXjeSWuHTrY+alhec0DXgtcA4HmDyUimj/Ce0N8bA2VnGtsHBwB9vNX4j2jvc0iGPhH7TnB3uG266KfJFK434dvuuIHuCupsnUrDcR3+8S780GbgeJCeBkg+sN/Ws8qjIwBYAADkArkHA9omEWc2dvI9x/wChTs8wi7nTuHLus9Z3cV2mI4eyaMxyC7XcwmH0DIYwyMWa3lvf4oMkrks9ZfdMwSxi7mDdvUt8vUuuVLIIqy3mp1JdpbxGONy29iD4hbPGO0AyRlkTDFq2LyQSB5DbddZX5Wp5iS+MXPVvdPwWNBkilab8Mu+84kfFBxmT8vmeYOItHGQSehPMN813ebPoU33f9FtYoGtADQGgcgOSsrKVsjCx41NdsQgjDI5/fWfdd+ilQFaqiy1TxPD44w1w5FbYIOWz9h7pKcOaLmM3I8jzXI5XzN81c7u8Rj7XANiCOv8AspWIWkrMnUsjtRj0k/ZJb+SDmsYz8ZYzHDGWl+2okE2PQDxXL4dNwpo3O20PBPlYqU8OyzTwG8cY1DkSbn2Eryrso00snEezvdbEgE+YCDcRyAgEbg7hXqyKINaGtFgNgFegIiICIiAiIgIiILC3xVwVUQEREFCVjjEotAk4jNBsA/UNJJNgL+telXHqjc37TSPeLKGqehqf6Lhws0c4nZMzU/Q7gBrJQ8ycYjSQQ3kDffkgmOOuY7Vpe06PSsR3dr7+Gy8n4xCGhxlYAW6wS4W0nYOv4X6qJTlWtjnxGqpWO1mQxmB4IZUw8No7vg5rtRB87erZ5eyo576WKohfwjhnAk1N2Di5vdN+ThzQSXNiEbLa3tbqBIu4C4FrkeW496x4sfp3BxbNG4NF3We3YeJ8FF2C5WrXRVbqxpkdTU7qKlbY3eBu6QDxd3B/6rWUmBS/0NURCGUymnjbwzRGJ2oG5HEt+0KCaYcVhewvbKxzG83BzSB6z0VIcYhe0OZLG5rjpBDgQXfZv4+SiSjyU5jcQgq45XfOIoHCalh0sLWB3dEe4MjSdxuT0svTDsLqXwU4fTW4WIRPEjIHQmRjWtvK+I7tI5XP2UErR41A5+gTRl420623v4WuvaStja8Mc9oe7k0kBx9Q6qE2Zbc+lqaf5hL88kqpXwzmItDA6QlkvHtsGjfY3WRjeEYhUTy1rKZ5lpnQtpnOIa60O8pDDu4SEuAPggl6fGYGP0PljY/7LntB35bFVrMXhitxZWR33GpwFx4i6jHFKdr8Qq5aigmqm1FNAIRwHOAfaTUwvLbMdu34LV1uW6qN2H8dkjjFRvjke2mdVAOu0tjLRfewO6CZpcQjaziOe1rNjrJAbvy3VsGKRPaXslY9o5kOBA9duS4btGw182BiOKJ87rwO4bY7OIa9pd+zHo7A7LTVGBuklqJKOkkpITRujkaYjHx5DYsAjIBu0BwuR9ZBKFHjEMpIilZIQLkNcDYedlhzZkhbUCEvbexJOpuxBtotz1H9Fx/ZRQuibpkY+NwiYCH0Zg0kXuOKR+0WowjCJI8XqnyRSMbJVNcw/NDK17QLXE1u4LoJVOJxaNfEZovbVqFr8rX8Va7F4RJwjKwSfY1N1e5Rp/0TP/SRpQ22HtkfXNNrt4rm6WxXPQP1PHr8lpRgDvmD6STD5ZMSc4kVWhxaZC4ltQKoiwtzte9hsEEyyYvC2ThulY1/2S5oPuK9Zq6Njmte9rXO2aC4An1DrzUNZuyXVzVNZII+K1rKPUDHeSbSXcTgSX7rxbn1uOSys14RV11TNPDTSfu7Im0j3nhvbI08Vzw13O5DWn1IJhuqrBwasdLBFI9jo3PY0uY4Wc023BB5G4WcgIiICIiAiIgIiICIiAiIgKmlVRBTSmlVRBQNQhVRBTSmlVRBSyaVVEFNKaVVEFA1NKqiCmlLKqILSxV0qqIKaU0qqIKWVURAREQEREBERAREQEREBERAREQEREBERAREQEREBERAREQEREBERAREQEREBEVpQXIrCUugvRWoguREQEREBERAREQEREBERAREQEREBERAREQEREBERAREQERE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8436" name="AutoShape 4" descr="data:image/jpeg;base64,/9j/4AAQSkZJRgABAQAAAQABAAD/2wCEAAkGBhAGERUUExQTEBMTGRoWGRgXFhgXFhUeHxwdIBgcGBsaGygfGBomJRgXKy8gLCcpLi0sFh4xNTAqNSYrLCkBCQoKDgwOFA8PFikcFB0pNTU1KSspLDU1KjUpNTU1MDUtKSkpLDUwNTUrKTUpNSopNS4sKzUpLDAvKi01KjMzKf/AABEIAKAAoAMBIgACEQEDEQH/xAAbAAEAAwEBAQEAAAAAAAAAAAAABAUGAwcBAv/EADcQAAEEAQIDBgQEBQUBAAAAAAEAAgMRBAUSBiExEyJBUWGBFDJCcQcjkaEVUrHB0SRydJLwFv/EABcBAQEBAQAAAAAAAAAAAAAAAAABBQP/xAAeEQEAAQMFAQAAAAAAAAAAAAAAEQExQQIDBRJRof/aAAwDAQACEQMRAD8A9wREVUREQEREBERAREQEREBERAREQEREBERAREQEREBERAREQEREBERAREQEREBERAREQEREBERAREQEREBERAREQEREBERAREQEREBEWe1jiV+m5+HihjXNyhMXOJNt7NoIodDdoNCioOOeI38KYb8hjGyOa5jdriQDueGnp91T6l+JTNF1QYc7AyF8bCJrNMe8naH+DWmqB81Bt0VDxnxE/hjHbK1jZCZYoqcSBT3hpPLxFqt1TjHJgyc3HhhZI7Ex2ZDLLgZCb3NNdOQNeqDYIqXG4rgn08Z11D2PbH0oWW/cGx91lZePdSkGAyPGx/iM6OSXY+R7WsDaLRddS0i/VB6Iiw+scWalw1p+RlZWPjNfEWbGxyvc1wLgHbiQCKsUu2l8YZmPmRYmfjxwuyGudDJDKZI3FgtzXAgFprxVGyRYnN4u1DPysiHAxoJm4hayR00pYXvI3bYwBy5eJ5Wp54rlbn4mK6IM+JgfM+3W6NzQLZy5GjYv0UGnReeaTxjrOviV+PiYj4o5pIe9O9jzsdX8pAV/wtxj/HnywTQuxMuCjJC4h3dPR8bhyew+aDSIsZH+IrX6ucDZ+Xt2CXnRmA3GPy+U/e1I414oytClxIcaKKaTLe9g7R7mNG1od1Hug1aLCz8b6hw3T9Rw2R45Ia6fHl7URWaBkYQHBvqpHE/FuZh5mPi4cME7p4ny3JI5jaafAtBvkVRskVRw7kZ07HfGRQQvB7oikc8EV1JIFG1boCwXHMzdM1TSsiQhkLXTxOeeTWuewbNx8Lo/ot6o2oadFqsZjmYyWN3VrwHNPsVBivxcz4svBGOx7XzZMsLY2NILn/mNJoDwAHVc5NIh1vWs2CZokjkwoGuB/wB7uY8iOoPgtLo/A2ncPv7THxYYpP5g23Dzom69lLfDjYk7ptrRO8Mic8AlxF9wH0tEu8n4rzsjhyBmm5RdKBkY7sSci+1jbK22SHwkYK+4r32Wk8+Ic7/i4/8AUrSZ2HicQta2VjJQ14e0PHMOF0R5EUVJi0qGKZ04Y0TSNDHP+pzR8oP2Qs8mydOmjy3aGGu+GmyBlh3gMbm+SP8A7ivdXXH+GcrVtNY2d2H+XkVIzaC2g3kNwrn0XoZwozIJdre0DSwOrvBpIJbflYB9lA1zhPC4kLTkwRzmOw3eL23V1z9Agwf4g6e7T9DzA7MkzyTGd0hjJZ328hsA5FI9Ok4P1XHmzppM6KZpggnkppxpD9Lmt7vfHIOWqfwRg4UToIcWFseQ5vaijsIbzBdz6i+SvNU0mDW4jFPG2aN1W1wsGjY+xCDD8XadAH5GdhZbcTNxgRMNw7OXYLDJ4z4kUA71HVRsDVjr2raTO5vZumwpXlvkTRNenl6LXahwFpurSCWbFhlkFd5zeZrpu5973tWR0eB8zJuzb2sTSxjq5saeoHgAgxv4V6hFi4uTvkYz/WZJ7zmt+v1KqdQ4nhk1LI1GEiTGwMN0LpG/JNK51sjafqqwtdN+GukSuL3YcBc4lxJHUk2T1VpLw3iTwtgMEXYMLXNjDQGAtNg0KHVB5J/8vrTNPB+Gx+1bL/EO17Y9uZPnPc21ZHd22tFrOvxa9PoWS0hrJZJXGzQaey7wJPiDY9l6WVQ5PAem5kbY340To2OdI1pBprn/ADkc+VoKj8SuJMaPAmga9k0+SwwxQsIe97nchTRZoXd+izOqaJLDqGl47sp+JJHgva6Vhbdt2gi32KP9l6Fo/Bmn6A/fj40ML+m5rBu9ieYX61rhHB4kc12TBHO5gLWlwugeZHVB84ZwXafG5rsuTPJde95YS3kO73ABXK/dXKrND4axOGw5uNCyAPILgwVZHS1ZooiIlRHzZTEw0LJ5da97Ximv5mfxcJJMV7+xhm7Axx7g4A/LI6ubmuN+g8l7bkt3NPdDyOYB814PqOlahwTlGWB0scEj77SNpc2t17XtHWuYo9fPmuG9jxqcbE6rd8T9WXDGbncNHH+Ke/ZlSGNjH2ZGVQEg3dAXUKP38l7Jg5PxbA7pd+Nrw7hrSc3ifMjycoyujicC10tt3kG2sYD0BPjVBe7Q9By2+nkmzMV8TkqaaaqW7ZiyBkyyQO8KLwRbw2xXMUVLwg4N73Ikk1d0CeXNRXENkeXRufdAHbuFV0HvakacC1gBBFE0D1As1+y7stTaZpkeeZS/dYkIFOIUrUNLGLCezsFh7QcyenX9lF0zS488yl4NiQjkSFd4mEzCbtbdEk8zfVQfmPOa+Ltfp27v8hVEWS7BhMvWWd3d9L6LhJG9jjij5XPDgfJvUhWGvQFkbHNFiJwNegVCLh9souVzpHnr3jQ+y5SsdoDmkOLoXGi0my2/EK3xspmW0OaQQf8A3P1VVrswy9sLO89zgTX0geag+arA3KyIWuvaQ66JC+QM/h2S2NjiWOaS5pN7f8JquM3JyIWOui13Q0V8x4RoU1HnHLyDj1afInyVFxkzjFY5x6NFqi0iWTGkG/pkDcPQ+H7f2UrXXOyiyBnzP7x8qHmo+oYWVKwX2X5feG275eSg0CLhg5QzY2vH1D9D4rurRRERUFykxxLV33TYo14Ec/PqV1RQcIcJkJsWTVWTZ/f7D9F3REBERBWO4eheSe/ZNmnEKXhYLMAENuib5kn+qkIqORxml4fXeA236LqRaIgrZOH4JDYDmX/KSApOHpseB8jaJ6nqT7qSiDhJhNle15vcywOfLn6Jl4bM5u14sH9fZd0QRoNPZA/eLLiA2yb5BSURBwxMNuECG2ATdX0+3ku6IgIiICIiAiIgIiIC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8" name="Imagem 7" descr="hospital_faro_ep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76672"/>
            <a:ext cx="2360918" cy="720080"/>
          </a:xfrm>
          <a:prstGeom prst="rect">
            <a:avLst/>
          </a:prstGeom>
        </p:spPr>
      </p:pic>
      <p:pic>
        <p:nvPicPr>
          <p:cNvPr id="9" name="Imagem 8" descr="uEvora_logo-h7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76672"/>
            <a:ext cx="243840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184482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Deitada, levante </a:t>
            </a:r>
            <a:r>
              <a:rPr lang="pt-PT" sz="2400" dirty="0">
                <a:solidFill>
                  <a:schemeClr val="bg1"/>
                </a:solidFill>
              </a:rPr>
              <a:t>as duas pernas juntas </a:t>
            </a:r>
            <a:r>
              <a:rPr lang="pt-PT" sz="2400" dirty="0" smtClean="0">
                <a:solidFill>
                  <a:schemeClr val="bg1"/>
                </a:solidFill>
              </a:rPr>
              <a:t>e esticadas, até onde conseguir, em dois tempos e baixe de seguida, repetindo 15x.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900" b="1" dirty="0">
                <a:solidFill>
                  <a:schemeClr val="bg1"/>
                </a:solidFill>
                <a:latin typeface="Bradley Hand ITC" pitchFamily="66" charset="0"/>
              </a:rPr>
              <a:t>Exercícios</a:t>
            </a:r>
          </a:p>
        </p:txBody>
      </p:sp>
      <p:pic>
        <p:nvPicPr>
          <p:cNvPr id="7" name="Imagem 6" descr="iphone1 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56992"/>
            <a:ext cx="4089963" cy="3054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162880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Deitada com </a:t>
            </a:r>
            <a:r>
              <a:rPr lang="pt-PT" sz="2400" dirty="0">
                <a:solidFill>
                  <a:schemeClr val="bg1"/>
                </a:solidFill>
              </a:rPr>
              <a:t>as pernas esticadas e </a:t>
            </a:r>
            <a:r>
              <a:rPr lang="pt-PT" sz="2400" dirty="0" smtClean="0">
                <a:solidFill>
                  <a:schemeClr val="bg1"/>
                </a:solidFill>
              </a:rPr>
              <a:t>os </a:t>
            </a:r>
            <a:r>
              <a:rPr lang="pt-PT" sz="2400" dirty="0">
                <a:solidFill>
                  <a:schemeClr val="bg1"/>
                </a:solidFill>
              </a:rPr>
              <a:t>braços </a:t>
            </a:r>
            <a:r>
              <a:rPr lang="pt-PT" sz="2400" dirty="0" smtClean="0">
                <a:solidFill>
                  <a:schemeClr val="bg1"/>
                </a:solidFill>
              </a:rPr>
              <a:t>esticados.</a:t>
            </a:r>
          </a:p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Levante </a:t>
            </a:r>
            <a:r>
              <a:rPr lang="pt-PT" sz="2400" dirty="0">
                <a:solidFill>
                  <a:schemeClr val="bg1"/>
                </a:solidFill>
              </a:rPr>
              <a:t>a cabeça e os ombros </a:t>
            </a:r>
            <a:r>
              <a:rPr lang="pt-PT" sz="2400" dirty="0" smtClean="0">
                <a:solidFill>
                  <a:schemeClr val="bg1"/>
                </a:solidFill>
              </a:rPr>
              <a:t>num ângulo de 90 graus do </a:t>
            </a:r>
            <a:r>
              <a:rPr lang="pt-PT" sz="2400" dirty="0">
                <a:solidFill>
                  <a:schemeClr val="bg1"/>
                </a:solidFill>
              </a:rPr>
              <a:t>chão. </a:t>
            </a:r>
            <a:r>
              <a:rPr lang="pt-PT" sz="2400" dirty="0" smtClean="0">
                <a:solidFill>
                  <a:schemeClr val="bg1"/>
                </a:solidFill>
              </a:rPr>
              <a:t>retorne à </a:t>
            </a:r>
            <a:r>
              <a:rPr lang="pt-PT" sz="2400" dirty="0">
                <a:solidFill>
                  <a:schemeClr val="bg1"/>
                </a:solidFill>
              </a:rPr>
              <a:t>posição inicial</a:t>
            </a:r>
            <a:r>
              <a:rPr lang="pt-PT" sz="24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Repita 15x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900" b="1" dirty="0">
                <a:solidFill>
                  <a:schemeClr val="bg1"/>
                </a:solidFill>
                <a:latin typeface="Bradley Hand ITC" pitchFamily="66" charset="0"/>
              </a:rPr>
              <a:t>Exercícios</a:t>
            </a:r>
          </a:p>
        </p:txBody>
      </p:sp>
      <p:pic>
        <p:nvPicPr>
          <p:cNvPr id="8" name="Marcador de Posição de Conteúdo 7" descr="iphone1 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365104"/>
            <a:ext cx="3052986" cy="2280317"/>
          </a:xfrm>
        </p:spPr>
      </p:pic>
      <p:pic>
        <p:nvPicPr>
          <p:cNvPr id="9" name="Imagem 8" descr="iphone1 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365104"/>
            <a:ext cx="2987823" cy="2231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484784"/>
            <a:ext cx="820891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Deitada com as pernas esticadas e os braços cruzados sobre o peito.</a:t>
            </a:r>
          </a:p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Levante a cabeça e os ombros num ângulo de 30 graus do chão. retorne à posição inicial.</a:t>
            </a:r>
          </a:p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Repita 15x</a:t>
            </a:r>
          </a:p>
          <a:p>
            <a:pPr algn="ctr">
              <a:lnSpc>
                <a:spcPct val="150000"/>
              </a:lnSpc>
            </a:pP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900" b="1" dirty="0">
                <a:solidFill>
                  <a:schemeClr val="bg1"/>
                </a:solidFill>
                <a:latin typeface="Bradley Hand ITC" pitchFamily="66" charset="0"/>
              </a:rPr>
              <a:t>Exercícios</a:t>
            </a:r>
          </a:p>
        </p:txBody>
      </p:sp>
      <p:pic>
        <p:nvPicPr>
          <p:cNvPr id="7" name="Imagem 6" descr="iphone1 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274872"/>
            <a:ext cx="3131396" cy="2338882"/>
          </a:xfrm>
          <a:prstGeom prst="rect">
            <a:avLst/>
          </a:prstGeom>
        </p:spPr>
      </p:pic>
      <p:pic>
        <p:nvPicPr>
          <p:cNvPr id="9" name="Imagem 8" descr="iphone1 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293096"/>
            <a:ext cx="2987824" cy="2231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556793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de costas com </a:t>
            </a:r>
            <a:r>
              <a:rPr lang="pt-PT" sz="2400" dirty="0">
                <a:solidFill>
                  <a:schemeClr val="bg1"/>
                </a:solidFill>
              </a:rPr>
              <a:t>as pernas </a:t>
            </a:r>
            <a:r>
              <a:rPr lang="pt-PT" sz="2400" dirty="0" smtClean="0">
                <a:solidFill>
                  <a:schemeClr val="bg1"/>
                </a:solidFill>
              </a:rPr>
              <a:t>afastadas </a:t>
            </a:r>
            <a:r>
              <a:rPr lang="pt-PT" sz="2400" dirty="0">
                <a:solidFill>
                  <a:schemeClr val="bg1"/>
                </a:solidFill>
              </a:rPr>
              <a:t>e dobradas, com os pés apoiados no chão, e os braços ao longo do corpo. Levante </a:t>
            </a:r>
            <a:r>
              <a:rPr lang="pt-PT" sz="2400" dirty="0" smtClean="0">
                <a:solidFill>
                  <a:schemeClr val="bg1"/>
                </a:solidFill>
              </a:rPr>
              <a:t>a anca de </a:t>
            </a:r>
            <a:r>
              <a:rPr lang="pt-PT" sz="2400" dirty="0">
                <a:solidFill>
                  <a:schemeClr val="bg1"/>
                </a:solidFill>
              </a:rPr>
              <a:t>modo que o corpo fique apoiado somente nos pés e nos ombros. Junte os joelhos e contraia os músculos da vagina, ânus e nádegas e retorne a posição inicial.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900" b="1" dirty="0">
                <a:solidFill>
                  <a:schemeClr val="bg1"/>
                </a:solidFill>
                <a:latin typeface="Bradley Hand ITC" pitchFamily="66" charset="0"/>
              </a:rPr>
              <a:t>Exercícios</a:t>
            </a:r>
          </a:p>
        </p:txBody>
      </p:sp>
      <p:pic>
        <p:nvPicPr>
          <p:cNvPr id="8" name="Imagem 7" descr="iphone1 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509120"/>
            <a:ext cx="2699792" cy="2016512"/>
          </a:xfrm>
          <a:prstGeom prst="rect">
            <a:avLst/>
          </a:prstGeom>
        </p:spPr>
      </p:pic>
      <p:pic>
        <p:nvPicPr>
          <p:cNvPr id="9" name="Imagem 8" descr="iphone1 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437112"/>
            <a:ext cx="2713480" cy="202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170080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Na posição de “gatinho  assanhado” contraia </a:t>
            </a:r>
            <a:r>
              <a:rPr lang="pt-PT" sz="2400" dirty="0">
                <a:solidFill>
                  <a:schemeClr val="bg1"/>
                </a:solidFill>
              </a:rPr>
              <a:t>a </a:t>
            </a:r>
            <a:r>
              <a:rPr lang="pt-PT" sz="2400" dirty="0" smtClean="0">
                <a:solidFill>
                  <a:schemeClr val="bg1"/>
                </a:solidFill>
              </a:rPr>
              <a:t>barriga, repetidamente.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900" b="1" dirty="0">
                <a:solidFill>
                  <a:schemeClr val="bg1"/>
                </a:solidFill>
                <a:latin typeface="Bradley Hand ITC" pitchFamily="66" charset="0"/>
              </a:rPr>
              <a:t>Exercícios</a:t>
            </a:r>
          </a:p>
        </p:txBody>
      </p:sp>
      <p:pic>
        <p:nvPicPr>
          <p:cNvPr id="8" name="Imagem 7" descr="iphone1 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84984"/>
            <a:ext cx="4067944" cy="3038403"/>
          </a:xfrm>
          <a:prstGeom prst="rect">
            <a:avLst/>
          </a:prstGeom>
        </p:spPr>
      </p:pic>
      <p:pic>
        <p:nvPicPr>
          <p:cNvPr id="9" name="Imagem 8" descr="iphone1 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84984"/>
            <a:ext cx="4071070" cy="3040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900" b="1" dirty="0" smtClean="0">
                <a:solidFill>
                  <a:schemeClr val="bg1"/>
                </a:solidFill>
                <a:latin typeface="Bradley Hand ITC" pitchFamily="66" charset="0"/>
              </a:rPr>
              <a:t>Exercícios de </a:t>
            </a:r>
            <a:r>
              <a:rPr lang="pt-PT" sz="4900" b="1" dirty="0" err="1" smtClean="0">
                <a:solidFill>
                  <a:schemeClr val="bg1"/>
                </a:solidFill>
                <a:latin typeface="Bradley Hand ITC" pitchFamily="66" charset="0"/>
              </a:rPr>
              <a:t>Kegel</a:t>
            </a:r>
            <a:endParaRPr lang="pt-PT" sz="49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216936"/>
          </a:xfrm>
          <a:noFill/>
        </p:spPr>
        <p:txBody>
          <a:bodyPr wrap="square" rtlCol="0">
            <a:spAutoFit/>
          </a:bodyPr>
          <a:lstStyle/>
          <a:p>
            <a:pPr marL="0" algn="ctr">
              <a:lnSpc>
                <a:spcPct val="150000"/>
              </a:lnSpc>
              <a:buNone/>
            </a:pPr>
            <a:r>
              <a:rPr lang="pt-PT" sz="2400" dirty="0" smtClean="0">
                <a:solidFill>
                  <a:schemeClr val="bg1"/>
                </a:solidFill>
              </a:rPr>
              <a:t>Servem para fortalecer os músculos do assoalho</a:t>
            </a:r>
          </a:p>
          <a:p>
            <a:pPr marL="0" algn="ctr">
              <a:lnSpc>
                <a:spcPct val="150000"/>
              </a:lnSpc>
              <a:buNone/>
            </a:pPr>
            <a:r>
              <a:rPr lang="pt-PT" sz="2400" dirty="0" smtClean="0">
                <a:solidFill>
                  <a:schemeClr val="bg1"/>
                </a:solidFill>
              </a:rPr>
              <a:t>pélvico.</a:t>
            </a:r>
            <a:endParaRPr lang="pt-PT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1.bp.blogspot.com/_mJbrUErS-9M/R9a8gaNT80I/AAAAAAAAAyo/G1smcysyvmU/s320/foto_Kege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987" y="3933056"/>
            <a:ext cx="3221343" cy="1932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29809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7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Identificar os MAP;</a:t>
            </a:r>
          </a:p>
          <a:p>
            <a:pPr>
              <a:lnSpc>
                <a:spcPct val="17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A bexiga deve estar vazia;</a:t>
            </a:r>
          </a:p>
          <a:p>
            <a:pPr>
              <a:lnSpc>
                <a:spcPct val="17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No início, deve realizar este exercício relaxada, de </a:t>
            </a:r>
            <a:r>
              <a:rPr lang="pt-PT" sz="2400" dirty="0" err="1" smtClean="0">
                <a:solidFill>
                  <a:schemeClr val="bg1"/>
                </a:solidFill>
              </a:rPr>
              <a:t>preferencia</a:t>
            </a:r>
            <a:r>
              <a:rPr lang="pt-PT" sz="2400" dirty="0" smtClean="0">
                <a:solidFill>
                  <a:schemeClr val="bg1"/>
                </a:solidFill>
              </a:rPr>
              <a:t> deitada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900" b="1" dirty="0" smtClean="0">
                <a:solidFill>
                  <a:schemeClr val="bg1"/>
                </a:solidFill>
                <a:latin typeface="Bradley Hand ITC" pitchFamily="66" charset="0"/>
              </a:rPr>
              <a:t>Exercícios de </a:t>
            </a:r>
            <a:r>
              <a:rPr lang="pt-PT" sz="4900" b="1" dirty="0" err="1" smtClean="0">
                <a:solidFill>
                  <a:schemeClr val="bg1"/>
                </a:solidFill>
                <a:latin typeface="Bradley Hand ITC" pitchFamily="66" charset="0"/>
              </a:rPr>
              <a:t>Kegel</a:t>
            </a:r>
            <a:endParaRPr lang="pt-PT" sz="49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2050" name="Picture 2" descr="http://3.bp.blogspot.com/_0_lHNwI8K0Q/TU1hQfW0wDI/AAAAAAAAAkM/YMzG_9V_8pw/s1600/massagem+perin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221088"/>
            <a:ext cx="4733925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19256" cy="35283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8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Contraia e solte a musculatura rapidamente cinco vezes;</a:t>
            </a:r>
          </a:p>
          <a:p>
            <a:pPr>
              <a:lnSpc>
                <a:spcPct val="18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Contraia e segure a contração, conte até cinco e solte;</a:t>
            </a:r>
          </a:p>
          <a:p>
            <a:pPr>
              <a:lnSpc>
                <a:spcPct val="18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Por último, repita a primeira sequência. </a:t>
            </a:r>
          </a:p>
          <a:p>
            <a:pPr>
              <a:lnSpc>
                <a:spcPct val="18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Com o tempo você pode ir aumentando o número de repetições. </a:t>
            </a:r>
          </a:p>
          <a:p>
            <a:pPr>
              <a:lnSpc>
                <a:spcPct val="18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Os exercícios devem ser feitos diariamente durante a vida toda.“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184482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</a:rPr>
              <a:t>Realize três séries duas vezes ao dia, da seguinte forma: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900" b="1" dirty="0" smtClean="0">
                <a:solidFill>
                  <a:schemeClr val="bg1"/>
                </a:solidFill>
                <a:latin typeface="Bradley Hand ITC" pitchFamily="66" charset="0"/>
              </a:rPr>
              <a:t>Exercícios de </a:t>
            </a:r>
            <a:r>
              <a:rPr lang="pt-PT" sz="4900" b="1" dirty="0" err="1" smtClean="0">
                <a:solidFill>
                  <a:schemeClr val="bg1"/>
                </a:solidFill>
                <a:latin typeface="Bradley Hand ITC" pitchFamily="66" charset="0"/>
              </a:rPr>
              <a:t>Kegel</a:t>
            </a:r>
            <a:endParaRPr lang="pt-PT" sz="49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900" b="1" dirty="0">
                <a:solidFill>
                  <a:schemeClr val="bg1"/>
                </a:solidFill>
                <a:latin typeface="Bradley Hand ITC" pitchFamily="66" charset="0"/>
              </a:rPr>
              <a:t>Considerações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6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A </a:t>
            </a:r>
            <a:r>
              <a:rPr lang="pt-PT" sz="2000" dirty="0">
                <a:solidFill>
                  <a:schemeClr val="bg1"/>
                </a:solidFill>
              </a:rPr>
              <a:t>aula de ginástica deve ser </a:t>
            </a:r>
            <a:r>
              <a:rPr lang="pt-PT" sz="2000" dirty="0" smtClean="0">
                <a:solidFill>
                  <a:schemeClr val="bg1"/>
                </a:solidFill>
              </a:rPr>
              <a:t>prazerosa; </a:t>
            </a:r>
            <a:endParaRPr lang="pt-PT" sz="2000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Deve saber que a ginástica pós-parto deve ser regular e metódica, de maneira a voltar ao corpo pré-gravídico;</a:t>
            </a:r>
            <a:endParaRPr lang="pt-PT" sz="2000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Não deve fazer dietas restritas e desnutridas!!! Deve ter uma dieta saudável e equilibrada;</a:t>
            </a:r>
            <a:endParaRPr lang="pt-PT" sz="2000" dirty="0">
              <a:solidFill>
                <a:schemeClr val="bg1"/>
              </a:solidFill>
            </a:endParaRPr>
          </a:p>
        </p:txBody>
      </p:sp>
      <p:pic>
        <p:nvPicPr>
          <p:cNvPr id="4" name="Imagem 3" descr="gi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293096"/>
            <a:ext cx="2425674" cy="233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5400" b="1" dirty="0">
                <a:solidFill>
                  <a:schemeClr val="bg1"/>
                </a:solidFill>
                <a:latin typeface="Bradley Hand ITC" pitchFamily="66" charset="0"/>
              </a:rPr>
              <a:t>Quando começar???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400" dirty="0">
                <a:solidFill>
                  <a:schemeClr val="bg1"/>
                </a:solidFill>
              </a:rPr>
              <a:t>Os exercícios no pós-parto são </a:t>
            </a:r>
            <a:r>
              <a:rPr lang="pt-PT" sz="2400" dirty="0" smtClean="0">
                <a:solidFill>
                  <a:schemeClr val="bg1"/>
                </a:solidFill>
              </a:rPr>
              <a:t>introduzidos de forma gradual, se conseguir, logo após a saída da maternidade;</a:t>
            </a:r>
            <a:endParaRPr lang="pt-PT" sz="24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Após as rotinas estabelecidas com o bebé, a mãe consegue ter algum tempo para si e para as suas rotinas;</a:t>
            </a:r>
            <a:endParaRPr lang="pt-PT" sz="24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A restabelecimento do exercício físico deve ser de forma gradual, mesmo para quem não tinha esta rotina;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60000"/>
              </a:lnSpc>
            </a:pPr>
            <a:r>
              <a:rPr lang="pt-PT" sz="2000" dirty="0">
                <a:solidFill>
                  <a:schemeClr val="bg1"/>
                </a:solidFill>
              </a:rPr>
              <a:t>Os exercícios físicos </a:t>
            </a:r>
            <a:r>
              <a:rPr lang="pt-PT" sz="2000" dirty="0" smtClean="0">
                <a:solidFill>
                  <a:schemeClr val="bg1"/>
                </a:solidFill>
              </a:rPr>
              <a:t>pós-parto servem para </a:t>
            </a:r>
            <a:r>
              <a:rPr lang="pt-PT" sz="2000" dirty="0">
                <a:solidFill>
                  <a:schemeClr val="bg1"/>
                </a:solidFill>
              </a:rPr>
              <a:t>corrigir a flacidez </a:t>
            </a:r>
            <a:r>
              <a:rPr lang="pt-PT" sz="2000" dirty="0" smtClean="0">
                <a:solidFill>
                  <a:schemeClr val="bg1"/>
                </a:solidFill>
              </a:rPr>
              <a:t> e restabelecer a força física, podendo iniciar-se após </a:t>
            </a:r>
            <a:r>
              <a:rPr lang="pt-PT" sz="2000" dirty="0">
                <a:solidFill>
                  <a:schemeClr val="bg1"/>
                </a:solidFill>
              </a:rPr>
              <a:t>2 semanas do parto normal, </a:t>
            </a:r>
            <a:r>
              <a:rPr lang="pt-PT" sz="2000" dirty="0" smtClean="0">
                <a:solidFill>
                  <a:schemeClr val="bg1"/>
                </a:solidFill>
              </a:rPr>
              <a:t>de forma gradual. </a:t>
            </a:r>
            <a:r>
              <a:rPr lang="pt-PT" sz="2000" dirty="0">
                <a:solidFill>
                  <a:schemeClr val="bg1"/>
                </a:solidFill>
              </a:rPr>
              <a:t>De maneira semelhante, pode ser iniciada a prática </a:t>
            </a:r>
            <a:r>
              <a:rPr lang="pt-PT" sz="2000" dirty="0" smtClean="0">
                <a:solidFill>
                  <a:schemeClr val="bg1"/>
                </a:solidFill>
              </a:rPr>
              <a:t>desportiva;</a:t>
            </a:r>
            <a:endParaRPr lang="pt-PT" sz="2000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Na cesariana</a:t>
            </a:r>
            <a:r>
              <a:rPr lang="pt-PT" sz="2000" dirty="0">
                <a:solidFill>
                  <a:schemeClr val="bg1"/>
                </a:solidFill>
              </a:rPr>
              <a:t>, </a:t>
            </a:r>
            <a:r>
              <a:rPr lang="pt-PT" sz="2000" dirty="0" smtClean="0">
                <a:solidFill>
                  <a:schemeClr val="bg1"/>
                </a:solidFill>
              </a:rPr>
              <a:t>o exercício deve ser retomado somente </a:t>
            </a:r>
            <a:r>
              <a:rPr lang="pt-PT" sz="2000" dirty="0">
                <a:solidFill>
                  <a:schemeClr val="bg1"/>
                </a:solidFill>
              </a:rPr>
              <a:t>6 </a:t>
            </a:r>
            <a:r>
              <a:rPr lang="pt-PT" sz="2000" dirty="0" smtClean="0">
                <a:solidFill>
                  <a:schemeClr val="bg1"/>
                </a:solidFill>
              </a:rPr>
              <a:t>semanas após;</a:t>
            </a:r>
            <a:endParaRPr lang="pt-PT" sz="2000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O exercício físico deve ser iniciado após indicação </a:t>
            </a:r>
            <a:r>
              <a:rPr lang="pt-PT" sz="2000" dirty="0">
                <a:solidFill>
                  <a:schemeClr val="bg1"/>
                </a:solidFill>
              </a:rPr>
              <a:t>médica e realizados em local e horário adequado. </a:t>
            </a:r>
          </a:p>
          <a:p>
            <a:pPr>
              <a:lnSpc>
                <a:spcPct val="160000"/>
              </a:lnSpc>
            </a:pP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5400" b="1" dirty="0">
                <a:solidFill>
                  <a:schemeClr val="bg1"/>
                </a:solidFill>
                <a:latin typeface="Bradley Hand ITC" pitchFamily="66" charset="0"/>
              </a:rPr>
              <a:t>Quando começar???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5400" b="1" dirty="0">
                <a:solidFill>
                  <a:schemeClr val="bg1"/>
                </a:solidFill>
                <a:latin typeface="Bradley Hand ITC" pitchFamily="66" charset="0"/>
              </a:rPr>
              <a:t>Objetivos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6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Restabelecimento </a:t>
            </a:r>
            <a:r>
              <a:rPr lang="pt-PT" sz="2000" dirty="0">
                <a:solidFill>
                  <a:schemeClr val="bg1"/>
                </a:solidFill>
              </a:rPr>
              <a:t>das funções </a:t>
            </a:r>
            <a:r>
              <a:rPr lang="pt-PT" sz="2000" dirty="0" smtClean="0">
                <a:solidFill>
                  <a:schemeClr val="bg1"/>
                </a:solidFill>
              </a:rPr>
              <a:t>da </a:t>
            </a:r>
            <a:r>
              <a:rPr lang="pt-PT" sz="2000" dirty="0">
                <a:solidFill>
                  <a:schemeClr val="bg1"/>
                </a:solidFill>
              </a:rPr>
              <a:t>bexiga e do intestino;</a:t>
            </a:r>
          </a:p>
          <a:p>
            <a:pPr lvl="0">
              <a:lnSpc>
                <a:spcPct val="16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Restabelecimento </a:t>
            </a:r>
            <a:r>
              <a:rPr lang="pt-PT" sz="2000" dirty="0">
                <a:solidFill>
                  <a:schemeClr val="bg1"/>
                </a:solidFill>
              </a:rPr>
              <a:t>do </a:t>
            </a:r>
            <a:r>
              <a:rPr lang="pt-PT" sz="2000" dirty="0" smtClean="0">
                <a:solidFill>
                  <a:schemeClr val="bg1"/>
                </a:solidFill>
              </a:rPr>
              <a:t>tónus </a:t>
            </a:r>
            <a:r>
              <a:rPr lang="pt-PT" sz="2000" dirty="0">
                <a:solidFill>
                  <a:schemeClr val="bg1"/>
                </a:solidFill>
              </a:rPr>
              <a:t>muscular, da silhueta e da postura;</a:t>
            </a:r>
          </a:p>
          <a:p>
            <a:pPr lvl="0">
              <a:lnSpc>
                <a:spcPct val="16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Evitar </a:t>
            </a:r>
            <a:r>
              <a:rPr lang="pt-PT" sz="2000" dirty="0">
                <a:solidFill>
                  <a:schemeClr val="bg1"/>
                </a:solidFill>
              </a:rPr>
              <a:t>aquisição de peso;</a:t>
            </a:r>
          </a:p>
          <a:p>
            <a:pPr lvl="0">
              <a:lnSpc>
                <a:spcPct val="16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Prevenção </a:t>
            </a:r>
            <a:r>
              <a:rPr lang="pt-PT" sz="2000" dirty="0">
                <a:solidFill>
                  <a:schemeClr val="bg1"/>
                </a:solidFill>
              </a:rPr>
              <a:t>do prolapso genital (queda do útero)</a:t>
            </a:r>
          </a:p>
          <a:p>
            <a:pPr>
              <a:lnSpc>
                <a:spcPct val="160000"/>
              </a:lnSpc>
            </a:pPr>
            <a:endParaRPr lang="pt-P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PT" sz="5400" b="1" dirty="0" smtClean="0">
                <a:solidFill>
                  <a:schemeClr val="bg1"/>
                </a:solidFill>
                <a:latin typeface="Bradley Hand ITC" pitchFamily="66" charset="0"/>
              </a:rPr>
              <a:t>Considerações na </a:t>
            </a:r>
            <a:r>
              <a:rPr lang="pt-PT" sz="5400" b="1" dirty="0">
                <a:solidFill>
                  <a:schemeClr val="bg1"/>
                </a:solidFill>
                <a:latin typeface="Bradley Hand ITC" pitchFamily="66" charset="0"/>
              </a:rPr>
              <a:t>recuperação </a:t>
            </a:r>
            <a:r>
              <a:rPr lang="pt-PT" sz="5400" b="1" dirty="0" smtClean="0">
                <a:solidFill>
                  <a:schemeClr val="bg1"/>
                </a:solidFill>
                <a:latin typeface="Bradley Hand ITC" pitchFamily="66" charset="0"/>
              </a:rPr>
              <a:t>pós-parto</a:t>
            </a:r>
            <a:endParaRPr lang="pt-PT" sz="54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7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Anteriormente </a:t>
            </a:r>
            <a:r>
              <a:rPr lang="pt-PT" sz="2000" dirty="0">
                <a:solidFill>
                  <a:schemeClr val="bg1"/>
                </a:solidFill>
              </a:rPr>
              <a:t>um bom estado </a:t>
            </a:r>
            <a:r>
              <a:rPr lang="pt-PT" sz="2000" dirty="0" smtClean="0">
                <a:solidFill>
                  <a:schemeClr val="bg1"/>
                </a:solidFill>
              </a:rPr>
              <a:t>físico?</a:t>
            </a:r>
            <a:endParaRPr lang="pt-PT" sz="20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Praticava exercício físico durante </a:t>
            </a:r>
            <a:r>
              <a:rPr lang="pt-PT" sz="2000" dirty="0">
                <a:solidFill>
                  <a:schemeClr val="bg1"/>
                </a:solidFill>
              </a:rPr>
              <a:t>a </a:t>
            </a:r>
            <a:r>
              <a:rPr lang="pt-PT" sz="2000" dirty="0" smtClean="0">
                <a:solidFill>
                  <a:schemeClr val="bg1"/>
                </a:solidFill>
              </a:rPr>
              <a:t>gravidez?</a:t>
            </a:r>
            <a:endParaRPr lang="pt-PT" sz="20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Tinha ou não peso a mais?</a:t>
            </a:r>
            <a:endParaRPr lang="pt-PT" sz="20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Tem ajudas </a:t>
            </a:r>
            <a:r>
              <a:rPr lang="pt-PT" sz="2000" dirty="0">
                <a:solidFill>
                  <a:schemeClr val="bg1"/>
                </a:solidFill>
              </a:rPr>
              <a:t>em </a:t>
            </a:r>
            <a:r>
              <a:rPr lang="pt-PT" sz="2000" dirty="0" smtClean="0">
                <a:solidFill>
                  <a:schemeClr val="bg1"/>
                </a:solidFill>
              </a:rPr>
              <a:t>casa para poder estabelecer esta rotina ?</a:t>
            </a:r>
            <a:endParaRPr lang="pt-PT" sz="20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Tem uma alimentação equilibrada?</a:t>
            </a:r>
            <a:endParaRPr lang="pt-PT" sz="20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pt-PT" sz="2000" dirty="0" smtClean="0">
                <a:solidFill>
                  <a:schemeClr val="bg1"/>
                </a:solidFill>
              </a:rPr>
              <a:t>Tem vontade para criar as suas rotinas?</a:t>
            </a:r>
            <a:endParaRPr lang="pt-PT" sz="20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endParaRPr lang="pt-P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900" b="1" dirty="0">
                <a:solidFill>
                  <a:schemeClr val="bg1"/>
                </a:solidFill>
                <a:latin typeface="Bradley Hand ITC" pitchFamily="66" charset="0"/>
              </a:rPr>
              <a:t>Exercícios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7544" y="191683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De costas, mantenha as </a:t>
            </a:r>
            <a:r>
              <a:rPr lang="pt-PT" sz="2400" dirty="0">
                <a:solidFill>
                  <a:schemeClr val="bg1"/>
                </a:solidFill>
              </a:rPr>
              <a:t>pernas esticadas juntas e os braços ao lado do </a:t>
            </a:r>
            <a:r>
              <a:rPr lang="pt-PT" sz="2400" dirty="0" smtClean="0">
                <a:solidFill>
                  <a:schemeClr val="bg1"/>
                </a:solidFill>
              </a:rPr>
              <a:t>corpo.</a:t>
            </a:r>
          </a:p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Respire </a:t>
            </a:r>
            <a:r>
              <a:rPr lang="pt-PT" sz="2400" dirty="0">
                <a:solidFill>
                  <a:schemeClr val="bg1"/>
                </a:solidFill>
              </a:rPr>
              <a:t>profundamente </a:t>
            </a:r>
            <a:r>
              <a:rPr lang="pt-PT" sz="2400" dirty="0" smtClean="0">
                <a:solidFill>
                  <a:schemeClr val="bg1"/>
                </a:solidFill>
              </a:rPr>
              <a:t>de forma a contrair a </a:t>
            </a:r>
            <a:r>
              <a:rPr lang="pt-PT" sz="2400" dirty="0">
                <a:solidFill>
                  <a:schemeClr val="bg1"/>
                </a:solidFill>
              </a:rPr>
              <a:t>barriga. </a:t>
            </a:r>
          </a:p>
        </p:txBody>
      </p:sp>
      <p:pic>
        <p:nvPicPr>
          <p:cNvPr id="4" name="Imagem 3" descr="iphone1 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789040"/>
            <a:ext cx="3707904" cy="2769484"/>
          </a:xfrm>
          <a:prstGeom prst="rect">
            <a:avLst/>
          </a:prstGeom>
        </p:spPr>
      </p:pic>
      <p:sp>
        <p:nvSpPr>
          <p:cNvPr id="6" name="Seta para baixo 5"/>
          <p:cNvSpPr/>
          <p:nvPr/>
        </p:nvSpPr>
        <p:spPr>
          <a:xfrm>
            <a:off x="4644008" y="4509120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1916832"/>
            <a:ext cx="8208912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Partindo da posição indicada no exercício anterior, dobre </a:t>
            </a:r>
            <a:r>
              <a:rPr lang="pt-PT" sz="2400" dirty="0">
                <a:solidFill>
                  <a:schemeClr val="bg1"/>
                </a:solidFill>
              </a:rPr>
              <a:t>a cabeça para frente e toque o peito com o queixo mantendo relaxado o restante do corpo.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900" b="1" dirty="0">
                <a:solidFill>
                  <a:schemeClr val="bg1"/>
                </a:solidFill>
                <a:latin typeface="Bradley Hand ITC" pitchFamily="66" charset="0"/>
              </a:rPr>
              <a:t>Exercícios</a:t>
            </a:r>
          </a:p>
        </p:txBody>
      </p:sp>
      <p:pic>
        <p:nvPicPr>
          <p:cNvPr id="7" name="Imagem 6" descr="iphone1 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933056"/>
            <a:ext cx="3337596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177281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Levante </a:t>
            </a:r>
            <a:r>
              <a:rPr lang="pt-PT" sz="2400" dirty="0">
                <a:solidFill>
                  <a:schemeClr val="bg1"/>
                </a:solidFill>
              </a:rPr>
              <a:t>uma das pernas</a:t>
            </a:r>
            <a:r>
              <a:rPr lang="pt-PT" sz="2400" dirty="0" smtClean="0">
                <a:solidFill>
                  <a:schemeClr val="bg1"/>
                </a:solidFill>
              </a:rPr>
              <a:t>, dobrando </a:t>
            </a:r>
            <a:r>
              <a:rPr lang="pt-PT" sz="2400" dirty="0">
                <a:solidFill>
                  <a:schemeClr val="bg1"/>
                </a:solidFill>
              </a:rPr>
              <a:t>o joelho </a:t>
            </a:r>
            <a:r>
              <a:rPr lang="pt-PT" sz="2400" dirty="0" smtClean="0">
                <a:solidFill>
                  <a:schemeClr val="bg1"/>
                </a:solidFill>
              </a:rPr>
              <a:t>e encoste a </a:t>
            </a:r>
            <a:r>
              <a:rPr lang="pt-PT" sz="2400" dirty="0">
                <a:solidFill>
                  <a:schemeClr val="bg1"/>
                </a:solidFill>
              </a:rPr>
              <a:t>coxa na </a:t>
            </a:r>
            <a:r>
              <a:rPr lang="pt-PT" sz="2400" dirty="0" smtClean="0">
                <a:solidFill>
                  <a:schemeClr val="bg1"/>
                </a:solidFill>
              </a:rPr>
              <a:t>barriga.</a:t>
            </a:r>
          </a:p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Alterne a perna direita com a esquerda.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900" b="1" dirty="0">
                <a:solidFill>
                  <a:schemeClr val="bg1"/>
                </a:solidFill>
                <a:latin typeface="Bradley Hand ITC" pitchFamily="66" charset="0"/>
              </a:rPr>
              <a:t>Exercícios</a:t>
            </a:r>
          </a:p>
        </p:txBody>
      </p:sp>
      <p:pic>
        <p:nvPicPr>
          <p:cNvPr id="7" name="Imagem 6" descr="iphone1 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149080"/>
            <a:ext cx="2843808" cy="2124079"/>
          </a:xfrm>
          <a:prstGeom prst="rect">
            <a:avLst/>
          </a:prstGeom>
        </p:spPr>
      </p:pic>
      <p:pic>
        <p:nvPicPr>
          <p:cNvPr id="9" name="Imagem 8" descr="iphone1 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5" y="4221089"/>
            <a:ext cx="2808312" cy="2097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184482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Deitada, levante </a:t>
            </a:r>
            <a:r>
              <a:rPr lang="pt-PT" sz="2400" dirty="0">
                <a:solidFill>
                  <a:schemeClr val="bg1"/>
                </a:solidFill>
              </a:rPr>
              <a:t>uma das pernas </a:t>
            </a:r>
            <a:r>
              <a:rPr lang="pt-PT" sz="2400" dirty="0" smtClean="0">
                <a:solidFill>
                  <a:schemeClr val="bg1"/>
                </a:solidFill>
              </a:rPr>
              <a:t>sem </a:t>
            </a:r>
            <a:r>
              <a:rPr lang="pt-PT" sz="2400" dirty="0">
                <a:solidFill>
                  <a:schemeClr val="bg1"/>
                </a:solidFill>
              </a:rPr>
              <a:t>dobrar o </a:t>
            </a:r>
            <a:r>
              <a:rPr lang="pt-PT" sz="2400" dirty="0" smtClean="0">
                <a:solidFill>
                  <a:schemeClr val="bg1"/>
                </a:solidFill>
              </a:rPr>
              <a:t>joelho, em três tempos.</a:t>
            </a:r>
          </a:p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</a:rPr>
              <a:t>Alterne </a:t>
            </a:r>
            <a:r>
              <a:rPr lang="pt-PT" sz="2400" dirty="0">
                <a:solidFill>
                  <a:schemeClr val="bg1"/>
                </a:solidFill>
              </a:rPr>
              <a:t>a perna direita com a esquerda.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PT" sz="4900" b="1" dirty="0">
                <a:solidFill>
                  <a:schemeClr val="bg1"/>
                </a:solidFill>
                <a:latin typeface="Bradley Hand ITC" pitchFamily="66" charset="0"/>
              </a:rPr>
              <a:t>Exercícios</a:t>
            </a:r>
          </a:p>
        </p:txBody>
      </p:sp>
      <p:pic>
        <p:nvPicPr>
          <p:cNvPr id="8" name="Imagem 7" descr="iphone1 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3347864" cy="2500565"/>
          </a:xfrm>
          <a:prstGeom prst="rect">
            <a:avLst/>
          </a:prstGeom>
        </p:spPr>
      </p:pic>
      <p:pic>
        <p:nvPicPr>
          <p:cNvPr id="10" name="Imagem 9" descr="iphone1 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933056"/>
            <a:ext cx="3271095" cy="24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642</Words>
  <Application>Microsoft Office PowerPoint</Application>
  <PresentationFormat>Apresentação no Ecrã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Tema do Office</vt:lpstr>
      <vt:lpstr>Ginástica Pós-Parto</vt:lpstr>
      <vt:lpstr>Quando começar???</vt:lpstr>
      <vt:lpstr>Quando começar???</vt:lpstr>
      <vt:lpstr>Objetivos</vt:lpstr>
      <vt:lpstr>Considerações na recuperação pós-parto</vt:lpstr>
      <vt:lpstr>Exercícios</vt:lpstr>
      <vt:lpstr>Exercícios</vt:lpstr>
      <vt:lpstr>Exercícios</vt:lpstr>
      <vt:lpstr>Exercícios</vt:lpstr>
      <vt:lpstr>Exercícios</vt:lpstr>
      <vt:lpstr>Exercícios</vt:lpstr>
      <vt:lpstr>Exercícios</vt:lpstr>
      <vt:lpstr>Exercícios</vt:lpstr>
      <vt:lpstr>Exercícios</vt:lpstr>
      <vt:lpstr>Exercícios de Kegel</vt:lpstr>
      <vt:lpstr>Exercícios de Kegel</vt:lpstr>
      <vt:lpstr>Exercícios de Kegel</vt:lpstr>
      <vt:lpstr>Considerações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Ginástica Pós-Parto</dc:title>
  <dc:creator>utilizador</dc:creator>
  <cp:lastModifiedBy>Hélio</cp:lastModifiedBy>
  <cp:revision>9</cp:revision>
  <dcterms:created xsi:type="dcterms:W3CDTF">2012-04-26T17:09:37Z</dcterms:created>
  <dcterms:modified xsi:type="dcterms:W3CDTF">2013-04-22T13:48:00Z</dcterms:modified>
</cp:coreProperties>
</file>