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7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61" r:id="rId3"/>
    <p:sldId id="362" r:id="rId4"/>
    <p:sldId id="341" r:id="rId5"/>
    <p:sldId id="368" r:id="rId6"/>
    <p:sldId id="316" r:id="rId7"/>
    <p:sldId id="342" r:id="rId8"/>
    <p:sldId id="363" r:id="rId9"/>
    <p:sldId id="319" r:id="rId10"/>
    <p:sldId id="373" r:id="rId11"/>
    <p:sldId id="374" r:id="rId12"/>
    <p:sldId id="375" r:id="rId13"/>
    <p:sldId id="376" r:id="rId14"/>
    <p:sldId id="377" r:id="rId15"/>
    <p:sldId id="378" r:id="rId16"/>
    <p:sldId id="323" r:id="rId17"/>
    <p:sldId id="345" r:id="rId18"/>
    <p:sldId id="346" r:id="rId19"/>
    <p:sldId id="344" r:id="rId20"/>
    <p:sldId id="347" r:id="rId21"/>
    <p:sldId id="329" r:id="rId22"/>
    <p:sldId id="348" r:id="rId23"/>
    <p:sldId id="351" r:id="rId24"/>
    <p:sldId id="349" r:id="rId25"/>
    <p:sldId id="353" r:id="rId26"/>
    <p:sldId id="383" r:id="rId27"/>
    <p:sldId id="350" r:id="rId28"/>
    <p:sldId id="358" r:id="rId29"/>
    <p:sldId id="369" r:id="rId30"/>
    <p:sldId id="354" r:id="rId3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F0E"/>
    <a:srgbClr val="996633"/>
    <a:srgbClr val="D7732F"/>
    <a:srgbClr val="DC742C"/>
    <a:srgbClr val="CE0000"/>
    <a:srgbClr val="00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 autoAdjust="0"/>
    <p:restoredTop sz="96435" autoAdjust="0"/>
  </p:normalViewPr>
  <p:slideViewPr>
    <p:cSldViewPr snapToGrid="0">
      <p:cViewPr varScale="1">
        <p:scale>
          <a:sx n="85" d="100"/>
          <a:sy n="85" d="100"/>
        </p:scale>
        <p:origin x="-992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F60CA-73C0-44DC-BA6E-FDAD30567000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0D5AF-0DEF-4EBB-AB53-B7CF8654003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755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430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6944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6944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6944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694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6944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635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911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8051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pt-PT" sz="1200" dirty="0" smtClean="0">
                <a:solidFill>
                  <a:srgbClr val="C55A11"/>
                </a:solidFill>
                <a:latin typeface="Abadi MT Condensed Extra Bold"/>
                <a:cs typeface="Abadi MT Condensed Extra Bold"/>
              </a:rPr>
              <a:t>Análise </a:t>
            </a:r>
            <a:r>
              <a:rPr lang="pt-PT" sz="1200" dirty="0" err="1" smtClean="0">
                <a:solidFill>
                  <a:srgbClr val="C55A11"/>
                </a:solidFill>
                <a:latin typeface="Abadi MT Condensed Extra Bold"/>
                <a:cs typeface="Abadi MT Condensed Extra Bold"/>
              </a:rPr>
              <a:t>unicarateristica</a:t>
            </a:r>
            <a:r>
              <a:rPr lang="pt-PT" sz="1200" dirty="0" smtClean="0">
                <a:solidFill>
                  <a:srgbClr val="C55A11"/>
                </a:solidFill>
                <a:latin typeface="Abadi MT Condensed Extra Bold"/>
                <a:cs typeface="Abadi MT Condensed Extra Bold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Características que podem ser utilizadas como critério de seleção (quando avaliadas separadamente): </a:t>
            </a:r>
            <a:r>
              <a:rPr lang="pt-PT" sz="1200" dirty="0" smtClean="0">
                <a:solidFill>
                  <a:schemeClr val="accent5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Peso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à emergência e maturidade, </a:t>
            </a:r>
            <a:r>
              <a:rPr lang="pt-PT" sz="1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comprimento total</a:t>
            </a:r>
            <a:r>
              <a:rPr lang="pt-PT" sz="12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,</a:t>
            </a:r>
            <a:r>
              <a:rPr lang="pt-PT" sz="1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 comprimento do abdómen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,</a:t>
            </a:r>
            <a:r>
              <a:rPr lang="pt-PT" sz="1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1200" dirty="0" smtClean="0">
                <a:solidFill>
                  <a:schemeClr val="accent5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comprimento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e </a:t>
            </a:r>
            <a:r>
              <a:rPr lang="pt-PT" sz="1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largura da asa</a:t>
            </a:r>
          </a:p>
          <a:p>
            <a:pPr lvl="0">
              <a:lnSpc>
                <a:spcPct val="150000"/>
              </a:lnSpc>
            </a:pPr>
            <a:r>
              <a:rPr lang="pt-PT" sz="1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largura do tórax</a:t>
            </a:r>
            <a:r>
              <a:rPr lang="pt-PT" sz="12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;</a:t>
            </a:r>
            <a:r>
              <a:rPr lang="pt-PT" sz="1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 </a:t>
            </a:r>
            <a:endParaRPr lang="pt-PT" sz="12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1367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lnSpc>
                <a:spcPct val="150000"/>
              </a:lnSpc>
              <a:buFont typeface="Wingdings" charset="2"/>
              <a:buChar char="u"/>
            </a:pP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Análise </a:t>
            </a:r>
            <a:r>
              <a:rPr lang="pt-PT" sz="1200" dirty="0" err="1" smtClean="0">
                <a:solidFill>
                  <a:schemeClr val="accent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bicarateristica</a:t>
            </a:r>
            <a:endParaRPr lang="pt-PT" sz="1200" dirty="0" smtClean="0">
              <a:solidFill>
                <a:schemeClr val="accent2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  <a:p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O peso e as restantes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caraterísticas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à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emergência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são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determinadas em parte pelo mesmo conjunto de genes, indicando que o peso à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emergência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pode ser utilizado em programas de melhoramento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genético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animal promovendo o consequente aumento das demais </a:t>
            </a:r>
          </a:p>
          <a:p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caraterísticas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morfométricas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se estas forem importantes para o programa.</a:t>
            </a:r>
            <a:b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</a:br>
            <a:endParaRPr lang="pt-PT" sz="12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9699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lnSpc>
                <a:spcPct val="150000"/>
              </a:lnSpc>
              <a:buFont typeface="Wingdings" charset="2"/>
              <a:buChar char="u"/>
            </a:pP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Análise </a:t>
            </a:r>
            <a:r>
              <a:rPr lang="pt-PT" sz="1200" dirty="0" err="1" smtClean="0">
                <a:solidFill>
                  <a:schemeClr val="accent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bicarateristica</a:t>
            </a:r>
            <a:endParaRPr lang="pt-PT" sz="1200" dirty="0" smtClean="0">
              <a:solidFill>
                <a:schemeClr val="accent2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  <a:p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O peso e as restantes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caraterísticas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à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emergência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são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determinadas em parte pelo mesmo conjunto de genes, indicando que o peso à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emergência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pode ser utilizado em programas de melhoramento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genético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animal promovendo o consequente aumento das demais </a:t>
            </a:r>
          </a:p>
          <a:p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caraterísticas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12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morfométricas</a:t>
            </a:r>
            <a: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se estas forem importantes para o programa.</a:t>
            </a:r>
            <a:br>
              <a:rPr lang="pt-PT" sz="1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</a:br>
            <a:endParaRPr lang="pt-PT" sz="12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969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err="1" smtClean="0"/>
              <a:t>Baixo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financiamento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programas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melhoramento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genético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limitados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caraterísticas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ligadas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produção</a:t>
            </a:r>
            <a:r>
              <a:rPr lang="en-US" baseline="0" dirty="0" smtClean="0"/>
              <a:t>;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 </a:t>
            </a:r>
            <a:r>
              <a:rPr lang="en-US" baseline="0" dirty="0" err="1" smtClean="0"/>
              <a:t>Complexidade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espécie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sistema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acasalemento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multiplo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haplodiploidia</a:t>
            </a:r>
            <a:r>
              <a:rPr lang="en-US" baseline="0" dirty="0" smtClean="0"/>
              <a:t>),  </a:t>
            </a:r>
            <a:r>
              <a:rPr lang="en-US" baseline="0" dirty="0" err="1" smtClean="0"/>
              <a:t>sazonalidade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manutenção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genealogias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assimetria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coeficiente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parentesco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caraterísticas</a:t>
            </a:r>
            <a:r>
              <a:rPr lang="en-US" baseline="0" dirty="0" smtClean="0"/>
              <a:t> com valor </a:t>
            </a:r>
            <a:r>
              <a:rPr lang="en-US" baseline="0" dirty="0" err="1" smtClean="0"/>
              <a:t>económico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nível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colónia</a:t>
            </a:r>
            <a:r>
              <a:rPr lang="en-US" baseline="0" dirty="0" smtClean="0"/>
              <a:t>;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 </a:t>
            </a:r>
            <a:r>
              <a:rPr lang="en-US" baseline="0" dirty="0" err="1" smtClean="0"/>
              <a:t>Adaptação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particularidades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espécie</a:t>
            </a:r>
            <a:r>
              <a:rPr lang="en-US" baseline="0" dirty="0" smtClean="0"/>
              <a:t>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195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91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91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9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</a:t>
            </a:r>
            <a:r>
              <a:rPr lang="en-GB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</a:t>
            </a:r>
            <a:r>
              <a:rPr lang="en-GB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matrizes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População de abelhas utilizada estava sob processo de seleção relaxada 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Rainhas identificadas com marcas numeradas</a:t>
            </a:r>
            <a:endParaRPr lang="en-GB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endParaRPr lang="pt-PT" sz="1200" dirty="0" smtClean="0">
              <a:latin typeface="Abadi MT Condensed Extra Bold"/>
              <a:ea typeface="Calibri" panose="020F0502020204030204" pitchFamily="34" charset="0"/>
              <a:cs typeface="Abadi MT Condensed Extra Bold"/>
            </a:endParaRP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Alimento proteico e energético composto de sacarose e água (1:2 P/V)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Colónias padronizadas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Introdução de quadro com cera moldada de zangão</a:t>
            </a:r>
          </a:p>
          <a:p>
            <a:pPr marL="0" indent="0">
              <a:lnSpc>
                <a:spcPct val="130000"/>
              </a:lnSpc>
              <a:buFont typeface="Wingdings" charset="2"/>
              <a:buNone/>
            </a:pP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Quadros com cria </a:t>
            </a:r>
            <a:r>
              <a:rPr lang="pt-PT" sz="1200" dirty="0" err="1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operculada</a:t>
            </a:r>
            <a:r>
              <a:rPr lang="pt-PT" sz="12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 levados para estuda ao 23º dia</a:t>
            </a:r>
            <a:endParaRPr lang="pt-PT" sz="120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D5AF-0DEF-4EBB-AB53-B7CF8654003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39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32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519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313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607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187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638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04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64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680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730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213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3936-F4EE-436A-96D0-7038E0B5C2BD}" type="datetimeFigureOut">
              <a:rPr lang="pt-PT" smtClean="0"/>
              <a:t>22/11/15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180C1-5E68-4666-8D21-8ECFE01855E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83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11.png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microsoft.com/office/2007/relationships/hdphoto" Target="../media/hdphoto1.wdp"/><Relationship Id="rId7" Type="http://schemas.openxmlformats.org/officeDocument/2006/relationships/image" Target="../media/image17.jp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25176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4949" y="2103964"/>
            <a:ext cx="10279528" cy="1828770"/>
          </a:xfrm>
        </p:spPr>
        <p:txBody>
          <a:bodyPr>
            <a:noAutofit/>
          </a:bodyPr>
          <a:lstStyle/>
          <a:p>
            <a:r>
              <a:rPr lang="pt-PT" sz="4000" dirty="0" smtClean="0">
                <a:latin typeface="Abadi MT Condensed Extra Bold"/>
                <a:cs typeface="Abadi MT Condensed Extra Bold"/>
              </a:rPr>
              <a:t>Estimativas de heritabilidade e correlação genética para caraterísticas </a:t>
            </a:r>
            <a:r>
              <a:rPr lang="pt-PT" sz="4000" dirty="0" err="1" smtClean="0">
                <a:latin typeface="Abadi MT Condensed Extra Bold"/>
                <a:cs typeface="Abadi MT Condensed Extra Bold"/>
              </a:rPr>
              <a:t>morfométricas</a:t>
            </a:r>
            <a:r>
              <a:rPr lang="pt-PT" sz="4000" dirty="0" smtClean="0">
                <a:latin typeface="Abadi MT Condensed Extra Bold"/>
                <a:cs typeface="Abadi MT Condensed Extra Bold"/>
              </a:rPr>
              <a:t> de </a:t>
            </a:r>
            <a:r>
              <a:rPr lang="pt-PT" sz="4000" dirty="0" err="1" smtClean="0">
                <a:latin typeface="Abadi MT Condensed Extra Bold"/>
                <a:cs typeface="Abadi MT Condensed Extra Bold"/>
              </a:rPr>
              <a:t>zângãos</a:t>
            </a:r>
            <a:r>
              <a:rPr lang="pt-PT" sz="4000" dirty="0" smtClean="0">
                <a:latin typeface="Abadi MT Condensed Extra Bold"/>
                <a:cs typeface="Abadi MT Condensed Extra Bold"/>
              </a:rPr>
              <a:t> </a:t>
            </a:r>
            <a:r>
              <a:rPr lang="pt-PT" sz="4000" i="1" dirty="0" smtClean="0">
                <a:latin typeface="Abadi MT Condensed Extra Bold"/>
                <a:cs typeface="Abadi MT Condensed Extra Bold"/>
              </a:rPr>
              <a:t>Apis mellifera </a:t>
            </a:r>
            <a:r>
              <a:rPr lang="pt-PT" sz="4000" dirty="0" smtClean="0">
                <a:latin typeface="Abadi MT Condensed Extra Bold"/>
                <a:cs typeface="Abadi MT Condensed Extra Bold"/>
              </a:rPr>
              <a:t>L</a:t>
            </a:r>
            <a:r>
              <a:rPr lang="pt-PT" sz="4000" i="1" dirty="0" smtClean="0">
                <a:latin typeface="Abadi MT Condensed Extra Bold"/>
                <a:cs typeface="Abadi MT Condensed Extra Bold"/>
              </a:rPr>
              <a:t>. </a:t>
            </a:r>
            <a:r>
              <a:rPr lang="pt-PT" sz="4000" dirty="0" smtClean="0">
                <a:latin typeface="Abadi MT Condensed Extra Bold"/>
                <a:cs typeface="Abadi MT Condensed Extra Bold"/>
              </a:rPr>
              <a:t>africanizados </a:t>
            </a:r>
            <a:endParaRPr lang="pt-PT" sz="4000" dirty="0">
              <a:latin typeface="Abadi MT Condensed Extra Bold"/>
              <a:cs typeface="Abadi MT Condensed Extra Bold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72874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latin typeface="Abadi MT Condensed Extra Bold"/>
                <a:cs typeface="Abadi MT Condensed Extra Bold"/>
              </a:rPr>
              <a:t>Marisa Rodrigues, 2015</a:t>
            </a:r>
          </a:p>
          <a:p>
            <a:endParaRPr lang="pt-PT" dirty="0"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 rot="5400000">
            <a:off x="5865478" y="-4668052"/>
            <a:ext cx="461040" cy="121920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342396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pt-PT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pt-PT" sz="2400" dirty="0">
                <a:solidFill>
                  <a:prstClr val="black"/>
                </a:solidFill>
                <a:latin typeface="Arial"/>
                <a:cs typeface="Arial"/>
              </a:rPr>
              <a:t>Orientação: Doutora </a:t>
            </a:r>
            <a:r>
              <a:rPr lang="pt-PT" sz="2400" dirty="0" smtClean="0">
                <a:solidFill>
                  <a:prstClr val="black"/>
                </a:solidFill>
                <a:latin typeface="Arial"/>
                <a:cs typeface="Arial"/>
              </a:rPr>
              <a:t>Fabiana Martins Costa-Maia</a:t>
            </a:r>
            <a:endParaRPr lang="pt-PT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pt-PT" sz="2400" dirty="0" err="1">
                <a:solidFill>
                  <a:prstClr val="black"/>
                </a:solidFill>
                <a:latin typeface="Arial"/>
                <a:cs typeface="Arial"/>
              </a:rPr>
              <a:t>Co-orientação</a:t>
            </a:r>
            <a:r>
              <a:rPr lang="pt-PT" sz="2400" dirty="0">
                <a:solidFill>
                  <a:prstClr val="black"/>
                </a:solidFill>
                <a:latin typeface="Arial"/>
                <a:cs typeface="Arial"/>
              </a:rPr>
              <a:t>: Doutor </a:t>
            </a:r>
            <a:r>
              <a:rPr lang="pt-PT" sz="2400" dirty="0" smtClean="0">
                <a:solidFill>
                  <a:prstClr val="black"/>
                </a:solidFill>
                <a:latin typeface="Arial"/>
                <a:cs typeface="Arial"/>
              </a:rPr>
              <a:t>António Manuel Coelho </a:t>
            </a:r>
            <a:r>
              <a:rPr lang="pt-PT" sz="2400" dirty="0" err="1" smtClean="0">
                <a:solidFill>
                  <a:prstClr val="black"/>
                </a:solidFill>
                <a:latin typeface="Arial"/>
                <a:cs typeface="Arial"/>
              </a:rPr>
              <a:t>Murilhas</a:t>
            </a:r>
            <a:endParaRPr lang="pt-PT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193828"/>
            <a:ext cx="12192000" cy="597179"/>
          </a:xfrm>
        </p:spPr>
        <p:txBody>
          <a:bodyPr/>
          <a:lstStyle/>
          <a:p>
            <a:r>
              <a:rPr lang="pt-PT" b="1" dirty="0" smtClean="0">
                <a:latin typeface="Arial"/>
                <a:cs typeface="Arial"/>
              </a:rPr>
              <a:t>Mestrado em Engenharia Zootécnica</a:t>
            </a:r>
            <a:endParaRPr lang="pt-PT" b="1" dirty="0">
              <a:latin typeface="Arial"/>
              <a:cs typeface="Arial"/>
            </a:endParaRPr>
          </a:p>
        </p:txBody>
      </p:sp>
      <p:pic>
        <p:nvPicPr>
          <p:cNvPr id="15" name="Picture 14" descr="logoUE_horizont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92" y="208708"/>
            <a:ext cx="2344717" cy="737344"/>
          </a:xfrm>
          <a:prstGeom prst="rect">
            <a:avLst/>
          </a:prstGeom>
        </p:spPr>
      </p:pic>
      <p:pic>
        <p:nvPicPr>
          <p:cNvPr id="16" name="Picture 15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08" y="232550"/>
            <a:ext cx="1879646" cy="695469"/>
          </a:xfrm>
          <a:prstGeom prst="rect">
            <a:avLst/>
          </a:prstGeom>
        </p:spPr>
      </p:pic>
      <p:pic>
        <p:nvPicPr>
          <p:cNvPr id="17" name="Picture 16" descr="araucaria-702x29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93"/>
          <a:stretch/>
        </p:blipFill>
        <p:spPr>
          <a:xfrm>
            <a:off x="6537662" y="153951"/>
            <a:ext cx="2786467" cy="788995"/>
          </a:xfrm>
          <a:prstGeom prst="rect">
            <a:avLst/>
          </a:prstGeom>
        </p:spPr>
      </p:pic>
      <p:pic>
        <p:nvPicPr>
          <p:cNvPr id="18" name="Picture 17" descr="cnpq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59" y="143126"/>
            <a:ext cx="2178593" cy="9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548235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grpSp>
        <p:nvGrpSpPr>
          <p:cNvPr id="12" name="Group 11"/>
          <p:cNvGrpSpPr/>
          <p:nvPr/>
        </p:nvGrpSpPr>
        <p:grpSpPr>
          <a:xfrm>
            <a:off x="4445281" y="1810896"/>
            <a:ext cx="3899914" cy="5047104"/>
            <a:chOff x="4445281" y="1810896"/>
            <a:chExt cx="3899914" cy="5047104"/>
          </a:xfrm>
        </p:grpSpPr>
        <p:pic>
          <p:nvPicPr>
            <p:cNvPr id="4" name="Picture 3" descr="12167417_909790712444473_865060557_n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" b="2838"/>
            <a:stretch/>
          </p:blipFill>
          <p:spPr>
            <a:xfrm>
              <a:off x="4445281" y="1810896"/>
              <a:ext cx="3899914" cy="5047104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4736181" y="3640067"/>
              <a:ext cx="1680510" cy="1753753"/>
            </a:xfrm>
            <a:custGeom>
              <a:avLst/>
              <a:gdLst>
                <a:gd name="connsiteX0" fmla="*/ 63092 w 1680510"/>
                <a:gd name="connsiteY0" fmla="*/ 731331 h 1753753"/>
                <a:gd name="connsiteX1" fmla="*/ 919578 w 1680510"/>
                <a:gd name="connsiteY1" fmla="*/ 7688 h 1753753"/>
                <a:gd name="connsiteX2" fmla="*/ 1672695 w 1680510"/>
                <a:gd name="connsiteY2" fmla="*/ 1203915 h 1753753"/>
                <a:gd name="connsiteX3" fmla="*/ 1244452 w 1680510"/>
                <a:gd name="connsiteY3" fmla="*/ 1735571 h 1753753"/>
                <a:gd name="connsiteX4" fmla="*/ 195995 w 1680510"/>
                <a:gd name="connsiteY4" fmla="*/ 1543584 h 1753753"/>
                <a:gd name="connsiteX5" fmla="*/ 63092 w 1680510"/>
                <a:gd name="connsiteY5" fmla="*/ 731331 h 175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0510" h="1753753">
                  <a:moveTo>
                    <a:pt x="63092" y="731331"/>
                  </a:moveTo>
                  <a:cubicBezTo>
                    <a:pt x="183689" y="475348"/>
                    <a:pt x="651311" y="-71076"/>
                    <a:pt x="919578" y="7688"/>
                  </a:cubicBezTo>
                  <a:cubicBezTo>
                    <a:pt x="1187845" y="86452"/>
                    <a:pt x="1618549" y="915935"/>
                    <a:pt x="1672695" y="1203915"/>
                  </a:cubicBezTo>
                  <a:cubicBezTo>
                    <a:pt x="1726841" y="1491895"/>
                    <a:pt x="1490569" y="1678960"/>
                    <a:pt x="1244452" y="1735571"/>
                  </a:cubicBezTo>
                  <a:cubicBezTo>
                    <a:pt x="998335" y="1792182"/>
                    <a:pt x="392888" y="1713419"/>
                    <a:pt x="195995" y="1543584"/>
                  </a:cubicBezTo>
                  <a:cubicBezTo>
                    <a:pt x="-898" y="1373749"/>
                    <a:pt x="-57505" y="987314"/>
                    <a:pt x="63092" y="731331"/>
                  </a:cubicBezTo>
                  <a:close/>
                </a:path>
              </a:pathLst>
            </a:custGeom>
            <a:noFill/>
            <a:ln w="3810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208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548235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pic>
        <p:nvPicPr>
          <p:cNvPr id="25" name="Picture 24" descr="IMG_32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1415" y="1732390"/>
            <a:ext cx="5100580" cy="51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8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548235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pic>
        <p:nvPicPr>
          <p:cNvPr id="25" name="Picture 24" descr="Untitled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0" y="1742652"/>
            <a:ext cx="5190156" cy="511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8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548235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pic>
        <p:nvPicPr>
          <p:cNvPr id="25" name="Picture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51" y="2399345"/>
            <a:ext cx="4972493" cy="3130486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6373619" y="2992784"/>
            <a:ext cx="17887" cy="2218173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888341" y="4537367"/>
            <a:ext cx="902911" cy="8596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391506" y="4220850"/>
            <a:ext cx="17888" cy="1037532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791252" y="3356726"/>
            <a:ext cx="1762201" cy="366367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7826507" y="3337622"/>
            <a:ext cx="216813" cy="51069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361975" y="3396694"/>
            <a:ext cx="17367" cy="666282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86352" y="3687315"/>
            <a:ext cx="733353" cy="17889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61523" y="6178178"/>
            <a:ext cx="365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Altura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do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tórax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à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emergência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97866" y="6212433"/>
            <a:ext cx="242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Comprimento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total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87514" y="6229121"/>
            <a:ext cx="347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Comprimento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do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abdómen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5497" y="6231919"/>
            <a:ext cx="2658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Largura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do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abdómen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92128" y="6205352"/>
            <a:ext cx="2632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Comprimento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da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asa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79858" y="6150646"/>
            <a:ext cx="20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Largura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da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asa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0726" y="6183500"/>
            <a:ext cx="283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Comprimento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do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tórax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80543" y="6190316"/>
            <a:ext cx="265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Largura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do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tórax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0800000">
            <a:off x="6380436" y="3658608"/>
            <a:ext cx="441564" cy="244056"/>
          </a:xfrm>
          <a:prstGeom prst="curvedConnector3">
            <a:avLst>
              <a:gd name="adj1" fmla="val 8911"/>
            </a:avLst>
          </a:prstGeom>
          <a:ln w="57150" cmpd="sng">
            <a:solidFill>
              <a:srgbClr val="D7732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08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548235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pic>
        <p:nvPicPr>
          <p:cNvPr id="25" name="Picture 2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41" y="2082321"/>
            <a:ext cx="4847368" cy="47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7F7F7F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pic>
        <p:nvPicPr>
          <p:cNvPr id="25" name="Picture 24" descr="Untitle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98" y="2067553"/>
            <a:ext cx="4968301" cy="47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4.3 Estimativas dos parâmetros genéticos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9" name="Rounded Rectangle 18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016801" y="3305220"/>
            <a:ext cx="521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/>
                <a:cs typeface="Abadi MT Condensed Extra Bold"/>
              </a:rPr>
              <a:t>9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rainhas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produtoras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de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zângãos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641363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30849" y="4184329"/>
            <a:ext cx="586327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132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82725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7227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79175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63602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98268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98166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24342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51549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140829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640296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120521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623517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093817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023679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76132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314937" y="3269442"/>
            <a:ext cx="375601" cy="3856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/>
              <a:cs typeface="Cambria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92537" y="3711938"/>
            <a:ext cx="0" cy="483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54916" y="4184329"/>
            <a:ext cx="586327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266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0083" y="4195194"/>
            <a:ext cx="473348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94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02222" y="4195194"/>
            <a:ext cx="586327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177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12999" y="4195194"/>
            <a:ext cx="586327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223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5137" y="4196928"/>
            <a:ext cx="465624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87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7452" y="4196928"/>
            <a:ext cx="465624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88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47260" y="4184329"/>
            <a:ext cx="465624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30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89763" y="4184329"/>
            <a:ext cx="465624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20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33371" y="5180879"/>
            <a:ext cx="586327" cy="36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badi MT Condensed Extra Bold"/>
                <a:cs typeface="Abadi MT Condensed Extra Bold"/>
              </a:rPr>
              <a:t>333</a:t>
            </a:r>
            <a:endParaRPr lang="en-US" sz="1500" dirty="0">
              <a:latin typeface="Abadi MT Condensed Extra Bold"/>
              <a:cs typeface="Abadi MT Condensed Extra Bold"/>
            </a:endParaRPr>
          </a:p>
        </p:txBody>
      </p:sp>
      <p:sp>
        <p:nvSpPr>
          <p:cNvPr id="50" name="Right Brace 49"/>
          <p:cNvSpPr/>
          <p:nvPr/>
        </p:nvSpPr>
        <p:spPr>
          <a:xfrm rot="5400000">
            <a:off x="3322796" y="2716592"/>
            <a:ext cx="518092" cy="4286835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>
              <a:latin typeface="Abadi MT Condensed Extra Bold"/>
              <a:cs typeface="Abadi MT Condensed Extra Bold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47831" y="5177917"/>
            <a:ext cx="535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Número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de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zângãos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medidos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à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maturidade</a:t>
            </a:r>
            <a:r>
              <a:rPr lang="en-US" sz="2400" dirty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(24º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dia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) - 333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43675" y="4109523"/>
            <a:ext cx="543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Número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de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zângãos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medidos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à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emergência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por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matriz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- 1117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924831" y="1469331"/>
            <a:ext cx="4628541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Constituição do Banco de Dados</a:t>
            </a:r>
            <a:endParaRPr lang="pt-PT" sz="28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78" name="Picture 77" descr="crown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29" y="2587473"/>
            <a:ext cx="804900" cy="6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8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8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 animBg="1"/>
      <p:bldP spid="51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4.3 Estimativas dos parâmetros genéticos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9" name="Rounded Rectangle 18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054091" y="1469331"/>
            <a:ext cx="8370050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Modelo utilizado – BLUP (</a:t>
            </a:r>
            <a:r>
              <a:rPr lang="pt-PT" sz="2800" i="1" dirty="0" err="1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Best</a:t>
            </a:r>
            <a:r>
              <a:rPr lang="pt-PT" sz="2800" i="1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 linear </a:t>
            </a:r>
            <a:r>
              <a:rPr lang="pt-PT" sz="2800" i="1" dirty="0" err="1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unbiased</a:t>
            </a:r>
            <a:r>
              <a:rPr lang="pt-PT" sz="2800" i="1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800" i="1" dirty="0" err="1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prediction</a:t>
            </a: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) </a:t>
            </a:r>
            <a:endParaRPr lang="pt-PT" sz="28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080" y="2315810"/>
            <a:ext cx="5502994" cy="12661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8964" y="3470367"/>
            <a:ext cx="6743275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y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– </a:t>
            </a:r>
            <a:r>
              <a:rPr lang="en-US" sz="2000" dirty="0" err="1" smtClean="0">
                <a:latin typeface="Abadi MT Condensed Extra Bold"/>
                <a:cs typeface="Abadi MT Condensed Extra Bold"/>
              </a:rPr>
              <a:t>vetor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 de </a:t>
            </a:r>
            <a:r>
              <a:rPr lang="en-US" sz="2000" dirty="0" err="1" smtClean="0">
                <a:latin typeface="Abadi MT Condensed Extra Bold"/>
                <a:cs typeface="Abadi MT Condensed Extra Bold"/>
              </a:rPr>
              <a:t>observações</a:t>
            </a:r>
            <a:endParaRPr lang="en-US" sz="2000" dirty="0" smtClean="0">
              <a:latin typeface="Abadi MT Condensed Extra Bold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X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matriz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incidência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efeitos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fixos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contida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no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vetor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β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mbria"/>
                <a:ea typeface="Lucida Grande"/>
                <a:cs typeface="Cambria"/>
              </a:rPr>
              <a:t>β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vetor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efeitos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fixos</a:t>
            </a:r>
            <a:endParaRPr lang="en-US" sz="20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mbria"/>
                <a:ea typeface="Lucida Grande"/>
                <a:cs typeface="Cambria"/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matriz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incidência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valores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genéticos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aditivos</a:t>
            </a:r>
            <a:endParaRPr lang="en-US" sz="20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mbria"/>
                <a:ea typeface="Lucida Grande"/>
                <a:cs typeface="Cambria"/>
              </a:rPr>
              <a:t>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vetor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efeitos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genéticos</a:t>
            </a:r>
            <a:endParaRPr lang="en-US" sz="20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mbria"/>
                <a:ea typeface="Lucida Grande"/>
                <a:cs typeface="Cambria"/>
              </a:rPr>
              <a:t>e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vetor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efeitos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aleatórios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associados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cada</a:t>
            </a:r>
            <a:r>
              <a:rPr lang="en-US" sz="2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observação</a:t>
            </a:r>
            <a:endParaRPr lang="en-US" sz="20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94882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un-and-Ra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0" b="3492"/>
          <a:stretch/>
        </p:blipFill>
        <p:spPr>
          <a:xfrm>
            <a:off x="912812" y="2968415"/>
            <a:ext cx="829693" cy="761464"/>
          </a:xfrm>
          <a:prstGeom prst="rect">
            <a:avLst/>
          </a:prstGeom>
        </p:spPr>
      </p:pic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4.3 Estimativas dos parâmetros genéticos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9" name="Rounded Rectangle 18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73073" y="5037863"/>
            <a:ext cx="674327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MTGSAM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–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Multiple </a:t>
            </a:r>
            <a:r>
              <a:rPr lang="en-US" sz="2000" dirty="0">
                <a:latin typeface="Abadi MT Condensed Extra Bold"/>
                <a:cs typeface="Abadi MT Condensed Extra Bold"/>
              </a:rPr>
              <a:t>Trait Gibbs Sampling in Animal 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Models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Estimação</a:t>
            </a:r>
            <a:r>
              <a:rPr lang="en-US" sz="2400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Bayesiana</a:t>
            </a:r>
            <a:r>
              <a:rPr lang="en-US" sz="2400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/>
            </a:r>
            <a:br>
              <a:rPr lang="en-US" sz="2400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</a:br>
            <a:r>
              <a:rPr lang="en-US" sz="2400" dirty="0" err="1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Amostragem</a:t>
            </a:r>
            <a:r>
              <a:rPr lang="en-US" sz="2400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 de Gibbs </a:t>
            </a:r>
          </a:p>
        </p:txBody>
      </p:sp>
      <p:pic>
        <p:nvPicPr>
          <p:cNvPr id="16" name="Picture 15" descr="Sun-and-Ra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2" r="2432" b="3492"/>
          <a:stretch/>
        </p:blipFill>
        <p:spPr>
          <a:xfrm>
            <a:off x="903168" y="3640637"/>
            <a:ext cx="1016541" cy="7509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50616" y="1703106"/>
            <a:ext cx="1922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Efeitos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Fixos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509" y="3106065"/>
            <a:ext cx="1598793" cy="12869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5940" y="2336117"/>
            <a:ext cx="1922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Abadi MT Condensed Extra Bold"/>
                <a:cs typeface="Abadi MT Condensed Extra Bold"/>
              </a:rPr>
              <a:t>Época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do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ano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4874" y="2349061"/>
            <a:ext cx="1922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Abadi MT Condensed Extra Bold"/>
                <a:cs typeface="Abadi MT Condensed Extra Bold"/>
              </a:rPr>
              <a:t>Recetora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3479" y="1737063"/>
            <a:ext cx="26107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Efeitos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Aleatórios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5629" y="2363858"/>
            <a:ext cx="31287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badi MT Condensed Extra Bold"/>
                <a:cs typeface="Abadi MT Condensed Extra Bold"/>
              </a:rPr>
              <a:t>Genético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aditivo</a:t>
            </a:r>
            <a:endParaRPr lang="en-US" sz="2400" dirty="0" smtClean="0">
              <a:latin typeface="Abadi MT Condensed Extra Bold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Abadi MT Condensed Extra Bold"/>
                <a:cs typeface="Abadi MT Condensed Extra Bold"/>
              </a:rPr>
              <a:t>Erro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>
                <a:latin typeface="Abadi MT Condensed Extra Bold"/>
                <a:cs typeface="Abadi MT Condensed Extra Bold"/>
              </a:rPr>
              <a:t>residual </a:t>
            </a:r>
          </a:p>
        </p:txBody>
      </p:sp>
      <p:pic>
        <p:nvPicPr>
          <p:cNvPr id="25" name="Picture 24" descr="Captura de ecrã 2015-01-2, às 02.30.2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8039" r="58497" b="12484"/>
          <a:stretch/>
        </p:blipFill>
        <p:spPr>
          <a:xfrm>
            <a:off x="8447091" y="1681086"/>
            <a:ext cx="3610217" cy="5176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5168448" y="1905102"/>
            <a:ext cx="0" cy="2451527"/>
          </a:xfrm>
          <a:prstGeom prst="line">
            <a:avLst/>
          </a:prstGeom>
          <a:ln>
            <a:prstDash val="lg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ight Arrow 4"/>
          <p:cNvSpPr/>
          <p:nvPr/>
        </p:nvSpPr>
        <p:spPr>
          <a:xfrm>
            <a:off x="7427799" y="5360870"/>
            <a:ext cx="945088" cy="2510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4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4.3 Estimativas dos parâmetros genéticos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9" name="Rounded Rectangle 18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1358943" y="1469331"/>
            <a:ext cx="9760342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Estruturação do Banco de Dados no MTGSAM </a:t>
            </a:r>
            <a:r>
              <a:rPr lang="pt-PT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(sistema de acasalamento </a:t>
            </a:r>
            <a:r>
              <a:rPr lang="pt-PT" dirty="0" err="1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diplóide</a:t>
            </a:r>
            <a:r>
              <a:rPr lang="pt-PT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)</a:t>
            </a:r>
            <a:endParaRPr lang="pt-PT" sz="28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61922" y="2772793"/>
            <a:ext cx="2333184" cy="2701405"/>
            <a:chOff x="2897561" y="3812205"/>
            <a:chExt cx="2364363" cy="27957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7947" r="11164"/>
            <a:stretch/>
          </p:blipFill>
          <p:spPr>
            <a:xfrm>
              <a:off x="2897561" y="3812205"/>
              <a:ext cx="2364363" cy="2795778"/>
            </a:xfrm>
            <a:prstGeom prst="rect">
              <a:avLst/>
            </a:prstGeom>
          </p:spPr>
        </p:pic>
        <p:pic>
          <p:nvPicPr>
            <p:cNvPr id="73" name="Picture 72" descr="crown_tit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829" y="3825845"/>
              <a:ext cx="313054" cy="243149"/>
            </a:xfrm>
            <a:prstGeom prst="rect">
              <a:avLst/>
            </a:prstGeom>
          </p:spPr>
        </p:pic>
        <p:pic>
          <p:nvPicPr>
            <p:cNvPr id="74" name="Picture 73" descr="crown_tit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527" y="4599604"/>
              <a:ext cx="325018" cy="25244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541255" y="2790443"/>
            <a:ext cx="3070925" cy="2066406"/>
            <a:chOff x="6559823" y="3620624"/>
            <a:chExt cx="3066248" cy="20664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11320" b="6541"/>
            <a:stretch/>
          </p:blipFill>
          <p:spPr>
            <a:xfrm>
              <a:off x="6559823" y="3620624"/>
              <a:ext cx="3066248" cy="2066406"/>
            </a:xfrm>
            <a:prstGeom prst="rect">
              <a:avLst/>
            </a:prstGeom>
          </p:spPr>
        </p:pic>
        <p:pic>
          <p:nvPicPr>
            <p:cNvPr id="75" name="Picture 74" descr="crown_tit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027" y="3745039"/>
              <a:ext cx="313054" cy="243149"/>
            </a:xfrm>
            <a:prstGeom prst="rect">
              <a:avLst/>
            </a:prstGeom>
          </p:spPr>
        </p:pic>
        <p:pic>
          <p:nvPicPr>
            <p:cNvPr id="76" name="Picture 75" descr="crown_tit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242" y="4610031"/>
              <a:ext cx="313054" cy="243149"/>
            </a:xfrm>
            <a:prstGeom prst="rect">
              <a:avLst/>
            </a:prstGeom>
          </p:spPr>
        </p:pic>
      </p:grpSp>
      <p:sp>
        <p:nvSpPr>
          <p:cNvPr id="79" name="TextBox 78"/>
          <p:cNvSpPr txBox="1"/>
          <p:nvPr/>
        </p:nvSpPr>
        <p:spPr>
          <a:xfrm>
            <a:off x="7065811" y="2336209"/>
            <a:ext cx="170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“PAI COMO AVÔ” 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53891" y="2265649"/>
            <a:ext cx="18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NORMAL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5390" y="5508519"/>
            <a:ext cx="32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0.50</a:t>
            </a:r>
            <a:r>
              <a:rPr lang="en-US" dirty="0" smtClean="0">
                <a:latin typeface="Abadi MT Condensed Extra Bold"/>
                <a:cs typeface="Abadi MT Condensed Extra Bold"/>
              </a:rPr>
              <a:t> COEFICIENTE DE PARENTESCO ENTRE ZÂNGÃOS IRMÃOS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95225" y="5515039"/>
            <a:ext cx="363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E75B6"/>
                </a:solidFill>
                <a:latin typeface="Abadi MT Condensed Extra Bold"/>
                <a:cs typeface="Abadi MT Condensed Extra Bold"/>
              </a:rPr>
              <a:t>0.75</a:t>
            </a:r>
            <a:r>
              <a:rPr lang="en-US" dirty="0">
                <a:latin typeface="Abadi MT Condensed Extra Bold"/>
                <a:cs typeface="Abadi MT Condensed Extra Bold"/>
              </a:rPr>
              <a:t> COEFICIENTE DE PARENTESCO ENTRE ZÂNGÃOS IRMÃOS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9223417" y="3332572"/>
            <a:ext cx="339846" cy="100175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9509603" y="3619485"/>
            <a:ext cx="262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“ACASALAMENTO VIRTUAL”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7413" y="4159085"/>
            <a:ext cx="1897530" cy="70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1">
            <a:normAutofit/>
          </a:bodyPr>
          <a:lstStyle/>
          <a:p>
            <a:pPr lvl="0" algn="ctr">
              <a:lnSpc>
                <a:spcPct val="110000"/>
              </a:lnSpc>
            </a:pPr>
            <a:r>
              <a:rPr lang="pt-PT" sz="28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Porquê?</a:t>
            </a:r>
          </a:p>
        </p:txBody>
      </p:sp>
    </p:spTree>
    <p:extLst>
      <p:ext uri="{BB962C8B-B14F-4D97-AF65-F5344CB8AC3E}">
        <p14:creationId xmlns:p14="http://schemas.microsoft.com/office/powerpoint/2010/main" val="384478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 smtClean="0">
                <a:latin typeface="Abadi MT Condensed Extra Bold"/>
                <a:cs typeface="Abadi MT Condensed Extra Bold"/>
              </a:rPr>
              <a:t>1. Enquadramento do projeto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41822" y="1523864"/>
            <a:ext cx="10553133" cy="5319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Projeto financiado – R</a:t>
            </a:r>
            <a:r>
              <a:rPr lang="pt-PT" sz="2800" dirty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$ </a:t>
            </a:r>
            <a:r>
              <a:rPr lang="pt-PT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100.000 </a:t>
            </a:r>
          </a:p>
          <a:p>
            <a:pPr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Início em 2005</a:t>
            </a:r>
            <a:r>
              <a:rPr lang="pt-PT" sz="28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</a:t>
            </a:r>
            <a:endParaRPr lang="pt-PT" sz="28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Linha de Pesquisa: Melhoramento genético de </a:t>
            </a:r>
            <a:r>
              <a:rPr lang="pt-PT" sz="2800" i="1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africanizada</a:t>
            </a: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Trabalhos com </a:t>
            </a:r>
            <a:r>
              <a:rPr lang="pt-PT" sz="2800" dirty="0" smtClean="0">
                <a:solidFill>
                  <a:schemeClr val="accent5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rainhas 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(2005 – concluído)</a:t>
            </a: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Trabalho pioneiro com </a:t>
            </a:r>
            <a:r>
              <a:rPr lang="pt-PT" sz="28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(início em 2013 - presente) </a:t>
            </a:r>
          </a:p>
          <a:p>
            <a:pPr lvl="0">
              <a:lnSpc>
                <a:spcPct val="150000"/>
              </a:lnSpc>
            </a:pPr>
            <a:endParaRPr lang="pt-PT" sz="28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lvl="0" algn="ctr">
              <a:lnSpc>
                <a:spcPct val="150000"/>
              </a:lnSpc>
            </a:pPr>
            <a:r>
              <a:rPr lang="pt-PT" sz="3200" dirty="0" smtClean="0">
                <a:solidFill>
                  <a:srgbClr val="2F5597"/>
                </a:solidFill>
                <a:latin typeface="Abadi MT Condensed Extra Bold"/>
                <a:cs typeface="Abadi MT Condensed Extra Bold"/>
              </a:rPr>
              <a:t>Objetivo principal: </a:t>
            </a:r>
            <a:r>
              <a:rPr lang="pt-PT" sz="32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Identificação </a:t>
            </a:r>
            <a:r>
              <a:rPr lang="pt-PT" sz="32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de critérios de seleção</a:t>
            </a:r>
            <a:endParaRPr lang="pt-PT" sz="32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endParaRPr lang="pt-PT" sz="28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3" name="Picture 2" descr="araucaria-702x2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54" y="1571653"/>
            <a:ext cx="2786467" cy="1155074"/>
          </a:xfrm>
          <a:prstGeom prst="rect">
            <a:avLst/>
          </a:prstGeom>
        </p:spPr>
      </p:pic>
      <p:pic>
        <p:nvPicPr>
          <p:cNvPr id="11" name="Picture 10" descr="cnpq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03" y="1670705"/>
            <a:ext cx="2178593" cy="9650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33527" y="2542099"/>
            <a:ext cx="3280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CNPq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: Processo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CNPq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: 483146/2013-7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07121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4.3 Estimativas dos parâmetros genéticos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9" name="Rounded Rectangle 18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504469" y="1469331"/>
            <a:ext cx="3220127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C</a:t>
            </a: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orrelações genéticas</a:t>
            </a:r>
            <a:endParaRPr lang="pt-PT" sz="28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205" y="1738935"/>
            <a:ext cx="2901762" cy="1945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128" y="1709117"/>
            <a:ext cx="4452853" cy="2120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6250" y="5282914"/>
            <a:ext cx="7661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badi MT Condensed Extra Bold"/>
                <a:cs typeface="Abadi MT Condensed Extra Bold"/>
              </a:rPr>
              <a:t>Intervalos</a:t>
            </a:r>
            <a:r>
              <a:rPr lang="en-US" sz="2400" dirty="0">
                <a:latin typeface="Abadi MT Condensed Extra Bold"/>
                <a:cs typeface="Abadi MT Condensed Extra Bold"/>
              </a:rPr>
              <a:t> de </a:t>
            </a:r>
            <a:r>
              <a:rPr lang="en-US" sz="2400" dirty="0" err="1">
                <a:latin typeface="Abadi MT Condensed Extra Bold"/>
                <a:cs typeface="Abadi MT Condensed Extra Bold"/>
              </a:rPr>
              <a:t>Credibilidade</a:t>
            </a:r>
            <a:r>
              <a:rPr lang="en-US" sz="2400" dirty="0">
                <a:latin typeface="Abadi MT Condensed Extra Bold"/>
                <a:cs typeface="Abadi MT Condensed Extra Bold"/>
              </a:rPr>
              <a:t> e </a:t>
            </a:r>
            <a:r>
              <a:rPr lang="en-US" sz="2400" dirty="0" err="1">
                <a:latin typeface="Abadi MT Condensed Extra Bold"/>
                <a:cs typeface="Abadi MT Condensed Extra Bold"/>
              </a:rPr>
              <a:t>Regiões</a:t>
            </a:r>
            <a:r>
              <a:rPr lang="en-US" sz="2400" dirty="0">
                <a:latin typeface="Abadi MT Condensed Extra Bold"/>
                <a:cs typeface="Abadi MT Condensed Extra Bold"/>
              </a:rPr>
              <a:t> de Alta </a:t>
            </a:r>
            <a:r>
              <a:rPr lang="en-US" sz="2400" dirty="0" err="1">
                <a:latin typeface="Abadi MT Condensed Extra Bold"/>
                <a:cs typeface="Abadi MT Condensed Extra Bold"/>
              </a:rPr>
              <a:t>Densidade</a:t>
            </a:r>
            <a:r>
              <a:rPr lang="en-US" sz="2400" dirty="0">
                <a:latin typeface="Abadi MT Condensed Extra Bold"/>
                <a:cs typeface="Abadi MT Condensed Extra Bold"/>
              </a:rPr>
              <a:t>: 90%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9564" y="5821139"/>
            <a:ext cx="857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badi MT Condensed Extra Bold"/>
                <a:cs typeface="Abadi MT Condensed Extra Bold"/>
              </a:rPr>
              <a:t>Monitorização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da </a:t>
            </a:r>
            <a:r>
              <a:rPr lang="en-US" sz="2400" dirty="0" err="1" smtClean="0">
                <a:latin typeface="Abadi MT Condensed Extra Bold"/>
                <a:cs typeface="Abadi MT Condensed Extra Bold"/>
              </a:rPr>
              <a:t>convergência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sz="2400" dirty="0">
                <a:latin typeface="Abadi MT Condensed Extra Bold"/>
                <a:cs typeface="Abadi MT Condensed Extra Bold"/>
              </a:rPr>
              <a:t>das </a:t>
            </a:r>
            <a:r>
              <a:rPr lang="en-US" sz="2400" dirty="0" err="1">
                <a:latin typeface="Abadi MT Condensed Extra Bold"/>
                <a:cs typeface="Abadi MT Condensed Extra Bold"/>
              </a:rPr>
              <a:t>cadeias</a:t>
            </a:r>
            <a:r>
              <a:rPr lang="en-US" sz="2400" dirty="0">
                <a:latin typeface="Abadi MT Condensed Extra Bold"/>
                <a:cs typeface="Abadi MT Condensed Extra Bold"/>
              </a:rPr>
              <a:t>:</a:t>
            </a:r>
          </a:p>
          <a:p>
            <a:r>
              <a:rPr lang="en-US" sz="2400" dirty="0" smtClean="0">
                <a:latin typeface="Abadi MT Condensed Extra Bold"/>
                <a:cs typeface="Abadi MT Condensed Extra Bold"/>
              </a:rPr>
              <a:t>Testes </a:t>
            </a:r>
            <a:r>
              <a:rPr lang="en-US" sz="2400" dirty="0">
                <a:latin typeface="Abadi MT Condensed Extra Bold"/>
                <a:cs typeface="Abadi MT Condensed Extra Bold"/>
              </a:rPr>
              <a:t>de </a:t>
            </a:r>
            <a:r>
              <a:rPr lang="en-US" sz="2400" dirty="0" err="1">
                <a:latin typeface="Abadi MT Condensed Extra Bold"/>
                <a:cs typeface="Abadi MT Condensed Extra Bold"/>
              </a:rPr>
              <a:t>diagnóstico</a:t>
            </a:r>
            <a:r>
              <a:rPr lang="en-US" sz="2400" dirty="0">
                <a:latin typeface="Abadi MT Condensed Extra Bold"/>
                <a:cs typeface="Abadi MT Condensed Extra Bold"/>
              </a:rPr>
              <a:t> de Heidelberger e Welch (1983)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CODA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7" name="CaixaDeTexto 24"/>
          <p:cNvSpPr txBox="1">
            <a:spLocks noChangeArrowheads="1"/>
          </p:cNvSpPr>
          <p:nvPr/>
        </p:nvSpPr>
        <p:spPr bwMode="auto">
          <a:xfrm>
            <a:off x="946174" y="3632268"/>
            <a:ext cx="466528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i="0" dirty="0">
                <a:latin typeface="Abadi MT Condensed Extra Bold"/>
                <a:cs typeface="Abadi MT Condensed Extra Bold"/>
              </a:rPr>
              <a:t>Quanto das </a:t>
            </a:r>
            <a:r>
              <a:rPr lang="pt-BR" sz="2400" i="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diferenças entre indivíduos</a:t>
            </a:r>
            <a:r>
              <a:rPr lang="pt-BR" sz="2400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BR" sz="2400" i="0" dirty="0">
                <a:latin typeface="Abadi MT Condensed Extra Bold"/>
                <a:cs typeface="Abadi MT Condensed Extra Bold"/>
              </a:rPr>
              <a:t>é devida às </a:t>
            </a:r>
            <a:r>
              <a:rPr lang="pt-BR" sz="2400" i="0" dirty="0">
                <a:solidFill>
                  <a:schemeClr val="accent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diferenças genéticas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5746197" y="1609739"/>
            <a:ext cx="51364" cy="3440998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18255" y="1474050"/>
            <a:ext cx="2173942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Heritabilidade</a:t>
            </a:r>
            <a:endParaRPr lang="pt-PT" sz="28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00011" y="3891338"/>
            <a:ext cx="6539659" cy="830997"/>
            <a:chOff x="5800011" y="3891338"/>
            <a:chExt cx="6539659" cy="830997"/>
          </a:xfrm>
        </p:grpSpPr>
        <p:sp>
          <p:nvSpPr>
            <p:cNvPr id="33" name="CaixaDeTexto 24"/>
            <p:cNvSpPr txBox="1">
              <a:spLocks noChangeArrowheads="1"/>
            </p:cNvSpPr>
            <p:nvPr/>
          </p:nvSpPr>
          <p:spPr bwMode="auto">
            <a:xfrm>
              <a:off x="5800011" y="3891720"/>
              <a:ext cx="3143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pt-BR" sz="2400" dirty="0" err="1">
                  <a:latin typeface="Abadi MT Condensed Extra Bold"/>
                  <a:cs typeface="Abadi MT Condensed Extra Bold"/>
                </a:rPr>
                <a:t>p</a:t>
              </a:r>
              <a:r>
                <a:rPr lang="pt-BR" sz="2400" i="0" dirty="0" smtClean="0">
                  <a:latin typeface="Abadi MT Condensed Extra Bold"/>
                  <a:cs typeface="Abadi MT Condensed Extra Bold"/>
                </a:rPr>
                <a:t>(Duas características)</a:t>
              </a:r>
              <a:endParaRPr lang="pt-BR" sz="2400" i="0" dirty="0"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35" name="CaixaDeTexto 26"/>
            <p:cNvSpPr txBox="1">
              <a:spLocks noChangeArrowheads="1"/>
            </p:cNvSpPr>
            <p:nvPr/>
          </p:nvSpPr>
          <p:spPr bwMode="auto">
            <a:xfrm>
              <a:off x="9201122" y="3891338"/>
              <a:ext cx="313854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pt-BR" sz="2400" i="0" dirty="0">
                  <a:latin typeface="Abadi MT Condensed Extra Bold"/>
                  <a:cs typeface="Abadi MT Condensed Extra Bold"/>
                </a:rPr>
                <a:t>a</a:t>
              </a:r>
              <a:r>
                <a:rPr lang="pt-BR" sz="2400" i="0" dirty="0" smtClean="0">
                  <a:latin typeface="Abadi MT Condensed Extra Bold"/>
                  <a:cs typeface="Abadi MT Condensed Extra Bold"/>
                </a:rPr>
                <a:t>fetadas pelos </a:t>
              </a:r>
              <a:r>
                <a:rPr lang="pt-BR" sz="2400" i="0" dirty="0">
                  <a:latin typeface="Abadi MT Condensed Extra Bold"/>
                  <a:cs typeface="Abadi MT Condensed Extra Bold"/>
                </a:rPr>
                <a:t>mesmos genes</a:t>
              </a:r>
            </a:p>
          </p:txBody>
        </p:sp>
      </p:grpSp>
      <p:pic>
        <p:nvPicPr>
          <p:cNvPr id="15" name="Picture 14" descr="RStudio-B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75" y="5700305"/>
            <a:ext cx="655574" cy="655574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>
          <a:xfrm>
            <a:off x="2421787" y="5331333"/>
            <a:ext cx="339641" cy="1364216"/>
          </a:xfrm>
          <a:prstGeom prst="leftBrace">
            <a:avLst/>
          </a:prstGeom>
          <a:ln w="57150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otched Right Arrow 19"/>
          <p:cNvSpPr/>
          <p:nvPr/>
        </p:nvSpPr>
        <p:spPr>
          <a:xfrm>
            <a:off x="8845430" y="4046498"/>
            <a:ext cx="398709" cy="2658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5059" y="2556781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6000" dirty="0">
                <a:latin typeface="Abadi MT Condensed Extra Bold"/>
                <a:cs typeface="Abadi MT Condensed Extra Bold"/>
              </a:rPr>
              <a:t>5</a:t>
            </a:r>
            <a:r>
              <a:rPr lang="pt-PT" sz="6000" dirty="0" smtClean="0">
                <a:latin typeface="Abadi MT Condensed Extra Bold"/>
                <a:cs typeface="Abadi MT Condensed Extra Bold"/>
              </a:rPr>
              <a:t>. Resultados e Discussão</a:t>
            </a:r>
            <a:endParaRPr lang="pt-PT" sz="60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6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0"/>
            <a:ext cx="442558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6895"/>
              </p:ext>
            </p:extLst>
          </p:nvPr>
        </p:nvGraphicFramePr>
        <p:xfrm>
          <a:off x="901224" y="2515442"/>
          <a:ext cx="5329678" cy="4167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025"/>
                <a:gridCol w="1001653"/>
                <a:gridCol w="1359386"/>
                <a:gridCol w="13236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Cambria"/>
                          <a:cs typeface="Cambria"/>
                        </a:rPr>
                        <a:t>Caraterística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mbria"/>
                          <a:cs typeface="Cambria"/>
                        </a:rPr>
                        <a:t>N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mbria"/>
                          <a:cs typeface="Cambria"/>
                        </a:rPr>
                        <a:t>μ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Cambria"/>
                          <a:cs typeface="Cambria"/>
                        </a:rPr>
                        <a:t>σ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PESO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1108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240.79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21.38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CTOTAL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1117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15.56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0.81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CABD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1116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7.98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0.79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LABD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1117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5.59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0.35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CASA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1114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12.23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0.67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LASA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1113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3.92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0.30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4589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CTORAX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1117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5.05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0.53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LTORAX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1117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5.24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0.37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HTORAX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1117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5.52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0.37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214065" y="1241495"/>
            <a:ext cx="10977936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0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Tabela 1. </a:t>
            </a:r>
            <a:r>
              <a:rPr lang="pt-PT" sz="2000" dirty="0" err="1" smtClean="0">
                <a:latin typeface="Abadi MT Condensed Extra Bold"/>
                <a:cs typeface="Abadi MT Condensed Extra Bold"/>
              </a:rPr>
              <a:t>Número</a:t>
            </a:r>
            <a:r>
              <a:rPr lang="pt-PT" sz="2000" dirty="0" smtClean="0">
                <a:latin typeface="Abadi MT Condensed Extra Bold"/>
                <a:cs typeface="Abadi MT Condensed Extra Bold"/>
              </a:rPr>
              <a:t> </a:t>
            </a:r>
            <a:r>
              <a:rPr lang="pt-PT" sz="2000" dirty="0">
                <a:latin typeface="Abadi MT Condensed Extra Bold"/>
                <a:cs typeface="Abadi MT Condensed Extra Bold"/>
              </a:rPr>
              <a:t>de animais (N), </a:t>
            </a:r>
            <a:r>
              <a:rPr lang="pt-PT" sz="2000" dirty="0" err="1">
                <a:latin typeface="Abadi MT Condensed Extra Bold"/>
                <a:cs typeface="Abadi MT Condensed Extra Bold"/>
              </a:rPr>
              <a:t>média</a:t>
            </a:r>
            <a:r>
              <a:rPr lang="pt-PT" sz="2000" dirty="0">
                <a:latin typeface="Abadi MT Condensed Extra Bold"/>
                <a:cs typeface="Abadi MT Condensed Extra Bold"/>
              </a:rPr>
              <a:t> </a:t>
            </a:r>
            <a:r>
              <a:rPr lang="pt-PT" sz="2000" dirty="0" smtClean="0">
                <a:latin typeface="Abadi MT Condensed Extra Bold"/>
                <a:cs typeface="Abadi MT Condensed Extra Bold"/>
              </a:rPr>
              <a:t>(</a:t>
            </a:r>
            <a:r>
              <a:rPr lang="en-US" sz="2000" b="1" dirty="0" smtClean="0">
                <a:latin typeface="Abadi MT Condensed Extra Bold"/>
                <a:cs typeface="Abadi MT Condensed Extra Bold"/>
              </a:rPr>
              <a:t>μ) </a:t>
            </a:r>
            <a:r>
              <a:rPr lang="pt-PT" sz="2000" dirty="0" smtClean="0">
                <a:latin typeface="Abadi MT Condensed Extra Bold"/>
                <a:cs typeface="Abadi MT Condensed Extra Bold"/>
              </a:rPr>
              <a:t>e </a:t>
            </a:r>
            <a:r>
              <a:rPr lang="pt-PT" sz="2000" dirty="0" err="1" smtClean="0">
                <a:latin typeface="Abadi MT Condensed Extra Bold"/>
                <a:cs typeface="Abadi MT Condensed Extra Bold"/>
              </a:rPr>
              <a:t>desvio-</a:t>
            </a:r>
            <a:r>
              <a:rPr lang="pt-PT" sz="2000" dirty="0" err="1">
                <a:latin typeface="Abadi MT Condensed Extra Bold"/>
                <a:cs typeface="Abadi MT Condensed Extra Bold"/>
              </a:rPr>
              <a:t>padrão</a:t>
            </a:r>
            <a:r>
              <a:rPr lang="pt-PT" sz="2000" dirty="0">
                <a:latin typeface="Abadi MT Condensed Extra Bold"/>
                <a:cs typeface="Abadi MT Condensed Extra Bold"/>
              </a:rPr>
              <a:t> </a:t>
            </a:r>
            <a:r>
              <a:rPr lang="pt-PT" sz="2000" dirty="0" smtClean="0">
                <a:latin typeface="Abadi MT Condensed Extra Bold"/>
                <a:cs typeface="Abadi MT Condensed Extra Bold"/>
              </a:rPr>
              <a:t>(</a:t>
            </a:r>
            <a:r>
              <a:rPr lang="en-US" sz="2000" b="1" dirty="0" err="1" smtClean="0">
                <a:latin typeface="Abadi MT Condensed Extra Bold"/>
                <a:cs typeface="Abadi MT Condensed Extra Bold"/>
              </a:rPr>
              <a:t>σ</a:t>
            </a:r>
            <a:r>
              <a:rPr lang="pt-PT" sz="2000" dirty="0" smtClean="0">
                <a:latin typeface="Abadi MT Condensed Extra Bold"/>
                <a:cs typeface="Abadi MT Condensed Extra Bold"/>
              </a:rPr>
              <a:t>) para as caraterísticas medidas</a:t>
            </a:r>
            <a:endParaRPr lang="pt-PT" sz="20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692879"/>
              </p:ext>
            </p:extLst>
          </p:nvPr>
        </p:nvGraphicFramePr>
        <p:xfrm>
          <a:off x="6476884" y="2506845"/>
          <a:ext cx="5088161" cy="3796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5420"/>
                <a:gridCol w="962083"/>
                <a:gridCol w="1166712"/>
                <a:gridCol w="13539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Cambria"/>
                          <a:cs typeface="Cambria"/>
                        </a:rPr>
                        <a:t>Caraterística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mbria"/>
                          <a:cs typeface="Cambria"/>
                        </a:rPr>
                        <a:t>N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mbria"/>
                          <a:cs typeface="Cambria"/>
                        </a:rPr>
                        <a:t>μ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Cambria"/>
                          <a:cs typeface="Cambria"/>
                        </a:rPr>
                        <a:t>σ</a:t>
                      </a:r>
                      <a:endParaRPr lang="en-US" b="1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PESO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333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202.26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  </a:t>
                      </a:r>
                      <a:endParaRPr lang="en-US" b="1" dirty="0" smtClean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20.85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CTOTAL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330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15.37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0.91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CABD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333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7.69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0.68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LABD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333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5.50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0.48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CASA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12.36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0.96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LASA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333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3.86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0.61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4589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CTORAX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333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5.05 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0.52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LTORAX</a:t>
                      </a:r>
                      <a:r>
                        <a:rPr lang="en-US" baseline="-2500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333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5.26</a:t>
                      </a: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/>
                          <a:cs typeface="Cambria"/>
                        </a:rPr>
                        <a:t>0.34</a:t>
                      </a:r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23275" y="2924110"/>
            <a:ext cx="787014" cy="369205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1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31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31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26047" y="2924963"/>
            <a:ext cx="787014" cy="339882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1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31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31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21566" y="6076253"/>
            <a:ext cx="11626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19%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920090" y="6037557"/>
            <a:ext cx="0" cy="48552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ítulo 3"/>
          <p:cNvSpPr txBox="1">
            <a:spLocks/>
          </p:cNvSpPr>
          <p:nvPr/>
        </p:nvSpPr>
        <p:spPr>
          <a:xfrm>
            <a:off x="1282265" y="-149391"/>
            <a:ext cx="10578353" cy="211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600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5. Resultados e Discussão</a:t>
            </a:r>
            <a:endParaRPr lang="pt-PT" sz="3600" dirty="0">
              <a:solidFill>
                <a:srgbClr val="54823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9098" y="1905103"/>
            <a:ext cx="1742505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Emergência</a:t>
            </a:r>
            <a:endParaRPr lang="en-US" sz="2400" dirty="0">
              <a:solidFill>
                <a:schemeClr val="tx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9481" y="1895052"/>
            <a:ext cx="166867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Maturidade</a:t>
            </a:r>
            <a:endParaRPr lang="en-US" sz="24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36923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34053" y="206755"/>
            <a:ext cx="10578353" cy="1447287"/>
          </a:xfrm>
        </p:spPr>
        <p:txBody>
          <a:bodyPr>
            <a:normAutofit/>
          </a:bodyPr>
          <a:lstStyle/>
          <a:p>
            <a:pPr algn="ctr"/>
            <a:r>
              <a:rPr lang="pt-PT" sz="3600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5.1 Resultados e Discussão</a:t>
            </a:r>
            <a:endParaRPr lang="pt-PT" sz="3600" dirty="0">
              <a:solidFill>
                <a:srgbClr val="54823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35126" y="1291230"/>
            <a:ext cx="1067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20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Tabela 2. </a:t>
            </a:r>
            <a:r>
              <a:rPr lang="pt-PT" sz="2000" dirty="0">
                <a:latin typeface="Abadi MT Condensed Extra Bold"/>
                <a:cs typeface="Abadi MT Condensed Extra Bold"/>
              </a:rPr>
              <a:t>Proporção da variância genética aditiva na variância </a:t>
            </a:r>
            <a:r>
              <a:rPr lang="pt-PT" sz="2000" dirty="0" err="1">
                <a:latin typeface="Abadi MT Condensed Extra Bold"/>
                <a:cs typeface="Abadi MT Condensed Extra Bold"/>
              </a:rPr>
              <a:t>fenotípica</a:t>
            </a:r>
            <a:r>
              <a:rPr lang="pt-PT" sz="2000" dirty="0">
                <a:latin typeface="Abadi MT Condensed Extra Bold"/>
                <a:cs typeface="Abadi MT Condensed Extra Bold"/>
              </a:rPr>
              <a:t> total considerando os coeficientes de parentesco de 0.50 e 0.75 entre </a:t>
            </a:r>
            <a:r>
              <a:rPr lang="pt-PT" sz="2000" dirty="0" err="1">
                <a:latin typeface="Abadi MT Condensed Extra Bold"/>
                <a:cs typeface="Abadi MT Condensed Extra Bold"/>
              </a:rPr>
              <a:t>zângãos</a:t>
            </a:r>
            <a:r>
              <a:rPr lang="pt-PT" sz="2000" dirty="0">
                <a:latin typeface="Abadi MT Condensed Extra Bold"/>
                <a:cs typeface="Abadi MT Condensed Extra Bold"/>
              </a:rPr>
              <a:t> irmãos </a:t>
            </a:r>
            <a:endParaRPr lang="pt-PT" sz="20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41" y="2261238"/>
            <a:ext cx="6362185" cy="45967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8259" y="3319711"/>
            <a:ext cx="43503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dirty="0" smtClean="0">
                <a:latin typeface="Abadi MT Condensed Extra Bold"/>
                <a:cs typeface="Abadi MT Condensed Extra Bold"/>
              </a:rPr>
              <a:t>Proporção </a:t>
            </a:r>
            <a:r>
              <a:rPr lang="pt-PT" sz="3200" dirty="0">
                <a:latin typeface="Abadi MT Condensed Extra Bold"/>
                <a:cs typeface="Abadi MT Condensed Extra Bold"/>
              </a:rPr>
              <a:t>da variância genética aditiva </a:t>
            </a:r>
            <a:endParaRPr lang="pt-PT" sz="3200" dirty="0" smtClean="0">
              <a:latin typeface="Abadi MT Condensed Extra Bold"/>
              <a:cs typeface="Abadi MT Condensed Extra Bold"/>
            </a:endParaRPr>
          </a:p>
          <a:p>
            <a:pPr algn="ctr"/>
            <a:endParaRPr lang="pt-PT" sz="3200" dirty="0">
              <a:latin typeface="Abadi MT Condensed Extra Bold"/>
              <a:cs typeface="Abadi MT Condensed Extra Bold"/>
            </a:endParaRPr>
          </a:p>
          <a:p>
            <a:pPr algn="ctr"/>
            <a:r>
              <a:rPr lang="pt-PT" sz="3200" dirty="0" smtClean="0">
                <a:latin typeface="Abadi MT Condensed Extra Bold"/>
                <a:cs typeface="Abadi MT Condensed Extra Bold"/>
              </a:rPr>
              <a:t>&gt; 50</a:t>
            </a:r>
            <a:r>
              <a:rPr lang="pt-PT" sz="3200" dirty="0">
                <a:latin typeface="Abadi MT Condensed Extra Bold"/>
                <a:cs typeface="Abadi MT Condensed Extra Bold"/>
              </a:rPr>
              <a:t>% da variância </a:t>
            </a:r>
            <a:r>
              <a:rPr lang="pt-PT" sz="3200" dirty="0" err="1">
                <a:latin typeface="Abadi MT Condensed Extra Bold"/>
                <a:cs typeface="Abadi MT Condensed Extra Bold"/>
              </a:rPr>
              <a:t>fenotípica</a:t>
            </a:r>
            <a:r>
              <a:rPr lang="pt-PT" sz="3200" dirty="0">
                <a:latin typeface="Abadi MT Condensed Extra Bold"/>
                <a:cs typeface="Abadi MT Condensed Extra Bold"/>
              </a:rPr>
              <a:t> total </a:t>
            </a:r>
            <a:endParaRPr lang="en-US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2325" y="2993572"/>
            <a:ext cx="697582" cy="235858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6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6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6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0780" y="5035957"/>
            <a:ext cx="787013" cy="624614"/>
          </a:xfrm>
          <a:prstGeom prst="rect">
            <a:avLst/>
          </a:prstGeom>
          <a:solidFill>
            <a:srgbClr val="FF6600">
              <a:alpha val="26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62199" y="5938978"/>
            <a:ext cx="787013" cy="411436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35731" y="6582965"/>
            <a:ext cx="857836" cy="275035"/>
          </a:xfrm>
          <a:prstGeom prst="rect">
            <a:avLst/>
          </a:prstGeom>
          <a:solidFill>
            <a:schemeClr val="bg2">
              <a:lumMod val="25000"/>
              <a:alpha val="26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93958" y="3029858"/>
            <a:ext cx="697582" cy="199572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6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6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6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20428" y="5035956"/>
            <a:ext cx="643920" cy="642757"/>
          </a:xfrm>
          <a:prstGeom prst="rect">
            <a:avLst/>
          </a:prstGeom>
          <a:solidFill>
            <a:srgbClr val="FF6600">
              <a:alpha val="26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20427" y="5938977"/>
            <a:ext cx="680418" cy="447213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02540" y="6600853"/>
            <a:ext cx="661807" cy="257147"/>
          </a:xfrm>
          <a:prstGeom prst="rect">
            <a:avLst/>
          </a:prstGeom>
          <a:solidFill>
            <a:schemeClr val="bg2">
              <a:lumMod val="25000"/>
              <a:alpha val="26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17965" y="2993571"/>
            <a:ext cx="697582" cy="262135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6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6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6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46420" y="5455990"/>
            <a:ext cx="787013" cy="240868"/>
          </a:xfrm>
          <a:prstGeom prst="rect">
            <a:avLst/>
          </a:prstGeom>
          <a:solidFill>
            <a:srgbClr val="FF6600">
              <a:alpha val="26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37839" y="5938978"/>
            <a:ext cx="787013" cy="411436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11371" y="6582965"/>
            <a:ext cx="857836" cy="275035"/>
          </a:xfrm>
          <a:prstGeom prst="rect">
            <a:avLst/>
          </a:prstGeom>
          <a:solidFill>
            <a:schemeClr val="bg2">
              <a:lumMod val="25000"/>
              <a:alpha val="26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9775750" y="4327093"/>
            <a:ext cx="295340" cy="5759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19286" y="-163286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2800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5.2 Resultados e Discussão</a:t>
            </a:r>
            <a:endParaRPr lang="pt-PT" sz="2800" dirty="0">
              <a:solidFill>
                <a:srgbClr val="54823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1756" y="1079549"/>
            <a:ext cx="117502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Tabelas 3 e 4. </a:t>
            </a:r>
            <a:r>
              <a:rPr lang="pt-PT" sz="2400" dirty="0" smtClean="0">
                <a:latin typeface="Abadi MT Condensed Extra Bold"/>
                <a:cs typeface="Abadi MT Condensed Extra Bold"/>
              </a:rPr>
              <a:t>Estimativas das correlações </a:t>
            </a:r>
            <a:r>
              <a:rPr lang="pt-PT" sz="2400" dirty="0" err="1" smtClean="0">
                <a:latin typeface="Abadi MT Condensed Extra Bold"/>
                <a:cs typeface="Abadi MT Condensed Extra Bold"/>
              </a:rPr>
              <a:t>fenotípicas</a:t>
            </a:r>
            <a:endParaRPr lang="pt-PT" sz="24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96031"/>
              </p:ext>
            </p:extLst>
          </p:nvPr>
        </p:nvGraphicFramePr>
        <p:xfrm>
          <a:off x="379948" y="1674072"/>
          <a:ext cx="9688288" cy="4953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878"/>
                <a:gridCol w="729984"/>
                <a:gridCol w="931568"/>
                <a:gridCol w="834572"/>
                <a:gridCol w="739668"/>
                <a:gridCol w="772467"/>
                <a:gridCol w="772468"/>
                <a:gridCol w="981111"/>
                <a:gridCol w="925286"/>
                <a:gridCol w="997857"/>
                <a:gridCol w="943429"/>
              </a:tblGrid>
              <a:tr h="4502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858591"/>
              </p:ext>
            </p:extLst>
          </p:nvPr>
        </p:nvGraphicFramePr>
        <p:xfrm>
          <a:off x="378412" y="1672520"/>
          <a:ext cx="9688288" cy="4953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878"/>
                <a:gridCol w="729984"/>
                <a:gridCol w="931568"/>
                <a:gridCol w="834572"/>
                <a:gridCol w="739668"/>
                <a:gridCol w="772467"/>
                <a:gridCol w="772468"/>
                <a:gridCol w="981111"/>
                <a:gridCol w="925286"/>
                <a:gridCol w="997857"/>
                <a:gridCol w="943429"/>
              </a:tblGrid>
              <a:tr h="4502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HTORAX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606511" y="3381087"/>
            <a:ext cx="98132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04979" y="3860630"/>
            <a:ext cx="9813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603446" y="4340174"/>
            <a:ext cx="9813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01911" y="5320056"/>
            <a:ext cx="98132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19620" y="5799601"/>
            <a:ext cx="98132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18087" y="6259901"/>
            <a:ext cx="98132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9494" y="3361843"/>
            <a:ext cx="82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≥ 0.80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797960" y="3802900"/>
            <a:ext cx="134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0.50 – 0.79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96427" y="4301687"/>
            <a:ext cx="153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0.10 − 0.49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66464" y="4838962"/>
            <a:ext cx="147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-0.09 – 0.09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602748" y="4858206"/>
            <a:ext cx="98132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672091" y="5280019"/>
            <a:ext cx="145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-1.0 − -0.49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618650" y="5778806"/>
            <a:ext cx="171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-0.50 − -0.79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522437" y="6219862"/>
            <a:ext cx="119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≤ - 0.80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32103" y="4222635"/>
            <a:ext cx="1422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0.75</a:t>
            </a:r>
            <a:endParaRPr lang="pt-P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75464" y="3031125"/>
            <a:ext cx="1422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0.50</a:t>
            </a:r>
            <a:endParaRPr lang="pt-P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75240" y="742727"/>
            <a:ext cx="2416760" cy="990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000" dirty="0" smtClean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Caraterísticas </a:t>
            </a:r>
            <a:r>
              <a:rPr lang="pt-PT" sz="2000" dirty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à emergência</a:t>
            </a:r>
            <a:endParaRPr lang="pt-PT" sz="2000" dirty="0">
              <a:solidFill>
                <a:srgbClr val="5B9BD5">
                  <a:lumMod val="50000"/>
                </a:srgb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30113" y="1233613"/>
            <a:ext cx="1544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latin typeface="Abadi MT Condensed Extra Bold"/>
                <a:cs typeface="Abadi MT Condensed Extra Bold"/>
              </a:rPr>
              <a:t>e genéticas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488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19286" y="-163286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2800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5.2 Resultados e Discussão</a:t>
            </a:r>
            <a:endParaRPr lang="pt-PT" sz="2800" dirty="0">
              <a:solidFill>
                <a:srgbClr val="54823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446338"/>
              </p:ext>
            </p:extLst>
          </p:nvPr>
        </p:nvGraphicFramePr>
        <p:xfrm>
          <a:off x="704559" y="1992991"/>
          <a:ext cx="7964714" cy="40524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5998"/>
                <a:gridCol w="762002"/>
                <a:gridCol w="1034142"/>
                <a:gridCol w="834572"/>
                <a:gridCol w="762000"/>
                <a:gridCol w="750135"/>
                <a:gridCol w="772468"/>
                <a:gridCol w="1035540"/>
                <a:gridCol w="997857"/>
              </a:tblGrid>
              <a:tr h="4502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99162"/>
              </p:ext>
            </p:extLst>
          </p:nvPr>
        </p:nvGraphicFramePr>
        <p:xfrm>
          <a:off x="697731" y="1992947"/>
          <a:ext cx="7964714" cy="40524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5998"/>
                <a:gridCol w="762002"/>
                <a:gridCol w="1034142"/>
                <a:gridCol w="834572"/>
                <a:gridCol w="762000"/>
                <a:gridCol w="750135"/>
                <a:gridCol w="772468"/>
                <a:gridCol w="1035540"/>
                <a:gridCol w="997857"/>
              </a:tblGrid>
              <a:tr h="4502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PESO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CTOTAL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LABD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LASA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02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LTORAX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41756" y="1079549"/>
            <a:ext cx="117502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Tabelas </a:t>
            </a:r>
            <a:r>
              <a:rPr lang="pt-PT" sz="2400" dirty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5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 e 6. </a:t>
            </a:r>
            <a:r>
              <a:rPr lang="pt-PT" sz="2400" dirty="0" smtClean="0">
                <a:latin typeface="Abadi MT Condensed Extra Bold"/>
                <a:cs typeface="Abadi MT Condensed Extra Bold"/>
              </a:rPr>
              <a:t>Estimativas das correlações </a:t>
            </a:r>
            <a:r>
              <a:rPr lang="pt-PT" sz="2400" dirty="0" err="1" smtClean="0">
                <a:latin typeface="Abadi MT Condensed Extra Bold"/>
                <a:cs typeface="Abadi MT Condensed Extra Bold"/>
              </a:rPr>
              <a:t>fenotípicas</a:t>
            </a:r>
            <a:endParaRPr lang="pt-PT" sz="2400" dirty="0">
              <a:solidFill>
                <a:schemeClr val="accent1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4790" y="4061265"/>
            <a:ext cx="2116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0.75</a:t>
            </a:r>
            <a:endParaRPr lang="pt-PT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10948" y="3150352"/>
            <a:ext cx="2116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0.50</a:t>
            </a:r>
            <a:endParaRPr lang="pt-PT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68070" y="3336782"/>
            <a:ext cx="98132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9466538" y="3816325"/>
            <a:ext cx="9813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9465005" y="4295869"/>
            <a:ext cx="9813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9463470" y="5275751"/>
            <a:ext cx="98132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9481179" y="5755296"/>
            <a:ext cx="98132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9479646" y="6215596"/>
            <a:ext cx="98132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0661053" y="3317538"/>
            <a:ext cx="82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≥ 0.80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0659519" y="3758595"/>
            <a:ext cx="134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0.50 – 0.79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0657986" y="4257382"/>
            <a:ext cx="153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0.10 − 0.49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0528023" y="4794657"/>
            <a:ext cx="147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-0.09 – 0.09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464307" y="4813901"/>
            <a:ext cx="98132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0533650" y="5235714"/>
            <a:ext cx="145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-1.0 − -0.49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0480209" y="5734501"/>
            <a:ext cx="171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-0.50 − -0.79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0383996" y="6175557"/>
            <a:ext cx="119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≤ - 0.80 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775240" y="742727"/>
            <a:ext cx="2416760" cy="990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000" dirty="0" smtClean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Caraterísticas </a:t>
            </a:r>
            <a:r>
              <a:rPr lang="pt-PT" sz="2000" dirty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à </a:t>
            </a:r>
            <a:r>
              <a:rPr lang="pt-PT" sz="2000" dirty="0" smtClean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maturidade</a:t>
            </a:r>
            <a:endParaRPr lang="pt-PT" sz="2000" dirty="0">
              <a:solidFill>
                <a:srgbClr val="5B9BD5">
                  <a:lumMod val="50000"/>
                </a:srgb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930113" y="1233613"/>
            <a:ext cx="1544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latin typeface="Abadi MT Condensed Extra Bold"/>
                <a:cs typeface="Abadi MT Condensed Extra Bold"/>
              </a:rPr>
              <a:t>e genéticas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420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5059" y="2556781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6000" dirty="0">
                <a:latin typeface="Abadi MT Condensed Extra Bold"/>
                <a:cs typeface="Abadi MT Condensed Extra Bold"/>
              </a:rPr>
              <a:t>6</a:t>
            </a:r>
            <a:r>
              <a:rPr lang="pt-PT" sz="6000" dirty="0" smtClean="0">
                <a:latin typeface="Abadi MT Condensed Extra Bold"/>
                <a:cs typeface="Abadi MT Condensed Extra Bold"/>
              </a:rPr>
              <a:t>. Conclusões</a:t>
            </a:r>
            <a:endParaRPr lang="pt-PT" sz="60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37173" y="203844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>
                <a:latin typeface="Abadi MT Condensed Extra Bold"/>
                <a:cs typeface="Abadi MT Condensed Extra Bold"/>
              </a:rPr>
              <a:t>6</a:t>
            </a:r>
            <a:r>
              <a:rPr lang="pt-PT" sz="5400" dirty="0" smtClean="0">
                <a:latin typeface="Abadi MT Condensed Extra Bold"/>
                <a:cs typeface="Abadi MT Condensed Extra Bold"/>
              </a:rPr>
              <a:t>. Conclusões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1484" y="1437520"/>
            <a:ext cx="10829181" cy="190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/>
              <a:buChar char="•"/>
            </a:pPr>
            <a:r>
              <a:rPr lang="pt-PT" sz="2800" u="sng" dirty="0" smtClean="0">
                <a:solidFill>
                  <a:schemeClr val="accent1"/>
                </a:solidFill>
                <a:latin typeface="Abadi MT Condensed Extra Bold"/>
                <a:cs typeface="Abadi MT Condensed Extra Bold"/>
              </a:rPr>
              <a:t>Parentescos</a:t>
            </a:r>
          </a:p>
          <a:p>
            <a:pPr lvl="0">
              <a:lnSpc>
                <a:spcPct val="150000"/>
              </a:lnSpc>
            </a:pPr>
            <a:r>
              <a:rPr lang="pt-PT" sz="24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Estimativas (h</a:t>
            </a:r>
            <a:r>
              <a:rPr lang="pt-PT" sz="2400" baseline="300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2 </a:t>
            </a:r>
            <a:r>
              <a:rPr lang="pt-PT" sz="24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 </a:t>
            </a:r>
            <a:r>
              <a:rPr lang="pt-PT" sz="2400" i="1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r</a:t>
            </a:r>
            <a:r>
              <a:rPr lang="pt-PT" sz="24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) entre parentescos </a:t>
            </a:r>
            <a:r>
              <a:rPr lang="pt-PT" sz="2400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sem diferenças expressivas</a:t>
            </a:r>
            <a:r>
              <a:rPr lang="pt-PT" sz="24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;</a:t>
            </a:r>
          </a:p>
          <a:p>
            <a:pPr lvl="0">
              <a:lnSpc>
                <a:spcPct val="150000"/>
              </a:lnSpc>
            </a:pPr>
            <a:endParaRPr lang="pt-PT" sz="28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4897" y="2597169"/>
            <a:ext cx="11480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/>
              <a:buChar char="•"/>
            </a:pPr>
            <a:r>
              <a:rPr lang="pt-PT" sz="2800" u="sng" dirty="0" smtClean="0">
                <a:solidFill>
                  <a:srgbClr val="5B9BD5"/>
                </a:solidFill>
                <a:latin typeface="Abadi MT Condensed Extra Bold"/>
                <a:cs typeface="Abadi MT Condensed Extra Bold"/>
              </a:rPr>
              <a:t>Análise </a:t>
            </a:r>
            <a:r>
              <a:rPr lang="pt-PT" sz="2800" u="sng" dirty="0" err="1" smtClean="0">
                <a:solidFill>
                  <a:srgbClr val="5B9BD5"/>
                </a:solidFill>
                <a:latin typeface="Abadi MT Condensed Extra Bold"/>
                <a:cs typeface="Abadi MT Condensed Extra Bold"/>
              </a:rPr>
              <a:t>unicaraterística</a:t>
            </a:r>
            <a:r>
              <a:rPr lang="pt-PT" sz="2800" u="sng" dirty="0" smtClean="0">
                <a:solidFill>
                  <a:srgbClr val="5B9BD5"/>
                </a:solidFill>
                <a:latin typeface="Abadi MT Condensed Extra Bold"/>
                <a:cs typeface="Abadi MT Condensed Extra Bold"/>
              </a:rPr>
              <a:t> – critérios de seleção</a:t>
            </a:r>
            <a:r>
              <a:rPr lang="pt-PT" sz="2800" dirty="0" smtClean="0">
                <a:solidFill>
                  <a:srgbClr val="5B9BD5"/>
                </a:solidFill>
                <a:latin typeface="Abadi MT Condensed Extra Bold"/>
                <a:cs typeface="Abadi MT Condensed Extra Bold"/>
              </a:rPr>
              <a:t>:</a:t>
            </a:r>
            <a:endParaRPr lang="pt-PT" sz="2800" dirty="0">
              <a:solidFill>
                <a:srgbClr val="5B9BD5"/>
              </a:solidFill>
              <a:latin typeface="Abadi MT Condensed Extra Bold"/>
              <a:cs typeface="Abadi MT Condensed Extra Bold"/>
            </a:endParaRPr>
          </a:p>
          <a:p>
            <a:pPr marL="90488" lvl="0">
              <a:lnSpc>
                <a:spcPct val="150000"/>
              </a:lnSpc>
            </a:pPr>
            <a:r>
              <a:rPr lang="pt-PT" sz="2400" dirty="0" smtClean="0">
                <a:latin typeface="Abadi MT Condensed Extra Bold"/>
                <a:cs typeface="Abadi MT Condensed Extra Bold"/>
              </a:rPr>
              <a:t>À emergência:</a:t>
            </a:r>
            <a:endParaRPr lang="pt-PT" sz="2400" dirty="0">
              <a:latin typeface="Abadi MT Condensed Extra Bold"/>
              <a:cs typeface="Abadi MT Condensed Extra Bold"/>
            </a:endParaRPr>
          </a:p>
          <a:p>
            <a:pPr>
              <a:lnSpc>
                <a:spcPct val="150000"/>
              </a:lnSpc>
            </a:pPr>
            <a:r>
              <a:rPr lang="pt-PT" sz="2400" dirty="0">
                <a:latin typeface="Abadi MT Condensed Extra Bold"/>
                <a:cs typeface="Abadi MT Condensed Extra Bold"/>
              </a:rPr>
              <a:t>	</a:t>
            </a:r>
            <a:r>
              <a:rPr lang="pt-PT" sz="2400" dirty="0" smtClean="0">
                <a:latin typeface="Abadi MT Condensed Extra Bold"/>
                <a:cs typeface="Abadi MT Condensed Extra Bold"/>
              </a:rPr>
              <a:t>Peso     </a:t>
            </a:r>
            <a:r>
              <a:rPr lang="pt-PT" sz="2000" dirty="0" smtClean="0">
                <a:latin typeface="Abadi MT Condensed Extra Bold"/>
                <a:cs typeface="Abadi MT Condensed Extra Bold"/>
              </a:rPr>
              <a:t>Correlação </a:t>
            </a:r>
            <a:r>
              <a:rPr lang="pt-PT" sz="2000" dirty="0">
                <a:latin typeface="Abadi MT Condensed Extra Bold"/>
                <a:cs typeface="Abadi MT Condensed Extra Bold"/>
              </a:rPr>
              <a:t>genética entre </a:t>
            </a:r>
            <a:r>
              <a:rPr lang="pt-PT" sz="2000" u="sng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peso à emergência </a:t>
            </a:r>
            <a:r>
              <a:rPr lang="pt-PT" sz="2000" dirty="0">
                <a:latin typeface="Abadi MT Condensed Extra Bold"/>
                <a:cs typeface="Abadi MT Condensed Extra Bold"/>
              </a:rPr>
              <a:t>e</a:t>
            </a:r>
            <a:r>
              <a:rPr lang="pt-PT" sz="2000" dirty="0">
                <a:solidFill>
                  <a:schemeClr val="accent5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000" u="sng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volume das vesículas seminais</a:t>
            </a:r>
            <a:r>
              <a:rPr lang="pt-PT" sz="2000" dirty="0">
                <a:solidFill>
                  <a:schemeClr val="accent5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: </a:t>
            </a:r>
            <a:r>
              <a:rPr lang="pt-PT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Extra Bold"/>
                <a:cs typeface="Abadi MT Condensed Extra Bold"/>
              </a:rPr>
              <a:t>0.44</a:t>
            </a:r>
            <a:endParaRPr lang="pt-PT" sz="2000" dirty="0" smtClean="0">
              <a:latin typeface="Abadi MT Condensed Extra Bold"/>
              <a:cs typeface="Abadi MT Condensed Extra Bold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84828" y="4482352"/>
            <a:ext cx="2797290" cy="1822824"/>
            <a:chOff x="4520329" y="3727514"/>
            <a:chExt cx="4972493" cy="3130486"/>
          </a:xfrm>
        </p:grpSpPr>
        <p:pic>
          <p:nvPicPr>
            <p:cNvPr id="16" name="Picture 1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329" y="3727514"/>
              <a:ext cx="4972493" cy="3130486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7053997" y="4320953"/>
              <a:ext cx="17887" cy="2218173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071884" y="5549019"/>
              <a:ext cx="17888" cy="1037532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71630" y="4684895"/>
              <a:ext cx="1762201" cy="366367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8506885" y="4665791"/>
              <a:ext cx="216813" cy="510690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66730" y="5015484"/>
              <a:ext cx="733353" cy="17889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Notched Right Arrow 32"/>
          <p:cNvSpPr/>
          <p:nvPr/>
        </p:nvSpPr>
        <p:spPr>
          <a:xfrm>
            <a:off x="2133570" y="4097035"/>
            <a:ext cx="315792" cy="216509"/>
          </a:xfrm>
          <a:prstGeom prst="notchedRightArrow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59116" y="4459395"/>
            <a:ext cx="8684745" cy="2398605"/>
            <a:chOff x="659116" y="4459395"/>
            <a:chExt cx="8684745" cy="2398605"/>
          </a:xfrm>
        </p:grpSpPr>
        <p:sp>
          <p:nvSpPr>
            <p:cNvPr id="31" name="Rectangle 30"/>
            <p:cNvSpPr/>
            <p:nvPr/>
          </p:nvSpPr>
          <p:spPr>
            <a:xfrm>
              <a:off x="659116" y="4459395"/>
              <a:ext cx="8684745" cy="2398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40000"/>
                </a:lnSpc>
              </a:pPr>
              <a:r>
                <a:rPr lang="pt-PT" sz="2400" dirty="0" smtClean="0">
                  <a:latin typeface="Abadi MT Condensed Extra Bold"/>
                  <a:cs typeface="Abadi MT Condensed Extra Bold"/>
                </a:rPr>
                <a:t>À maturidade:</a:t>
              </a:r>
            </a:p>
            <a:p>
              <a:pPr marL="363538" lvl="0" indent="-74613">
                <a:lnSpc>
                  <a:spcPct val="140000"/>
                </a:lnSpc>
                <a:tabLst>
                  <a:tab pos="454025" algn="l"/>
                  <a:tab pos="544513" algn="l"/>
                </a:tabLst>
              </a:pPr>
              <a:r>
                <a:rPr lang="pt-PT" sz="2400" dirty="0" smtClean="0">
                  <a:latin typeface="Abadi MT Condensed Extra Bold"/>
                  <a:cs typeface="Abadi MT Condensed Extra Bold"/>
                </a:rPr>
                <a:t>	</a:t>
              </a:r>
              <a:r>
                <a:rPr lang="pt-PT" sz="2000" dirty="0" smtClean="0">
                  <a:latin typeface="Abadi MT Condensed Extra Bold"/>
                  <a:cs typeface="Abadi MT Condensed Extra Bold"/>
                </a:rPr>
                <a:t>Peso</a:t>
              </a:r>
            </a:p>
            <a:p>
              <a:pPr marL="454025" lvl="0" indent="-74613">
                <a:lnSpc>
                  <a:spcPct val="140000"/>
                </a:lnSpc>
                <a:tabLst>
                  <a:tab pos="544513" algn="l"/>
                </a:tabLst>
              </a:pPr>
              <a:r>
                <a:rPr lang="pt-PT" sz="2000" dirty="0" smtClean="0">
                  <a:latin typeface="Abadi MT Condensed Extra Bold"/>
                  <a:cs typeface="Abadi MT Condensed Extra Bold"/>
                </a:rPr>
                <a:t>Comprimento do abdómen</a:t>
              </a:r>
            </a:p>
            <a:p>
              <a:pPr marL="363538" lvl="0" indent="-74613">
                <a:lnSpc>
                  <a:spcPct val="140000"/>
                </a:lnSpc>
                <a:tabLst>
                  <a:tab pos="454025" algn="l"/>
                  <a:tab pos="544513" algn="l"/>
                </a:tabLst>
              </a:pPr>
              <a:r>
                <a:rPr lang="pt-PT" sz="2000" dirty="0" smtClean="0">
                  <a:solidFill>
                    <a:srgbClr val="548235"/>
                  </a:solidFill>
                  <a:latin typeface="Abadi MT Condensed Extra Bold"/>
                  <a:cs typeface="Abadi MT Condensed Extra Bold"/>
                </a:rPr>
                <a:t>	Comprimento </a:t>
              </a:r>
              <a:r>
                <a:rPr lang="pt-PT" sz="2000" dirty="0">
                  <a:solidFill>
                    <a:srgbClr val="548235"/>
                  </a:solidFill>
                  <a:latin typeface="Abadi MT Condensed Extra Bold"/>
                  <a:cs typeface="Abadi MT Condensed Extra Bold"/>
                </a:rPr>
                <a:t>e largura da </a:t>
              </a:r>
              <a:r>
                <a:rPr lang="pt-PT" sz="2000" dirty="0" smtClean="0">
                  <a:solidFill>
                    <a:srgbClr val="548235"/>
                  </a:solidFill>
                  <a:latin typeface="Abadi MT Condensed Extra Bold"/>
                  <a:cs typeface="Abadi MT Condensed Extra Bold"/>
                </a:rPr>
                <a:t>asa      número de espermatozoides</a:t>
              </a:r>
              <a:r>
                <a:rPr lang="pt-PT" sz="2000" dirty="0" smtClean="0">
                  <a:latin typeface="Abadi MT Condensed Extra Bold"/>
                  <a:cs typeface="Abadi MT Condensed Extra Bold"/>
                </a:rPr>
                <a:t> </a:t>
              </a:r>
            </a:p>
            <a:p>
              <a:pPr marL="363538" lvl="0" indent="-74613">
                <a:lnSpc>
                  <a:spcPct val="140000"/>
                </a:lnSpc>
                <a:tabLst>
                  <a:tab pos="454025" algn="l"/>
                  <a:tab pos="544513" algn="l"/>
                </a:tabLst>
              </a:pPr>
              <a:r>
                <a:rPr lang="pt-PT" sz="2000" dirty="0" smtClean="0">
                  <a:latin typeface="Abadi MT Condensed Extra Bold"/>
                  <a:cs typeface="Abadi MT Condensed Extra Bold"/>
                </a:rPr>
                <a:t>	Largura </a:t>
              </a:r>
              <a:r>
                <a:rPr lang="pt-PT" sz="2000" dirty="0">
                  <a:latin typeface="Abadi MT Condensed Extra Bold"/>
                  <a:cs typeface="Abadi MT Condensed Extra Bold"/>
                </a:rPr>
                <a:t>do </a:t>
              </a:r>
              <a:r>
                <a:rPr lang="pt-PT" sz="2000" dirty="0" smtClean="0">
                  <a:latin typeface="Abadi MT Condensed Extra Bold"/>
                  <a:cs typeface="Abadi MT Condensed Extra Bold"/>
                </a:rPr>
                <a:t>tórax</a:t>
              </a:r>
              <a:endParaRPr lang="pt-PT" sz="2000" dirty="0"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34" name="Notched Right Arrow 33"/>
            <p:cNvSpPr/>
            <p:nvPr/>
          </p:nvSpPr>
          <p:spPr>
            <a:xfrm>
              <a:off x="4085192" y="6139212"/>
              <a:ext cx="315792" cy="216509"/>
            </a:xfrm>
            <a:prstGeom prst="notchedRightArrow">
              <a:avLst/>
            </a:prstGeom>
            <a:solidFill>
              <a:schemeClr val="tx1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294" y="2747819"/>
            <a:ext cx="1439582" cy="1308710"/>
          </a:xfrm>
          <a:prstGeom prst="rect">
            <a:avLst/>
          </a:prstGeom>
        </p:spPr>
      </p:pic>
      <p:pic>
        <p:nvPicPr>
          <p:cNvPr id="6" name="Picture 5" descr="Sistema reproduto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1" r="8924"/>
          <a:stretch/>
        </p:blipFill>
        <p:spPr>
          <a:xfrm>
            <a:off x="10335229" y="1748118"/>
            <a:ext cx="1677476" cy="23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6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37173" y="203844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>
                <a:latin typeface="Abadi MT Condensed Extra Bold"/>
                <a:cs typeface="Abadi MT Condensed Extra Bold"/>
              </a:rPr>
              <a:t>6</a:t>
            </a:r>
            <a:r>
              <a:rPr lang="pt-PT" sz="5400" dirty="0" smtClean="0">
                <a:latin typeface="Abadi MT Condensed Extra Bold"/>
                <a:cs typeface="Abadi MT Condensed Extra Bold"/>
              </a:rPr>
              <a:t>. Conclusões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43833" y="1687955"/>
            <a:ext cx="10693433" cy="702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/>
              <a:buChar char="•"/>
            </a:pPr>
            <a:r>
              <a:rPr lang="pt-PT" sz="2800" u="sng" dirty="0" smtClean="0">
                <a:solidFill>
                  <a:schemeClr val="accent1"/>
                </a:solidFill>
                <a:latin typeface="Abadi MT Condensed Extra Bold"/>
                <a:cs typeface="Abadi MT Condensed Extra Bold"/>
              </a:rPr>
              <a:t>Análise </a:t>
            </a:r>
            <a:r>
              <a:rPr lang="pt-PT" sz="2800" u="sng" dirty="0" err="1" smtClean="0">
                <a:solidFill>
                  <a:schemeClr val="accent1"/>
                </a:solidFill>
                <a:latin typeface="Abadi MT Condensed Extra Bold"/>
                <a:cs typeface="Abadi MT Condensed Extra Bold"/>
              </a:rPr>
              <a:t>bicaraterística</a:t>
            </a:r>
            <a:r>
              <a:rPr lang="pt-PT" sz="2800" u="sng" dirty="0" smtClean="0">
                <a:solidFill>
                  <a:schemeClr val="accent1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800" u="sng" dirty="0">
                <a:solidFill>
                  <a:schemeClr val="accent1"/>
                </a:solidFill>
                <a:latin typeface="Abadi MT Condensed Extra Bold"/>
                <a:cs typeface="Abadi MT Condensed Extra Bold"/>
              </a:rPr>
              <a:t>– critérios de </a:t>
            </a:r>
            <a:r>
              <a:rPr lang="pt-PT" sz="2800" u="sng" dirty="0" smtClean="0">
                <a:solidFill>
                  <a:schemeClr val="accent1"/>
                </a:solidFill>
                <a:latin typeface="Abadi MT Condensed Extra Bold"/>
                <a:cs typeface="Abadi MT Condensed Extra Bold"/>
              </a:rPr>
              <a:t>seleção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2800" y="3539456"/>
            <a:ext cx="895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Extra Bold"/>
                <a:cs typeface="Abadi MT Condensed Extra Bold"/>
              </a:rPr>
              <a:t>PESO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3218325" y="2738082"/>
            <a:ext cx="1453606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 smtClean="0">
                <a:solidFill>
                  <a:schemeClr val="accent6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CTOTAL</a:t>
            </a:r>
            <a:r>
              <a:rPr lang="pt-PT" sz="2800" b="1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 </a:t>
            </a:r>
          </a:p>
          <a:p>
            <a:r>
              <a:rPr lang="pt-PT" sz="2800" b="1" dirty="0" smtClean="0">
                <a:solidFill>
                  <a:schemeClr val="accent6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CABD</a:t>
            </a:r>
          </a:p>
          <a:p>
            <a:r>
              <a:rPr lang="pt-PT" sz="28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LABD</a:t>
            </a:r>
          </a:p>
          <a:p>
            <a:r>
              <a:rPr lang="pt-PT" sz="28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CASA</a:t>
            </a:r>
          </a:p>
          <a:p>
            <a:r>
              <a:rPr lang="pt-PT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LASA</a:t>
            </a:r>
          </a:p>
          <a:p>
            <a:r>
              <a:rPr lang="pt-PT" sz="2800" b="1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HTORAX</a:t>
            </a:r>
          </a:p>
          <a:p>
            <a:r>
              <a:rPr lang="pt-PT" sz="2800" b="1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PESO</a:t>
            </a:r>
            <a:r>
              <a:rPr lang="pt-PT" sz="2800" b="1" baseline="-25000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1</a:t>
            </a:r>
            <a:endParaRPr lang="en-US" sz="2800" baseline="-25000" dirty="0">
              <a:solidFill>
                <a:srgbClr val="548235"/>
              </a:solidFill>
            </a:endParaRPr>
          </a:p>
        </p:txBody>
      </p:sp>
      <p:sp>
        <p:nvSpPr>
          <p:cNvPr id="23" name="Up Arrow 22"/>
          <p:cNvSpPr/>
          <p:nvPr/>
        </p:nvSpPr>
        <p:spPr>
          <a:xfrm>
            <a:off x="976119" y="3180583"/>
            <a:ext cx="792872" cy="1049057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2872707" y="2827106"/>
            <a:ext cx="272152" cy="29480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267748" y="3631384"/>
            <a:ext cx="1017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Extra Bold"/>
                <a:cs typeface="Abadi MT Condensed Extra Bold"/>
              </a:rPr>
              <a:t>PESO</a:t>
            </a:r>
            <a:r>
              <a:rPr lang="pt-PT" sz="28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Extra Bold"/>
                <a:cs typeface="Abadi MT Condensed Extra Bold"/>
              </a:rPr>
              <a:t>1</a:t>
            </a:r>
            <a:endParaRPr lang="en-US" sz="3200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8632317" y="2830010"/>
            <a:ext cx="178623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CTOTAL</a:t>
            </a:r>
            <a:r>
              <a:rPr lang="pt-PT" sz="3600" b="1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1</a:t>
            </a:r>
            <a:r>
              <a:rPr lang="pt-PT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</a:p>
          <a:p>
            <a:r>
              <a:rPr lang="pt-PT" sz="2800" b="1" dirty="0" smtClean="0">
                <a:solidFill>
                  <a:srgbClr val="A9D18E"/>
                </a:solidFill>
                <a:latin typeface="Abadi MT Condensed Extra Bold"/>
                <a:cs typeface="Abadi MT Condensed Extra Bold"/>
              </a:rPr>
              <a:t>CABD</a:t>
            </a:r>
            <a:r>
              <a:rPr lang="pt-PT" sz="2800" b="1" baseline="-25000" dirty="0" smtClean="0">
                <a:solidFill>
                  <a:srgbClr val="A9D18E"/>
                </a:solidFill>
                <a:latin typeface="Abadi MT Condensed Extra Bold"/>
                <a:cs typeface="Abadi MT Condensed Extra Bold"/>
              </a:rPr>
              <a:t>1</a:t>
            </a:r>
          </a:p>
          <a:p>
            <a:r>
              <a:rPr lang="pt-PT" sz="2800" b="1" dirty="0" smtClean="0">
                <a:solidFill>
                  <a:srgbClr val="A9D18E"/>
                </a:solidFill>
                <a:latin typeface="Abadi MT Condensed Extra Bold"/>
                <a:cs typeface="Abadi MT Condensed Extra Bold"/>
              </a:rPr>
              <a:t>LABD</a:t>
            </a:r>
            <a:r>
              <a:rPr lang="pt-PT" sz="2800" b="1" baseline="-25000" dirty="0" smtClean="0">
                <a:solidFill>
                  <a:srgbClr val="A9D18E"/>
                </a:solidFill>
                <a:latin typeface="Abadi MT Condensed Extra Bold"/>
                <a:cs typeface="Abadi MT Condensed Extra Bold"/>
              </a:rPr>
              <a:t>1</a:t>
            </a:r>
          </a:p>
          <a:p>
            <a:r>
              <a:rPr lang="pt-PT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LASA</a:t>
            </a:r>
            <a:r>
              <a:rPr lang="pt-PT" sz="2800" b="1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1</a:t>
            </a:r>
          </a:p>
          <a:p>
            <a:r>
              <a:rPr lang="pt-PT" sz="2800" b="1" dirty="0" smtClean="0">
                <a:solidFill>
                  <a:srgbClr val="A9D18E"/>
                </a:solidFill>
                <a:latin typeface="Abadi MT Condensed Extra Bold"/>
                <a:cs typeface="Abadi MT Condensed Extra Bold"/>
              </a:rPr>
              <a:t>CTORAX</a:t>
            </a:r>
            <a:r>
              <a:rPr lang="pt-PT" sz="2800" b="1" baseline="-25000" dirty="0" smtClean="0">
                <a:solidFill>
                  <a:srgbClr val="A9D18E"/>
                </a:solidFill>
                <a:latin typeface="Abadi MT Condensed Extra Bold"/>
                <a:cs typeface="Abadi MT Condensed Extra Bold"/>
              </a:rPr>
              <a:t>1</a:t>
            </a:r>
          </a:p>
        </p:txBody>
      </p:sp>
      <p:sp>
        <p:nvSpPr>
          <p:cNvPr id="38" name="Right Brace 37"/>
          <p:cNvSpPr/>
          <p:nvPr/>
        </p:nvSpPr>
        <p:spPr>
          <a:xfrm>
            <a:off x="8286699" y="2843444"/>
            <a:ext cx="272151" cy="24491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Up Arrow 38"/>
          <p:cNvSpPr/>
          <p:nvPr/>
        </p:nvSpPr>
        <p:spPr>
          <a:xfrm>
            <a:off x="6450580" y="3212037"/>
            <a:ext cx="792872" cy="1049057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962814" y="5772731"/>
            <a:ext cx="1760715" cy="70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1">
            <a:normAutofit/>
          </a:bodyPr>
          <a:lstStyle/>
          <a:p>
            <a:pPr lvl="0" algn="ctr">
              <a:lnSpc>
                <a:spcPct val="110000"/>
              </a:lnSpc>
            </a:pPr>
            <a:r>
              <a:rPr lang="pt-PT" sz="28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Porquê?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0672" y="4439484"/>
            <a:ext cx="1963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Abadi MT Condensed Extra Bold"/>
                <a:cs typeface="Abadi MT Condensed Extra Bold"/>
              </a:rPr>
              <a:t>Promove</a:t>
            </a:r>
            <a:r>
              <a:rPr lang="en-US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dirty="0" err="1">
                <a:latin typeface="Abadi MT Condensed Extra Bold"/>
                <a:cs typeface="Abadi MT Condensed Extra Bold"/>
              </a:rPr>
              <a:t>ganhos</a:t>
            </a:r>
            <a:r>
              <a:rPr lang="en-US" dirty="0">
                <a:latin typeface="Abadi MT Condensed Extra Bold"/>
                <a:cs typeface="Abadi MT Condensed Extra Bold"/>
              </a:rPr>
              <a:t> </a:t>
            </a:r>
            <a:r>
              <a:rPr lang="en-US" dirty="0" err="1">
                <a:latin typeface="Abadi MT Condensed Extra Bold"/>
                <a:cs typeface="Abadi MT Condensed Extra Bold"/>
              </a:rPr>
              <a:t>genéticos</a:t>
            </a:r>
            <a:r>
              <a:rPr lang="en-US" dirty="0">
                <a:latin typeface="Abadi MT Condensed Extra Bold"/>
                <a:cs typeface="Abadi MT Condensed Extra Bold"/>
              </a:rPr>
              <a:t> </a:t>
            </a:r>
            <a:r>
              <a:rPr lang="en-US" dirty="0" err="1">
                <a:latin typeface="Abadi MT Condensed Extra Bold"/>
                <a:cs typeface="Abadi MT Condensed Extra Bold"/>
              </a:rPr>
              <a:t>significativos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3689" y="2445525"/>
            <a:ext cx="1794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 err="1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Selecionar</a:t>
            </a:r>
            <a:r>
              <a:rPr lang="en-US" dirty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em</a:t>
            </a:r>
            <a:r>
              <a:rPr lang="en-US" dirty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função</a:t>
            </a:r>
            <a:r>
              <a:rPr lang="en-US" dirty="0" smtClean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 do</a:t>
            </a:r>
            <a:endParaRPr lang="en-US" dirty="0">
              <a:solidFill>
                <a:prstClr val="black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62091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679607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37173" y="203844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>
                <a:latin typeface="Abadi MT Condensed Extra Bold"/>
                <a:cs typeface="Abadi MT Condensed Extra Bold"/>
              </a:rPr>
              <a:t>7</a:t>
            </a:r>
            <a:r>
              <a:rPr lang="pt-PT" sz="5400" dirty="0" smtClean="0">
                <a:latin typeface="Abadi MT Condensed Extra Bold"/>
                <a:cs typeface="Abadi MT Condensed Extra Bold"/>
              </a:rPr>
              <a:t>. Perspetivas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3745" y="1718191"/>
            <a:ext cx="8826199" cy="4253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pt-PT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Estimação de parâmetros genéticos noutras populações de </a:t>
            </a:r>
            <a:r>
              <a:rPr lang="pt-PT" sz="2800" i="1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Apis mellifera</a:t>
            </a:r>
          </a:p>
          <a:p>
            <a:pPr lvl="0">
              <a:lnSpc>
                <a:spcPct val="120000"/>
              </a:lnSpc>
            </a:pPr>
            <a:endParaRPr lang="pt-PT" sz="1600" dirty="0" smtClean="0">
              <a:solidFill>
                <a:schemeClr val="tx1"/>
              </a:solidFill>
              <a:latin typeface="Abadi MT Condensed Extra Bold"/>
              <a:cs typeface="Abadi MT Condensed Extra Bold"/>
            </a:endParaRP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pt-PT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Estimação de parâmetros genéticos de caraterísticas morfológicas </a:t>
            </a:r>
            <a:r>
              <a:rPr lang="pt-PT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/>
                <a:cs typeface="Abadi MT Condensed Extra Bold"/>
              </a:rPr>
              <a:t>vs.</a:t>
            </a:r>
            <a:r>
              <a:rPr lang="pt-PT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 caraterísticas reprodutivas</a:t>
            </a:r>
            <a:endParaRPr lang="pt-PT" sz="2800" dirty="0" smtClean="0">
              <a:solidFill>
                <a:schemeClr val="accent5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20000"/>
              </a:lnSpc>
            </a:pPr>
            <a:endParaRPr lang="pt-PT" dirty="0" smtClean="0">
              <a:solidFill>
                <a:schemeClr val="accent5">
                  <a:lumMod val="50000"/>
                </a:schemeClr>
              </a:solidFill>
              <a:latin typeface="Abadi MT Condensed Extra Bold"/>
              <a:cs typeface="Abadi MT Condensed Extra Bold"/>
            </a:endParaRP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pt-PT" sz="2800" dirty="0">
                <a:solidFill>
                  <a:schemeClr val="accent5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800" dirty="0" smtClean="0">
                <a:solidFill>
                  <a:srgbClr val="5B9BD5"/>
                </a:solidFill>
                <a:latin typeface="Abadi MT Condensed Extra Bold"/>
                <a:cs typeface="Abadi MT Condensed Extra Bold"/>
              </a:rPr>
              <a:t>Desenvolvimento de programas de seleção com base nos critérios estudados</a:t>
            </a:r>
            <a:endParaRPr lang="pt-PT" sz="2400" dirty="0">
              <a:solidFill>
                <a:srgbClr val="5B9BD5"/>
              </a:solidFill>
              <a:latin typeface="Abadi MT Condensed Extra Bold"/>
              <a:cs typeface="Abadi MT Condensed Extra Bold"/>
            </a:endParaRPr>
          </a:p>
          <a:p>
            <a:pPr lvl="2">
              <a:lnSpc>
                <a:spcPct val="120000"/>
              </a:lnSpc>
            </a:pPr>
            <a:r>
              <a:rPr lang="pt-PT" sz="24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Potencial ganho genético e diminuição dos intervalos de geração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000" r="26459" b="10328"/>
          <a:stretch/>
        </p:blipFill>
        <p:spPr>
          <a:xfrm>
            <a:off x="10015470" y="1741114"/>
            <a:ext cx="1556316" cy="2156279"/>
          </a:xfrm>
          <a:prstGeom prst="rect">
            <a:avLst/>
          </a:prstGeom>
        </p:spPr>
      </p:pic>
      <p:pic>
        <p:nvPicPr>
          <p:cNvPr id="2" name="Picture 1" descr="cherry-575547_6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224">
            <a:off x="9555534" y="4303209"/>
            <a:ext cx="1254625" cy="1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3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996413" y="0"/>
            <a:ext cx="67389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>
                <a:latin typeface="Abadi MT Condensed Extra Bold"/>
                <a:cs typeface="Abadi MT Condensed Extra Bold"/>
              </a:rPr>
              <a:t>2</a:t>
            </a:r>
            <a:r>
              <a:rPr lang="pt-PT" sz="5400" dirty="0" smtClean="0">
                <a:latin typeface="Abadi MT Condensed Extra Bold"/>
                <a:cs typeface="Abadi MT Condensed Extra Bold"/>
              </a:rPr>
              <a:t>. Introdução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8841" y="1346261"/>
            <a:ext cx="11773159" cy="702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Programas de Melhoramento Genético em abelhas - </a:t>
            </a:r>
            <a:r>
              <a:rPr lang="pt-PT" sz="2800" b="1" u="sng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Estado da arte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610108" y="2771104"/>
            <a:ext cx="1151239" cy="1000678"/>
            <a:chOff x="1735010" y="2283845"/>
            <a:chExt cx="947991" cy="871207"/>
          </a:xfrm>
        </p:grpSpPr>
        <p:pic>
          <p:nvPicPr>
            <p:cNvPr id="2" name="Picture 1" descr="freeikon-43-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794" y="2283845"/>
              <a:ext cx="871207" cy="871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735010" y="2307616"/>
              <a:ext cx="0" cy="755999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2578383" y="4985698"/>
            <a:ext cx="8562541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PT" sz="2800" dirty="0">
                <a:solidFill>
                  <a:srgbClr val="70AD47">
                    <a:lumMod val="75000"/>
                  </a:srgbClr>
                </a:solidFill>
                <a:latin typeface="Abadi MT Condensed Extra Bold"/>
                <a:cs typeface="Abadi MT Condensed Extra Bold"/>
              </a:rPr>
              <a:t>Poucos trabalhos com informação de caráter genético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51760" y="3062654"/>
            <a:ext cx="4084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dirty="0">
                <a:solidFill>
                  <a:prstClr val="black"/>
                </a:solidFill>
                <a:latin typeface="Abadi MT Condensed Extra Bold"/>
                <a:cs typeface="Abadi MT Condensed Extra Bold"/>
              </a:rPr>
              <a:t>Adaptação de modelos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866115" y="2461654"/>
            <a:ext cx="3202944" cy="1816131"/>
            <a:chOff x="3900541" y="2731066"/>
            <a:chExt cx="3202944" cy="1816131"/>
          </a:xfrm>
        </p:grpSpPr>
        <p:sp>
          <p:nvSpPr>
            <p:cNvPr id="7" name="Rectangle 6"/>
            <p:cNvSpPr/>
            <p:nvPr/>
          </p:nvSpPr>
          <p:spPr>
            <a:xfrm>
              <a:off x="4416474" y="3335473"/>
              <a:ext cx="22493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800" i="1" dirty="0" smtClean="0">
                  <a:solidFill>
                    <a:prstClr val="black"/>
                  </a:solidFill>
                  <a:latin typeface="Abadi MT Condensed Extra Bold"/>
                  <a:cs typeface="Abadi MT Condensed Extra Bold"/>
                </a:rPr>
                <a:t>Apis </a:t>
              </a:r>
              <a:r>
                <a:rPr lang="pt-PT" sz="2800" i="1" dirty="0">
                  <a:solidFill>
                    <a:prstClr val="black"/>
                  </a:solidFill>
                  <a:latin typeface="Abadi MT Condensed Extra Bold"/>
                  <a:cs typeface="Abadi MT Condensed Extra Bold"/>
                </a:rPr>
                <a:t>mellifera </a:t>
              </a:r>
              <a:endParaRPr lang="en-US" dirty="0"/>
            </a:p>
          </p:txBody>
        </p:sp>
        <p:pic>
          <p:nvPicPr>
            <p:cNvPr id="15" name="Picture 14" descr="question-mark-460864_6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249" y="3232954"/>
              <a:ext cx="719236" cy="719236"/>
            </a:xfrm>
            <a:prstGeom prst="rect">
              <a:avLst/>
            </a:prstGeom>
          </p:spPr>
        </p:pic>
        <p:pic>
          <p:nvPicPr>
            <p:cNvPr id="17" name="Picture 16" descr="question-mark-460864_6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731" y="3827961"/>
              <a:ext cx="719236" cy="719236"/>
            </a:xfrm>
            <a:prstGeom prst="rect">
              <a:avLst/>
            </a:prstGeom>
          </p:spPr>
        </p:pic>
        <p:pic>
          <p:nvPicPr>
            <p:cNvPr id="18" name="Picture 17" descr="question-mark-460864_6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248" y="2731066"/>
              <a:ext cx="719236" cy="719236"/>
            </a:xfrm>
            <a:prstGeom prst="rect">
              <a:avLst/>
            </a:prstGeom>
          </p:spPr>
        </p:pic>
        <p:pic>
          <p:nvPicPr>
            <p:cNvPr id="19" name="Picture 18" descr="question-mark-460864_6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541" y="3231404"/>
              <a:ext cx="719236" cy="719236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921" y="3540854"/>
            <a:ext cx="2604214" cy="5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9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5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5400000">
            <a:off x="5879355" y="-4654176"/>
            <a:ext cx="433289" cy="121920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 descr="logoUE_horizont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92" y="208708"/>
            <a:ext cx="2344717" cy="737344"/>
          </a:xfrm>
          <a:prstGeom prst="rect">
            <a:avLst/>
          </a:prstGeom>
        </p:spPr>
      </p:pic>
      <p:pic>
        <p:nvPicPr>
          <p:cNvPr id="14" name="Picture 13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08" y="232550"/>
            <a:ext cx="1879646" cy="695469"/>
          </a:xfrm>
          <a:prstGeom prst="rect">
            <a:avLst/>
          </a:prstGeom>
        </p:spPr>
      </p:pic>
      <p:pic>
        <p:nvPicPr>
          <p:cNvPr id="11" name="Picture 10" descr="araucaria-702x29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93"/>
          <a:stretch/>
        </p:blipFill>
        <p:spPr>
          <a:xfrm>
            <a:off x="6537662" y="153951"/>
            <a:ext cx="2786467" cy="788995"/>
          </a:xfrm>
          <a:prstGeom prst="rect">
            <a:avLst/>
          </a:prstGeom>
        </p:spPr>
      </p:pic>
      <p:pic>
        <p:nvPicPr>
          <p:cNvPr id="12" name="Picture 11" descr="cnpq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59" y="143126"/>
            <a:ext cx="2178593" cy="965042"/>
          </a:xfrm>
          <a:prstGeom prst="rect">
            <a:avLst/>
          </a:prstGeom>
        </p:spPr>
      </p:pic>
      <p:pic>
        <p:nvPicPr>
          <p:cNvPr id="5" name="Picture 4" descr="12068575_1037858776234861_3965427372111437017_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0" y="1667646"/>
            <a:ext cx="8018335" cy="5358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3741" y="1820641"/>
            <a:ext cx="2658259" cy="1325563"/>
          </a:xfrm>
        </p:spPr>
        <p:txBody>
          <a:bodyPr>
            <a:normAutofit fontScale="90000"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>Obrigada!</a:t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endParaRPr lang="pt-PT" sz="36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82654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996413" y="0"/>
            <a:ext cx="67389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>
                <a:latin typeface="Abadi MT Condensed Extra Bold"/>
                <a:cs typeface="Abadi MT Condensed Extra Bold"/>
              </a:rPr>
              <a:t>2</a:t>
            </a:r>
            <a:r>
              <a:rPr lang="pt-PT" sz="5400" dirty="0" smtClean="0">
                <a:latin typeface="Abadi MT Condensed Extra Bold"/>
                <a:cs typeface="Abadi MT Condensed Extra Bold"/>
              </a:rPr>
              <a:t>. Introdução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49296" y="1346261"/>
            <a:ext cx="10553133" cy="702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Programas de Melhoramento Genético em abelhas – </a:t>
            </a:r>
            <a:r>
              <a:rPr lang="pt-PT" sz="2800" u="sng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Questões decisivas</a:t>
            </a:r>
            <a:endParaRPr lang="pt-PT" sz="2800" u="sng" dirty="0">
              <a:solidFill>
                <a:srgbClr val="54823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7245" y="1927984"/>
            <a:ext cx="10553133" cy="5227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(a) Manutenção da variabilidade genética</a:t>
            </a: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	(i) Controlo de acasalamentos</a:t>
            </a:r>
          </a:p>
          <a:p>
            <a:pPr lvl="0">
              <a:lnSpc>
                <a:spcPct val="150000"/>
              </a:lnSpc>
            </a:pPr>
            <a:r>
              <a:rPr lang="pt-PT" sz="28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	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(</a:t>
            </a:r>
            <a:r>
              <a:rPr lang="pt-PT" sz="28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ii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) Manutenção de genealogias</a:t>
            </a:r>
            <a:endParaRPr lang="pt-PT" sz="28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(b) Seleção </a:t>
            </a:r>
            <a:r>
              <a:rPr lang="pt-PT" sz="28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das colónias – (</a:t>
            </a:r>
            <a:r>
              <a:rPr lang="pt-PT" sz="28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definição de critérios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) </a:t>
            </a:r>
            <a:endParaRPr lang="pt-PT" sz="28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	(i)</a:t>
            </a:r>
            <a:r>
              <a:rPr lang="pt-PT" sz="2800" u="sng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800" u="sng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Estimação de parâmetros </a:t>
            </a:r>
            <a:r>
              <a:rPr lang="pt-PT" sz="2800" u="sng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genéticos</a:t>
            </a:r>
            <a:endParaRPr lang="pt-PT" sz="2800" u="sng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	(</a:t>
            </a:r>
            <a:r>
              <a:rPr lang="pt-PT" sz="2800" dirty="0" err="1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ii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) </a:t>
            </a:r>
            <a:r>
              <a:rPr lang="pt-PT" sz="28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Predição do valor genético </a:t>
            </a:r>
            <a:r>
              <a:rPr lang="pt-PT" sz="28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individual</a:t>
            </a:r>
            <a:endParaRPr lang="pt-PT" sz="28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endParaRPr lang="pt-PT" sz="28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lvl="0">
              <a:lnSpc>
                <a:spcPct val="150000"/>
              </a:lnSpc>
            </a:pPr>
            <a:endParaRPr lang="pt-PT" sz="28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3" name="Picture 2" descr="dollar-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63" y="3805517"/>
            <a:ext cx="1195296" cy="1195296"/>
          </a:xfrm>
          <a:prstGeom prst="rect">
            <a:avLst/>
          </a:prstGeom>
        </p:spPr>
      </p:pic>
      <p:pic>
        <p:nvPicPr>
          <p:cNvPr id="5" name="Picture 4" descr="Hour-Glass-Model-of-Learn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78" y="3772647"/>
            <a:ext cx="1217706" cy="12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0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996413" y="0"/>
            <a:ext cx="67389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>
                <a:latin typeface="Abadi MT Condensed Extra Bold"/>
                <a:cs typeface="Abadi MT Condensed Extra Bold"/>
              </a:rPr>
              <a:t>2</a:t>
            </a:r>
            <a:r>
              <a:rPr lang="pt-PT" sz="5400" dirty="0" smtClean="0">
                <a:latin typeface="Abadi MT Condensed Extra Bold"/>
                <a:cs typeface="Abadi MT Condensed Extra Bold"/>
              </a:rPr>
              <a:t>. Introdução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45863" y="1346261"/>
            <a:ext cx="11746137" cy="702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  <a:latin typeface="Abadi MT Condensed Extra Bold"/>
                <a:cs typeface="Abadi MT Condensed Extra Bold"/>
              </a:rPr>
              <a:t>Programas de Melhoramento Genético em abelhas – </a:t>
            </a:r>
            <a:r>
              <a:rPr lang="pt-PT" sz="2800" u="sng" dirty="0" smtClean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Hipóteses</a:t>
            </a:r>
            <a:endParaRPr lang="pt-PT" sz="2800" u="sng" dirty="0">
              <a:solidFill>
                <a:srgbClr val="548235"/>
              </a:solidFill>
              <a:latin typeface="Abadi MT Condensed Extra Bold"/>
              <a:cs typeface="Abadi MT Condensed Extra Bol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880874" y="4936893"/>
            <a:ext cx="2168614" cy="1084679"/>
            <a:chOff x="5760288" y="2484616"/>
            <a:chExt cx="2168614" cy="1084679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61" b="17228"/>
            <a:stretch/>
          </p:blipFill>
          <p:spPr bwMode="auto">
            <a:xfrm>
              <a:off x="5760288" y="2590525"/>
              <a:ext cx="2168614" cy="978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crown_tit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442" y="2484616"/>
              <a:ext cx="368627" cy="286312"/>
            </a:xfrm>
            <a:prstGeom prst="rect">
              <a:avLst/>
            </a:prstGeom>
          </p:spPr>
        </p:pic>
      </p:grp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8">
            <a:off x="2935200" y="2164960"/>
            <a:ext cx="1681078" cy="8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72" y="4492797"/>
            <a:ext cx="3278119" cy="21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0449" y="5801720"/>
            <a:ext cx="37065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VIDA ÚTIL DA RAINHA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0549" y="3036920"/>
            <a:ext cx="4919618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CORRELAÇÃO FENOTÍPICA </a:t>
            </a:r>
            <a:endParaRPr lang="en-US" sz="2200" dirty="0">
              <a:latin typeface="Abadi MT Condensed Extra Bold"/>
              <a:cs typeface="Abadi MT Condensed Extra Bold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badi MT Condensed Extra Bold"/>
                <a:cs typeface="Abadi MT Condensed Extra Bold"/>
              </a:rPr>
              <a:t>PESO e CARATERÍSTICAS MORFOMÉTRICAS  </a:t>
            </a:r>
            <a:endParaRPr lang="en-US" sz="2000" dirty="0">
              <a:latin typeface="Abadi MT Condensed Extra Bold"/>
              <a:cs typeface="Abadi MT Condensed Extra Bold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badi MT Condensed Extra Bold"/>
                <a:cs typeface="Abadi MT Condensed Extra Bold"/>
              </a:rPr>
              <a:t>CARATERÍSTICAS ANDROLÓGICAS</a:t>
            </a:r>
            <a:endParaRPr lang="en-US" sz="20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0165" y="3349074"/>
            <a:ext cx="4507790" cy="571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latin typeface="Abadi MT Condensed Extra Bold"/>
                <a:cs typeface="Abadi MT Condensed Extra Bold"/>
              </a:rPr>
              <a:t>CAPACIDADE REPRODUTIVA DOS MACHOS 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5663153" y="3189939"/>
            <a:ext cx="760489" cy="1063314"/>
          </a:xfrm>
          <a:prstGeom prst="rightBrace">
            <a:avLst>
              <a:gd name="adj1" fmla="val 81738"/>
              <a:gd name="adj2" fmla="val 48517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-Up Arrow 16"/>
          <p:cNvSpPr/>
          <p:nvPr/>
        </p:nvSpPr>
        <p:spPr>
          <a:xfrm rot="5400000">
            <a:off x="6969994" y="4784874"/>
            <a:ext cx="2362809" cy="915591"/>
          </a:xfrm>
          <a:prstGeom prst="bent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5059" y="0"/>
            <a:ext cx="10578353" cy="2116887"/>
          </a:xfrm>
        </p:spPr>
        <p:txBody>
          <a:bodyPr>
            <a:normAutofit/>
          </a:bodyPr>
          <a:lstStyle/>
          <a:p>
            <a:pPr algn="ctr"/>
            <a:r>
              <a:rPr lang="pt-PT" sz="5400" dirty="0" smtClean="0">
                <a:latin typeface="Abadi MT Condensed Extra Bold"/>
                <a:cs typeface="Abadi MT Condensed Extra Bold"/>
              </a:rPr>
              <a:t>3. Objetivos</a:t>
            </a:r>
            <a:endParaRPr lang="pt-PT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5" name="Retângulo 2"/>
          <p:cNvSpPr/>
          <p:nvPr/>
        </p:nvSpPr>
        <p:spPr>
          <a:xfrm>
            <a:off x="874681" y="1831796"/>
            <a:ext cx="10817412" cy="4288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lnSpc>
                <a:spcPct val="120000"/>
              </a:lnSpc>
              <a:buAutoNum type="romanLcParenR"/>
            </a:pPr>
            <a:r>
              <a:rPr lang="pt-PT" sz="2800" dirty="0" smtClean="0">
                <a:latin typeface="Abadi MT Condensed Extra Bold"/>
                <a:cs typeface="Abadi MT Condensed Extra Bold"/>
              </a:rPr>
              <a:t>Qual </a:t>
            </a:r>
            <a:r>
              <a:rPr lang="pt-PT" sz="2800" dirty="0">
                <a:latin typeface="Abadi MT Condensed Extra Bold"/>
                <a:cs typeface="Abadi MT Condensed Extra Bold"/>
              </a:rPr>
              <a:t>a </a:t>
            </a:r>
            <a:r>
              <a:rPr lang="pt-PT" sz="2800" dirty="0">
                <a:solidFill>
                  <a:srgbClr val="548235"/>
                </a:solidFill>
                <a:latin typeface="Abadi MT Condensed Extra Bold"/>
                <a:cs typeface="Abadi MT Condensed Extra Bold"/>
              </a:rPr>
              <a:t>proporção de variância genética aditiva </a:t>
            </a:r>
            <a:r>
              <a:rPr lang="pt-PT" sz="2800" dirty="0">
                <a:latin typeface="Abadi MT Condensed Extra Bold"/>
                <a:cs typeface="Abadi MT Condensed Extra Bold"/>
              </a:rPr>
              <a:t>na variância </a:t>
            </a:r>
            <a:r>
              <a:rPr lang="pt-PT" sz="2800" dirty="0" err="1">
                <a:latin typeface="Abadi MT Condensed Extra Bold"/>
                <a:cs typeface="Abadi MT Condensed Extra Bold"/>
              </a:rPr>
              <a:t>fenotípica</a:t>
            </a:r>
            <a:r>
              <a:rPr lang="pt-PT" sz="2800" dirty="0">
                <a:latin typeface="Abadi MT Condensed Extra Bold"/>
                <a:cs typeface="Abadi MT Condensed Extra Bold"/>
              </a:rPr>
              <a:t> total para </a:t>
            </a:r>
            <a:r>
              <a:rPr lang="pt-PT" sz="2800" dirty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caraterísticas </a:t>
            </a:r>
            <a:r>
              <a:rPr lang="pt-PT" sz="2800" dirty="0" err="1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sz="2800" dirty="0">
                <a:solidFill>
                  <a:schemeClr val="accent1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sz="2800" dirty="0">
                <a:latin typeface="Abadi MT Condensed Extra Bold"/>
                <a:cs typeface="Abadi MT Condensed Extra Bold"/>
              </a:rPr>
              <a:t>dos </a:t>
            </a:r>
            <a:r>
              <a:rPr lang="pt-PT" sz="2800" dirty="0" err="1">
                <a:latin typeface="Abadi MT Condensed Extra Bold"/>
                <a:cs typeface="Abadi MT Condensed Extra Bold"/>
              </a:rPr>
              <a:t>zângãos</a:t>
            </a:r>
            <a:r>
              <a:rPr lang="pt-PT" sz="2800" dirty="0">
                <a:latin typeface="Abadi MT Condensed Extra Bold"/>
                <a:cs typeface="Abadi MT Condensed Extra Bold"/>
              </a:rPr>
              <a:t> à emergência e </a:t>
            </a:r>
            <a:r>
              <a:rPr lang="pt-PT" sz="2800" dirty="0" smtClean="0">
                <a:latin typeface="Abadi MT Condensed Extra Bold"/>
                <a:cs typeface="Abadi MT Condensed Extra Bold"/>
              </a:rPr>
              <a:t>maturidade?</a:t>
            </a:r>
          </a:p>
          <a:p>
            <a:pPr>
              <a:lnSpc>
                <a:spcPct val="120000"/>
              </a:lnSpc>
            </a:pPr>
            <a:endParaRPr lang="pt-PT" sz="1600" dirty="0" smtClean="0">
              <a:latin typeface="Abadi MT Condensed Extra Bold"/>
              <a:cs typeface="Abadi MT Condensed Extra Bold"/>
            </a:endParaRPr>
          </a:p>
          <a:p>
            <a:pPr marL="400050" indent="-400050">
              <a:lnSpc>
                <a:spcPct val="120000"/>
              </a:lnSpc>
              <a:buAutoNum type="romanLcParenR"/>
            </a:pPr>
            <a:r>
              <a:rPr lang="pt-PT" sz="2800" dirty="0" smtClean="0">
                <a:latin typeface="Abadi MT Condensed Extra Bold"/>
                <a:cs typeface="Abadi MT Condensed Extra Bold"/>
              </a:rPr>
              <a:t>Qual a correlação genética entre o </a:t>
            </a:r>
            <a:r>
              <a:rPr lang="pt-PT" sz="2800" dirty="0" smtClean="0">
                <a:solidFill>
                  <a:schemeClr val="accent4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peso à emergência </a:t>
            </a:r>
            <a:r>
              <a:rPr lang="pt-PT" sz="2800" dirty="0" smtClean="0">
                <a:latin typeface="Abadi MT Condensed Extra Bold"/>
                <a:cs typeface="Abadi MT Condensed Extra Bold"/>
              </a:rPr>
              <a:t>e o </a:t>
            </a:r>
            <a:r>
              <a:rPr lang="pt-PT" sz="2800" dirty="0" smtClean="0">
                <a:solidFill>
                  <a:schemeClr val="accent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peso à maturidade</a:t>
            </a:r>
            <a:r>
              <a:rPr lang="pt-PT" sz="2800" dirty="0" smtClean="0">
                <a:latin typeface="Abadi MT Condensed Extra Bold"/>
                <a:cs typeface="Abadi MT Condensed Extra Bold"/>
              </a:rPr>
              <a:t>?</a:t>
            </a:r>
          </a:p>
          <a:p>
            <a:pPr>
              <a:lnSpc>
                <a:spcPct val="120000"/>
              </a:lnSpc>
            </a:pPr>
            <a:endParaRPr lang="pt-PT" sz="1600" dirty="0" smtClean="0">
              <a:latin typeface="Abadi MT Condensed Extra Bold"/>
              <a:cs typeface="Abadi MT Condensed Extra Bold"/>
            </a:endParaRPr>
          </a:p>
          <a:p>
            <a:pPr marL="400050" indent="-400050">
              <a:lnSpc>
                <a:spcPct val="120000"/>
              </a:lnSpc>
              <a:buFontTx/>
              <a:buAutoNum type="romanLcParenR"/>
            </a:pPr>
            <a:r>
              <a:rPr lang="pt-PT" sz="2800" dirty="0" smtClean="0">
                <a:latin typeface="Abadi MT Condensed Extra Bold"/>
                <a:cs typeface="Abadi MT Condensed Extra Bold"/>
              </a:rPr>
              <a:t> Qual </a:t>
            </a:r>
            <a:r>
              <a:rPr lang="pt-PT" sz="2800" dirty="0">
                <a:latin typeface="Abadi MT Condensed Extra Bold"/>
                <a:cs typeface="Abadi MT Condensed Extra Bold"/>
              </a:rPr>
              <a:t>a abordagem </a:t>
            </a:r>
            <a:r>
              <a:rPr lang="pt-PT" sz="2800" dirty="0" smtClean="0">
                <a:latin typeface="Abadi MT Condensed Extra Bold"/>
                <a:cs typeface="Abadi MT Condensed Extra Bold"/>
              </a:rPr>
              <a:t>mais adequada em termos de utilização de </a:t>
            </a:r>
            <a:r>
              <a:rPr lang="pt-PT" sz="2800" dirty="0" smtClean="0">
                <a:solidFill>
                  <a:srgbClr val="996633"/>
                </a:solidFill>
                <a:latin typeface="Abadi MT Condensed Extra Bold"/>
                <a:cs typeface="Abadi MT Condensed Extra Bold"/>
              </a:rPr>
              <a:t>coeficientes de parentesco </a:t>
            </a:r>
            <a:r>
              <a:rPr lang="pt-PT" sz="2800" dirty="0" smtClean="0">
                <a:latin typeface="Abadi MT Condensed Extra Bold"/>
                <a:cs typeface="Abadi MT Condensed Extra Bold"/>
              </a:rPr>
              <a:t>entre </a:t>
            </a:r>
            <a:r>
              <a:rPr lang="pt-PT" sz="2800" dirty="0" err="1">
                <a:latin typeface="Abadi MT Condensed Extra Bold"/>
                <a:cs typeface="Abadi MT Condensed Extra Bold"/>
              </a:rPr>
              <a:t>zângãos</a:t>
            </a:r>
            <a:r>
              <a:rPr lang="pt-PT" sz="2800" dirty="0">
                <a:latin typeface="Abadi MT Condensed Extra Bold"/>
                <a:cs typeface="Abadi MT Condensed Extra Bold"/>
              </a:rPr>
              <a:t> </a:t>
            </a:r>
            <a:r>
              <a:rPr lang="pt-PT" sz="2800" dirty="0" smtClean="0">
                <a:latin typeface="Abadi MT Condensed Extra Bold"/>
                <a:cs typeface="Abadi MT Condensed Extra Bold"/>
              </a:rPr>
              <a:t>irmãos?</a:t>
            </a:r>
            <a:endParaRPr lang="pt-PT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1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78778" y="2510600"/>
            <a:ext cx="7988944" cy="2116887"/>
          </a:xfrm>
        </p:spPr>
        <p:txBody>
          <a:bodyPr>
            <a:normAutofit/>
          </a:bodyPr>
          <a:lstStyle/>
          <a:p>
            <a:pPr algn="ctr"/>
            <a:r>
              <a:rPr lang="pt-PT" sz="6600" dirty="0">
                <a:latin typeface="Abadi MT Condensed Extra Bold"/>
                <a:cs typeface="Abadi MT Condensed Extra Bold"/>
              </a:rPr>
              <a:t>4</a:t>
            </a:r>
            <a:r>
              <a:rPr lang="pt-PT" sz="6600" dirty="0" smtClean="0">
                <a:latin typeface="Abadi MT Condensed Extra Bold"/>
                <a:cs typeface="Abadi MT Condensed Extra Bold"/>
              </a:rPr>
              <a:t>. Materiais e Métodos</a:t>
            </a:r>
            <a:endParaRPr lang="pt-PT" sz="6600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3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0255485_827987870545214_565567071787819067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872" y="3985442"/>
            <a:ext cx="3639952" cy="2872558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9782" y="1685022"/>
            <a:ext cx="9444544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pt-PT" sz="24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Cidade de Dois Vizinhos – Paraná, Brasil</a:t>
            </a:r>
          </a:p>
          <a:p>
            <a:pPr>
              <a:lnSpc>
                <a:spcPct val="130000"/>
              </a:lnSpc>
            </a:pPr>
            <a:r>
              <a:rPr lang="pt-PT" sz="2400" dirty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Apiário e laboratório da Unidade de Ensino e Pesquisa de Apicultura (UNEPE)</a:t>
            </a:r>
            <a:endParaRPr lang="pt-PT" sz="2400" dirty="0">
              <a:latin typeface="Abadi MT Condensed Extra Bold"/>
              <a:cs typeface="Abadi MT Condensed Extra Bold"/>
            </a:endParaRPr>
          </a:p>
          <a:p>
            <a:pPr lvl="0">
              <a:lnSpc>
                <a:spcPct val="130000"/>
              </a:lnSpc>
            </a:pPr>
            <a:r>
              <a:rPr lang="pt-PT" sz="24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Época Primavera – Verão (Outubro </a:t>
            </a:r>
            <a:r>
              <a:rPr lang="pt-PT" sz="2400" dirty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de 2013 a Abril de </a:t>
            </a:r>
            <a:r>
              <a:rPr lang="pt-PT" sz="2400" dirty="0" smtClean="0">
                <a:latin typeface="Abadi MT Condensed Extra Bold"/>
                <a:ea typeface="Calibri" panose="020F0502020204030204" pitchFamily="34" charset="0"/>
                <a:cs typeface="Abadi MT Condensed Extra Bold"/>
              </a:rPr>
              <a:t>2014)</a:t>
            </a: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4.1 Localização espacial e temporal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21509" y="3977556"/>
            <a:ext cx="2842378" cy="2880444"/>
            <a:chOff x="9036844" y="1748343"/>
            <a:chExt cx="2969657" cy="2905810"/>
          </a:xfrm>
        </p:grpSpPr>
        <p:pic>
          <p:nvPicPr>
            <p:cNvPr id="5" name="Picture 4" descr="2000px-Brazil_State_Parana.sv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6844" y="1748343"/>
              <a:ext cx="2969657" cy="2905810"/>
            </a:xfrm>
            <a:prstGeom prst="rect">
              <a:avLst/>
            </a:prstGeom>
          </p:spPr>
        </p:pic>
        <p:pic>
          <p:nvPicPr>
            <p:cNvPr id="7" name="Picture 6" descr="174-free-google-maps-pointer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167" l="139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725" y="3359895"/>
              <a:ext cx="370738" cy="678968"/>
            </a:xfrm>
            <a:prstGeom prst="rect">
              <a:avLst/>
            </a:prstGeom>
          </p:spPr>
        </p:pic>
      </p:grpSp>
      <p:pic>
        <p:nvPicPr>
          <p:cNvPr id="4" name="Picture 3" descr="pageHeaderTitleImage_pt_B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3654865"/>
            <a:ext cx="1676545" cy="695153"/>
          </a:xfrm>
          <a:prstGeom prst="rect">
            <a:avLst/>
          </a:prstGeom>
        </p:spPr>
      </p:pic>
      <p:pic>
        <p:nvPicPr>
          <p:cNvPr id="15" name="Picture 14" descr="IMG_978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t="14492"/>
          <a:stretch/>
        </p:blipFill>
        <p:spPr>
          <a:xfrm>
            <a:off x="4029574" y="4309682"/>
            <a:ext cx="3908379" cy="254831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015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2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284942" y="609794"/>
            <a:ext cx="10907058" cy="2116887"/>
          </a:xfrm>
        </p:spPr>
        <p:txBody>
          <a:bodyPr>
            <a:normAutofit/>
          </a:bodyPr>
          <a:lstStyle/>
          <a:p>
            <a:r>
              <a:rPr lang="pt-PT" sz="5400" dirty="0" smtClean="0">
                <a:latin typeface="Abadi MT Condensed Extra Bold"/>
                <a:cs typeface="Abadi MT Condensed Extra Bold"/>
              </a:rPr>
              <a:t/>
            </a:r>
            <a:br>
              <a:rPr lang="pt-PT" sz="5400" dirty="0" smtClean="0">
                <a:latin typeface="Abadi MT Condensed Extra Bold"/>
                <a:cs typeface="Abadi MT Condensed Extra Bold"/>
              </a:rPr>
            </a:br>
            <a: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/>
            </a:r>
            <a:br>
              <a:rPr lang="pt-PT" sz="36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</a:br>
            <a:endParaRPr lang="pt-PT" sz="3600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9" name="Título 3"/>
          <p:cNvSpPr txBox="1">
            <a:spLocks/>
          </p:cNvSpPr>
          <p:nvPr/>
        </p:nvSpPr>
        <p:spPr>
          <a:xfrm>
            <a:off x="0" y="609795"/>
            <a:ext cx="12192000" cy="131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4</a:t>
            </a:r>
            <a:r>
              <a:rPr lang="pt-PT" sz="4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.2 Produção de </a:t>
            </a:r>
            <a:r>
              <a:rPr lang="pt-PT" sz="4000" dirty="0" err="1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36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5879356" y="-5718359"/>
            <a:ext cx="433289" cy="121920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93" y="1955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Estimativas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de heritabilidade e correlação genética para características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morfométricas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de </a:t>
            </a:r>
            <a:r>
              <a:rPr lang="pt-PT" dirty="0" err="1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zângãos</a:t>
            </a:r>
            <a:r>
              <a:rPr lang="pt-PT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pt-PT" i="1" dirty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Apis mellifera </a:t>
            </a:r>
            <a:r>
              <a:rPr lang="pt-PT" dirty="0" smtClean="0">
                <a:solidFill>
                  <a:schemeClr val="bg2">
                    <a:lumMod val="10000"/>
                  </a:schemeClr>
                </a:solidFill>
                <a:latin typeface="Abadi MT Condensed Extra Bold"/>
                <a:cs typeface="Abadi MT Condensed Extra Bold"/>
              </a:rPr>
              <a:t>africanizados</a:t>
            </a:r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gray">
          <a:xfrm>
            <a:off x="1166661" y="1877265"/>
            <a:ext cx="2143277" cy="1053251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Programação dos </a:t>
            </a:r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quadros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1148256" y="3368162"/>
            <a:ext cx="2142538" cy="10713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Recolha para a estufa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148255" y="4826689"/>
            <a:ext cx="2148256" cy="1066617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Emergência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9247111" y="1876982"/>
            <a:ext cx="2144521" cy="1061874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Pesagem e Medições</a:t>
            </a:r>
            <a:endParaRPr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9247111" y="3397224"/>
            <a:ext cx="2086835" cy="1073401"/>
          </a:xfrm>
          <a:prstGeom prst="rect">
            <a:avLst/>
          </a:prstGeom>
          <a:solidFill>
            <a:srgbClr val="548235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Identificação dos </a:t>
            </a:r>
            <a:r>
              <a:rPr lang="pt-PT" sz="2400" b="1" dirty="0" err="1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zângãos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9247111" y="4769243"/>
            <a:ext cx="2132466" cy="1045270"/>
          </a:xfrm>
          <a:prstGeom prst="rect">
            <a:avLst/>
          </a:prstGeom>
          <a:solidFill>
            <a:schemeClr val="hlink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801688" eaLnBrk="0" hangingPunct="0"/>
            <a:r>
              <a:rPr lang="pt-PT" sz="2400" b="1" noProof="1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Introdução nas recetoras</a:t>
            </a:r>
            <a:endParaRPr lang="pt-PT" sz="2400" b="1" noProof="1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5400000" flipV="1">
            <a:off x="1882409" y="2850682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 flipV="1">
            <a:off x="1882409" y="4328081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gray">
          <a:xfrm rot="5400000" flipV="1">
            <a:off x="9986413" y="2805665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 rot="5400000" flipV="1">
            <a:off x="9991561" y="4283194"/>
            <a:ext cx="552450" cy="698500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vert="eaVert" lIns="324000" tIns="0" rIns="0" bIns="0" anchor="ctr"/>
          <a:lstStyle/>
          <a:p>
            <a:pPr algn="ctr" eaLnBrk="0" hangingPunct="0"/>
            <a:endParaRPr sz="1800" noProof="1"/>
          </a:p>
        </p:txBody>
      </p:sp>
      <p:pic>
        <p:nvPicPr>
          <p:cNvPr id="2" name="Picture 1" descr="12200595_758265340983706_135860935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17" y="1809230"/>
            <a:ext cx="3957396" cy="50487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47731" y="2732124"/>
            <a:ext cx="915554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34 ºC</a:t>
            </a:r>
          </a:p>
          <a:p>
            <a:pPr algn="ctr"/>
            <a:r>
              <a:rPr lang="en-US" b="1" dirty="0" smtClean="0"/>
              <a:t>60% HR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929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25659</TotalTime>
  <Words>2126</Words>
  <Application>Microsoft Macintosh PowerPoint</Application>
  <PresentationFormat>Custom</PresentationFormat>
  <Paragraphs>512</Paragraphs>
  <Slides>30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do Office</vt:lpstr>
      <vt:lpstr>Estimativas de heritabilidade e correlação genética para caraterísticas morfométricas de zângãos Apis mellifera L. africanizados </vt:lpstr>
      <vt:lpstr>1. Enquadramento do projeto</vt:lpstr>
      <vt:lpstr>2. Introdução</vt:lpstr>
      <vt:lpstr>2. Introdução</vt:lpstr>
      <vt:lpstr>2. Introdução</vt:lpstr>
      <vt:lpstr>3. Objetivos</vt:lpstr>
      <vt:lpstr>4. Materiais e Métodos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Resultados e Discussão</vt:lpstr>
      <vt:lpstr>PowerPoint Presentation</vt:lpstr>
      <vt:lpstr>5.1 Resultados e Discussão</vt:lpstr>
      <vt:lpstr>5.2 Resultados e Discussão</vt:lpstr>
      <vt:lpstr>5.2 Resultados e Discussão</vt:lpstr>
      <vt:lpstr>6. Conclusões</vt:lpstr>
      <vt:lpstr>6. Conclusões</vt:lpstr>
      <vt:lpstr>6. Conclusões</vt:lpstr>
      <vt:lpstr>7. Perspetivas</vt:lpstr>
      <vt:lpstr>Obrigada!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Filipe Serrano</dc:creator>
  <cp:lastModifiedBy>Marisa Rodrigues</cp:lastModifiedBy>
  <cp:revision>406</cp:revision>
  <dcterms:created xsi:type="dcterms:W3CDTF">2014-10-15T16:23:38Z</dcterms:created>
  <dcterms:modified xsi:type="dcterms:W3CDTF">2015-11-22T21:02:56Z</dcterms:modified>
</cp:coreProperties>
</file>