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8803600" cy="43205400"/>
  <p:notesSz cx="6858000" cy="9144000"/>
  <p:defaultTextStyle>
    <a:defPPr>
      <a:defRPr lang="pt-PT"/>
    </a:defPPr>
    <a:lvl1pPr marL="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.santos" initials="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9FF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22" autoAdjust="0"/>
  </p:normalViewPr>
  <p:slideViewPr>
    <p:cSldViewPr>
      <p:cViewPr>
        <p:scale>
          <a:sx n="40" d="100"/>
          <a:sy n="40" d="100"/>
        </p:scale>
        <p:origin x="-102" y="-72"/>
      </p:cViewPr>
      <p:guideLst>
        <p:guide orient="horz" pos="13608"/>
        <p:guide pos="9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270" y="13421686"/>
            <a:ext cx="24483060" cy="9261156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0540" y="24483060"/>
            <a:ext cx="2016252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0882610" y="1730226"/>
            <a:ext cx="6480810" cy="36864606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440180" y="1730226"/>
            <a:ext cx="18962370" cy="36864606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5287" y="27763471"/>
            <a:ext cx="24483060" cy="8581073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75287" y="18312297"/>
            <a:ext cx="24483060" cy="9451177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440180" y="10081267"/>
            <a:ext cx="12721590" cy="28513565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4641830" y="10081267"/>
            <a:ext cx="12721590" cy="28513565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440182" y="9671210"/>
            <a:ext cx="12726592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440182" y="13701711"/>
            <a:ext cx="12726592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14631832" y="9671210"/>
            <a:ext cx="12731590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14631832" y="13701711"/>
            <a:ext cx="12731590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182" y="1720217"/>
            <a:ext cx="9476187" cy="7320915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261407" y="1720219"/>
            <a:ext cx="16102015" cy="36874613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440182" y="9041134"/>
            <a:ext cx="9476187" cy="29553698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5707" y="30243782"/>
            <a:ext cx="17282160" cy="3570451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645707" y="3860481"/>
            <a:ext cx="17282160" cy="2592324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645707" y="33814233"/>
            <a:ext cx="17282160" cy="5070629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1440180" y="1730219"/>
            <a:ext cx="25923240" cy="7200900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440180" y="10081267"/>
            <a:ext cx="25923240" cy="28513565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1440180" y="40045010"/>
            <a:ext cx="6720840" cy="230028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70875-E729-438F-AD64-DA10B3256A5A}" type="datetimeFigureOut">
              <a:rPr lang="pt-PT" smtClean="0"/>
              <a:pPr/>
              <a:t>13-04-2015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9841230" y="40045010"/>
            <a:ext cx="9121140" cy="230028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20642580" y="40045010"/>
            <a:ext cx="6720840" cy="230028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4114800" rtl="0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4114800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00300" y="1512468"/>
            <a:ext cx="27003000" cy="470898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endParaRPr lang="pt-PT" sz="6000" dirty="0" smtClean="0"/>
          </a:p>
          <a:p>
            <a:pPr marL="96838" algn="ctr">
              <a:lnSpc>
                <a:spcPct val="150000"/>
              </a:lnSpc>
              <a:tabLst>
                <a:tab pos="25844500" algn="l"/>
              </a:tabLst>
            </a:pPr>
            <a:r>
              <a:rPr lang="pt-PT" sz="6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Ixodídeos </a:t>
            </a:r>
            <a:r>
              <a:rPr lang="pt-PT" sz="6000" b="1" dirty="0">
                <a:solidFill>
                  <a:schemeClr val="bg1"/>
                </a:solidFill>
                <a:cs typeface="Arial" panose="020B0604020202020204" pitchFamily="34" charset="0"/>
              </a:rPr>
              <a:t>(Acari</a:t>
            </a:r>
            <a:r>
              <a:rPr lang="pt-PT" sz="6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r>
              <a:rPr lang="pt-PT" sz="60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Ixodidae</a:t>
            </a:r>
            <a:r>
              <a:rPr lang="pt-PT" sz="6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) </a:t>
            </a:r>
            <a:r>
              <a:rPr lang="pt-PT" sz="6000" b="1" dirty="0">
                <a:solidFill>
                  <a:schemeClr val="bg1"/>
                </a:solidFill>
                <a:cs typeface="Arial" panose="020B0604020202020204" pitchFamily="34" charset="0"/>
              </a:rPr>
              <a:t>em animais de produção no </a:t>
            </a:r>
            <a:r>
              <a:rPr lang="pt-PT" sz="6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distrito</a:t>
            </a:r>
          </a:p>
          <a:p>
            <a:pPr marL="96838" algn="ctr">
              <a:lnSpc>
                <a:spcPct val="150000"/>
              </a:lnSpc>
              <a:tabLst>
                <a:tab pos="25844500" algn="l"/>
              </a:tabLst>
            </a:pPr>
            <a:r>
              <a:rPr lang="pt-PT" sz="6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de </a:t>
            </a:r>
            <a:r>
              <a:rPr lang="pt-PT" sz="6000" b="1" dirty="0">
                <a:solidFill>
                  <a:schemeClr val="bg1"/>
                </a:solidFill>
                <a:cs typeface="Arial" panose="020B0604020202020204" pitchFamily="34" charset="0"/>
              </a:rPr>
              <a:t>Portalegre: </a:t>
            </a:r>
            <a:r>
              <a:rPr lang="pt-PT" sz="6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detecção </a:t>
            </a:r>
            <a:r>
              <a:rPr lang="pt-PT" sz="6000" b="1" dirty="0">
                <a:solidFill>
                  <a:schemeClr val="bg1"/>
                </a:solidFill>
                <a:cs typeface="Arial" panose="020B0604020202020204" pitchFamily="34" charset="0"/>
              </a:rPr>
              <a:t>molecular de agentes </a:t>
            </a:r>
            <a:r>
              <a:rPr lang="pt-PT" sz="60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zoonóticos</a:t>
            </a:r>
            <a:endParaRPr lang="pt-PT" sz="60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ctr"/>
            <a:endParaRPr lang="pt-PT" sz="6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60975" y="6221449"/>
            <a:ext cx="2024660" cy="323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www.icaam.uevora.pt/extension/unit/design/icaam/images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8744" y="7930307"/>
            <a:ext cx="263842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936304" y="11310866"/>
            <a:ext cx="13465496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pt-PT" sz="4400" dirty="0" smtClean="0">
                <a:solidFill>
                  <a:schemeClr val="bg1"/>
                </a:solidFill>
              </a:rPr>
              <a:t>Introdução</a:t>
            </a:r>
            <a:endParaRPr lang="pt-PT" sz="4400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900300" y="15318111"/>
            <a:ext cx="13501500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pt-PT" sz="4400" dirty="0" smtClean="0">
                <a:solidFill>
                  <a:schemeClr val="bg1"/>
                </a:solidFill>
              </a:rPr>
              <a:t>Metodologia</a:t>
            </a:r>
            <a:endParaRPr lang="pt-PT" sz="4400" dirty="0">
              <a:solidFill>
                <a:schemeClr val="bg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36304" y="12293775"/>
            <a:ext cx="269669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/>
              <a:t>Os </a:t>
            </a:r>
            <a:r>
              <a:rPr lang="pt-PT" sz="2400" dirty="0" smtClean="0"/>
              <a:t>ixodídeos são ectoparasitas </a:t>
            </a:r>
            <a:r>
              <a:rPr lang="pt-PT" sz="2400" dirty="0"/>
              <a:t>hematófagos de </a:t>
            </a:r>
            <a:r>
              <a:rPr lang="pt-PT" sz="2400" dirty="0" smtClean="0"/>
              <a:t> vertebrados </a:t>
            </a:r>
            <a:r>
              <a:rPr lang="pt-PT" sz="2400" dirty="0"/>
              <a:t>terrestres, </a:t>
            </a:r>
            <a:r>
              <a:rPr lang="pt-PT" sz="2400" dirty="0" smtClean="0"/>
              <a:t>responsáveis </a:t>
            </a:r>
            <a:r>
              <a:rPr lang="pt-PT" sz="2400" dirty="0"/>
              <a:t>pela transmissão de inúmeros agentes infecciosos aos animais e ao </a:t>
            </a:r>
            <a:r>
              <a:rPr lang="pt-PT" sz="2400" dirty="0" smtClean="0"/>
              <a:t>Homem</a:t>
            </a:r>
            <a:r>
              <a:rPr lang="pt-PT" sz="2400" baseline="30000" dirty="0" smtClean="0"/>
              <a:t>1</a:t>
            </a:r>
            <a:r>
              <a:rPr lang="pt-PT" sz="2400" dirty="0" smtClean="0"/>
              <a:t>. A </a:t>
            </a:r>
            <a:r>
              <a:rPr lang="pt-PT" sz="2400" dirty="0"/>
              <a:t>pesquisa </a:t>
            </a:r>
            <a:r>
              <a:rPr lang="pt-PT" sz="2400" dirty="0" smtClean="0"/>
              <a:t>destes agentes em </a:t>
            </a:r>
            <a:r>
              <a:rPr lang="pt-PT" sz="2400" dirty="0"/>
              <a:t>vectores ixodídeos removidos de vertebrados permite-nos a sinalização de possíveis focos de infecção em animais </a:t>
            </a:r>
            <a:r>
              <a:rPr lang="pt-PT" sz="2400" dirty="0" smtClean="0"/>
              <a:t>assintomáticos</a:t>
            </a:r>
            <a:r>
              <a:rPr lang="pt-PT" sz="2400" baseline="30000" dirty="0" smtClean="0"/>
              <a:t>2</a:t>
            </a:r>
            <a:r>
              <a:rPr lang="pt-PT" sz="2400" dirty="0" smtClean="0"/>
              <a:t>. </a:t>
            </a:r>
            <a:r>
              <a:rPr lang="pt-PT" sz="2400" dirty="0"/>
              <a:t>A manutenção em vectores e hospedeiros de agentes associados a carraças, alguns dos quais com carácter </a:t>
            </a:r>
            <a:r>
              <a:rPr lang="pt-PT" sz="2400" dirty="0" err="1"/>
              <a:t>zoonótico</a:t>
            </a:r>
            <a:r>
              <a:rPr lang="pt-PT" sz="2400" dirty="0"/>
              <a:t>, tem um impacto directo quer na saúde e produção </a:t>
            </a:r>
            <a:r>
              <a:rPr lang="pt-PT" sz="2400" dirty="0" smtClean="0"/>
              <a:t>animal, </a:t>
            </a:r>
            <a:r>
              <a:rPr lang="pt-PT" sz="2400" dirty="0"/>
              <a:t>quer como um potencial risco para a Saúde </a:t>
            </a:r>
            <a:r>
              <a:rPr lang="pt-PT" sz="2400" dirty="0" smtClean="0"/>
              <a:t>Pública</a:t>
            </a:r>
            <a:r>
              <a:rPr lang="pt-PT" sz="2400" baseline="30000" dirty="0" smtClean="0"/>
              <a:t>1,3</a:t>
            </a:r>
            <a:r>
              <a:rPr lang="pt-PT" sz="2400" dirty="0" smtClean="0"/>
              <a:t>.</a:t>
            </a:r>
            <a:endParaRPr lang="pt-PT" sz="24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900300" y="16326223"/>
            <a:ext cx="2696699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/>
              <a:t>Entre Novembro de 2012 e Janeiro de 2013, foram capturados 527 ixodídeos em animais de produção. As colheitas foram efectuadas durante acções veterinárias de saneamento em 15 explorações dos concelhos de Alter do Chão (N=5), Crato (N=4), Portalegre (N=4) e Marvão (N=2). Os animais amostrados foram essencialmente bovinos (93,9%), seguidos de suínos (4,9%), ovinos (0,6%) e equinos (0,6</a:t>
            </a:r>
            <a:r>
              <a:rPr lang="pt-PT" sz="2400" dirty="0" smtClean="0"/>
              <a:t>%).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/>
              <a:t>Os ixodídeos foram identificados morfologicamente ao nível da espécie e fase </a:t>
            </a:r>
            <a:r>
              <a:rPr lang="pt-PT" sz="2400" dirty="0" smtClean="0"/>
              <a:t>evolutiva, tal como descrito previamente por outros autores</a:t>
            </a:r>
            <a:r>
              <a:rPr lang="pt-PT" sz="2400" baseline="30000" dirty="0" smtClean="0"/>
              <a:t>4</a:t>
            </a:r>
            <a:r>
              <a:rPr lang="pt-PT" sz="2400" dirty="0" smtClean="0"/>
              <a:t>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/>
              <a:t>Uma subamostra de 10%, representativa das espécies, fases </a:t>
            </a:r>
            <a:r>
              <a:rPr lang="pt-PT" sz="2400" dirty="0" smtClean="0"/>
              <a:t>de desenvolvimento, </a:t>
            </a:r>
            <a:r>
              <a:rPr lang="pt-PT" sz="2400" dirty="0"/>
              <a:t>bem como dos hospedeiros e locais rastreados, foi seleccionada para pesquisa de </a:t>
            </a:r>
            <a:r>
              <a:rPr lang="pt-PT" sz="2400" i="1" dirty="0" err="1"/>
              <a:t>Babesia</a:t>
            </a:r>
            <a:r>
              <a:rPr lang="pt-PT" sz="2400" dirty="0"/>
              <a:t> </a:t>
            </a:r>
            <a:r>
              <a:rPr lang="pt-PT" sz="2400" dirty="0" err="1"/>
              <a:t>spp</a:t>
            </a:r>
            <a:r>
              <a:rPr lang="pt-PT" sz="2400" dirty="0"/>
              <a:t>., </a:t>
            </a:r>
            <a:r>
              <a:rPr lang="pt-PT" sz="2400" i="1" dirty="0" err="1"/>
              <a:t>Theileria</a:t>
            </a:r>
            <a:r>
              <a:rPr lang="pt-PT" sz="2400" dirty="0"/>
              <a:t> </a:t>
            </a:r>
            <a:r>
              <a:rPr lang="pt-PT" sz="2400" dirty="0" err="1"/>
              <a:t>spp</a:t>
            </a:r>
            <a:r>
              <a:rPr lang="pt-PT" sz="2400" dirty="0"/>
              <a:t>., </a:t>
            </a:r>
            <a:r>
              <a:rPr lang="pt-PT" sz="2400" i="1" dirty="0" err="1"/>
              <a:t>Ehrlichia</a:t>
            </a:r>
            <a:r>
              <a:rPr lang="pt-PT" sz="2400" dirty="0"/>
              <a:t> </a:t>
            </a:r>
            <a:r>
              <a:rPr lang="pt-PT" sz="2400" dirty="0" err="1"/>
              <a:t>spp</a:t>
            </a:r>
            <a:r>
              <a:rPr lang="pt-PT" sz="2400" dirty="0"/>
              <a:t>., </a:t>
            </a:r>
            <a:r>
              <a:rPr lang="pt-PT" sz="2400" i="1" dirty="0" err="1"/>
              <a:t>Anaplasma</a:t>
            </a:r>
            <a:r>
              <a:rPr lang="pt-PT" sz="2400" dirty="0"/>
              <a:t> </a:t>
            </a:r>
            <a:r>
              <a:rPr lang="pt-PT" sz="2400" dirty="0" err="1"/>
              <a:t>spp</a:t>
            </a:r>
            <a:r>
              <a:rPr lang="pt-PT" sz="2400" dirty="0"/>
              <a:t>. e </a:t>
            </a:r>
            <a:r>
              <a:rPr lang="pt-PT" sz="2400" i="1" dirty="0" err="1"/>
              <a:t>Coxiella</a:t>
            </a:r>
            <a:r>
              <a:rPr lang="pt-PT" sz="2400" i="1" dirty="0"/>
              <a:t> </a:t>
            </a:r>
            <a:r>
              <a:rPr lang="pt-PT" sz="2400" i="1" dirty="0" err="1"/>
              <a:t>burneti</a:t>
            </a:r>
            <a:r>
              <a:rPr lang="pt-PT" sz="2400" dirty="0" err="1"/>
              <a:t>i</a:t>
            </a:r>
            <a:r>
              <a:rPr lang="pt-PT" sz="2400" dirty="0"/>
              <a:t> por PCR e </a:t>
            </a:r>
            <a:r>
              <a:rPr lang="pt-PT" sz="2400" dirty="0" smtClean="0"/>
              <a:t>qPCR</a:t>
            </a:r>
            <a:r>
              <a:rPr lang="pt-PT" sz="2400" baseline="30000" dirty="0" smtClean="0"/>
              <a:t>5,6,7</a:t>
            </a:r>
            <a:r>
              <a:rPr lang="pt-PT" sz="2400" dirty="0" smtClean="0"/>
              <a:t>.</a:t>
            </a:r>
            <a:endParaRPr lang="pt-PT" sz="24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 smtClean="0"/>
              <a:t>Para descartar a presença de falsos negativos pela presença de inibidores, </a:t>
            </a:r>
            <a:r>
              <a:rPr lang="pt-PT" sz="2400" dirty="0"/>
              <a:t>uma fracção do segmento </a:t>
            </a:r>
            <a:r>
              <a:rPr lang="pt-PT" sz="2400" dirty="0" smtClean="0"/>
              <a:t>12S do DNA do vector</a:t>
            </a:r>
            <a:r>
              <a:rPr lang="pt-PT" sz="2400" baseline="30000" dirty="0" smtClean="0"/>
              <a:t>8</a:t>
            </a:r>
            <a:r>
              <a:rPr lang="pt-PT" sz="2400" dirty="0" smtClean="0"/>
              <a:t> </a:t>
            </a:r>
            <a:r>
              <a:rPr lang="pt-PT" sz="2400" dirty="0"/>
              <a:t>foi amplificada com êxito em 10% destas amostras</a:t>
            </a:r>
            <a:r>
              <a:rPr lang="pt-PT" sz="2400" dirty="0" smtClean="0"/>
              <a:t>.</a:t>
            </a:r>
            <a:endParaRPr lang="pt-PT" sz="24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900300" y="21294775"/>
            <a:ext cx="13501500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pt-PT" sz="4400" dirty="0" smtClean="0">
                <a:solidFill>
                  <a:schemeClr val="bg1"/>
                </a:solidFill>
              </a:rPr>
              <a:t>Resultados</a:t>
            </a:r>
            <a:endParaRPr lang="pt-PT" sz="4400" dirty="0">
              <a:solidFill>
                <a:schemeClr val="bg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864296" y="22302887"/>
            <a:ext cx="1348349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 smtClean="0"/>
              <a:t>Os resultados da identificação morfológica dos ixodídeos colhidos e da pesquisa molecular de agentes infecciosos são apresentados na </a:t>
            </a:r>
            <a:r>
              <a:rPr lang="pt-PT" sz="2400" b="1" dirty="0" smtClean="0"/>
              <a:t>Tabela 1</a:t>
            </a:r>
            <a:r>
              <a:rPr lang="pt-PT" sz="2400" dirty="0" smtClean="0"/>
              <a:t>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/>
              <a:t>As formas imaturas de larvas </a:t>
            </a:r>
            <a:r>
              <a:rPr lang="pt-PT" sz="2400" dirty="0" smtClean="0"/>
              <a:t>e ninfas </a:t>
            </a:r>
            <a:r>
              <a:rPr lang="pt-PT" sz="2400" dirty="0"/>
              <a:t>foram identificadas como </a:t>
            </a:r>
            <a:r>
              <a:rPr lang="pt-PT" sz="2400" i="1" dirty="0" err="1"/>
              <a:t>Rhipicephalus</a:t>
            </a:r>
            <a:r>
              <a:rPr lang="pt-PT" sz="2400" i="1" dirty="0"/>
              <a:t> </a:t>
            </a:r>
            <a:r>
              <a:rPr lang="pt-PT" sz="2400" i="1" dirty="0" smtClean="0"/>
              <a:t>bursa</a:t>
            </a:r>
            <a:r>
              <a:rPr lang="pt-PT" sz="2400" dirty="0" smtClean="0"/>
              <a:t> (92%). </a:t>
            </a:r>
            <a:r>
              <a:rPr lang="pt-PT" sz="2400" dirty="0"/>
              <a:t>Os adultos distribuíram-se pelas espécies </a:t>
            </a:r>
            <a:r>
              <a:rPr lang="pt-PT" sz="2400" i="1" dirty="0" err="1"/>
              <a:t>Hyalomma</a:t>
            </a:r>
            <a:r>
              <a:rPr lang="pt-PT" sz="2400" i="1" dirty="0"/>
              <a:t> </a:t>
            </a:r>
            <a:r>
              <a:rPr lang="pt-PT" sz="2400" i="1" dirty="0" err="1"/>
              <a:t>lusitanicum</a:t>
            </a:r>
            <a:r>
              <a:rPr lang="pt-PT" sz="2400" i="1" dirty="0"/>
              <a:t> </a:t>
            </a:r>
            <a:r>
              <a:rPr lang="pt-PT" sz="2400" dirty="0"/>
              <a:t>(</a:t>
            </a:r>
            <a:r>
              <a:rPr lang="pt-PT" sz="2400" dirty="0" smtClean="0"/>
              <a:t>5,9</a:t>
            </a:r>
            <a:r>
              <a:rPr lang="pt-PT" sz="2400" dirty="0"/>
              <a:t>%), </a:t>
            </a:r>
            <a:r>
              <a:rPr lang="pt-PT" sz="2400" i="1" dirty="0" err="1"/>
              <a:t>Dermacentor</a:t>
            </a:r>
            <a:r>
              <a:rPr lang="pt-PT" sz="2400" i="1" dirty="0"/>
              <a:t> </a:t>
            </a:r>
            <a:r>
              <a:rPr lang="pt-PT" sz="2400" i="1" dirty="0" err="1"/>
              <a:t>marginatus</a:t>
            </a:r>
            <a:r>
              <a:rPr lang="pt-PT" sz="2400" i="1" dirty="0"/>
              <a:t> </a:t>
            </a:r>
            <a:r>
              <a:rPr lang="pt-PT" sz="2400" dirty="0" smtClean="0"/>
              <a:t>(1,9</a:t>
            </a:r>
            <a:r>
              <a:rPr lang="pt-PT" sz="2400" dirty="0"/>
              <a:t>%) e </a:t>
            </a:r>
            <a:r>
              <a:rPr lang="pt-PT" sz="2400" i="1" dirty="0"/>
              <a:t>Ixodes</a:t>
            </a:r>
            <a:r>
              <a:rPr lang="pt-PT" sz="2400" dirty="0"/>
              <a:t> </a:t>
            </a:r>
            <a:r>
              <a:rPr lang="pt-PT" sz="2400" i="1" dirty="0" err="1"/>
              <a:t>ricinus</a:t>
            </a:r>
            <a:r>
              <a:rPr lang="pt-PT" sz="2400" dirty="0"/>
              <a:t> </a:t>
            </a:r>
            <a:r>
              <a:rPr lang="pt-PT" sz="2400" dirty="0" smtClean="0"/>
              <a:t>(0,2</a:t>
            </a:r>
            <a:r>
              <a:rPr lang="pt-PT" sz="2400" dirty="0"/>
              <a:t>%).</a:t>
            </a:r>
            <a:endParaRPr lang="pt-PT" sz="2400" dirty="0" smtClean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 smtClean="0"/>
              <a:t>A pesquisa de agentes infecciosos revelou a presença </a:t>
            </a:r>
            <a:r>
              <a:rPr lang="pt-PT" sz="2400" dirty="0"/>
              <a:t>de </a:t>
            </a:r>
            <a:r>
              <a:rPr lang="pt-PT" sz="2400" i="1" dirty="0" smtClean="0"/>
              <a:t>C. </a:t>
            </a:r>
            <a:r>
              <a:rPr lang="pt-PT" sz="2400" i="1" dirty="0" err="1"/>
              <a:t>burnetii</a:t>
            </a:r>
            <a:r>
              <a:rPr lang="pt-PT" sz="2400" i="1" dirty="0"/>
              <a:t> </a:t>
            </a:r>
            <a:r>
              <a:rPr lang="pt-PT" sz="2400" dirty="0" smtClean="0"/>
              <a:t>em </a:t>
            </a:r>
            <a:r>
              <a:rPr lang="pt-PT" sz="2400" i="1" dirty="0" smtClean="0"/>
              <a:t>H</a:t>
            </a:r>
            <a:r>
              <a:rPr lang="pt-PT" sz="2400" i="1" dirty="0"/>
              <a:t>. </a:t>
            </a:r>
            <a:r>
              <a:rPr lang="pt-PT" sz="2400" i="1" dirty="0" err="1"/>
              <a:t>lusitanicum</a:t>
            </a:r>
            <a:r>
              <a:rPr lang="pt-PT" sz="2400" i="1" dirty="0"/>
              <a:t> </a:t>
            </a:r>
            <a:r>
              <a:rPr lang="pt-PT" sz="2400" dirty="0"/>
              <a:t>proveniente de ovinos no concelho de Alter do Chão</a:t>
            </a:r>
            <a:r>
              <a:rPr lang="pt-PT" sz="2400" dirty="0" smtClean="0"/>
              <a:t>.</a:t>
            </a:r>
            <a:endParaRPr lang="pt-PT" sz="2400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29884"/>
              </p:ext>
            </p:extLst>
          </p:nvPr>
        </p:nvGraphicFramePr>
        <p:xfrm>
          <a:off x="15395902" y="22733197"/>
          <a:ext cx="12385374" cy="4824533"/>
        </p:xfrm>
        <a:graphic>
          <a:graphicData uri="http://schemas.openxmlformats.org/drawingml/2006/table">
            <a:tbl>
              <a:tblPr firstRow="1" firstCol="1" bandRow="1"/>
              <a:tblGrid>
                <a:gridCol w="1364129"/>
                <a:gridCol w="2204249"/>
                <a:gridCol w="2204249"/>
                <a:gridCol w="2204249"/>
                <a:gridCol w="2204249"/>
                <a:gridCol w="2204249"/>
              </a:tblGrid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ixodídeos positivos/ixodídeos testados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R. bursa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H. </a:t>
                      </a:r>
                      <a:r>
                        <a:rPr lang="pt-PT" sz="18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lusitanicum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D. </a:t>
                      </a:r>
                      <a:r>
                        <a:rPr lang="pt-PT" sz="18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marginatus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I. ricinus</a:t>
                      </a:r>
                      <a:endParaRPr lang="pt-P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Agentes detectados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Bovinos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3L; 466N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18M; 9F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1M; 8F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1F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Suínos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12N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1F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Ovinos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u="sng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/4M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C. </a:t>
                      </a:r>
                      <a:r>
                        <a:rPr lang="pt-PT" sz="1800" b="1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burnetii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Equinos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4N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9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pt-P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</a:t>
                      </a:r>
                      <a:r>
                        <a:rPr lang="pt-PT" sz="1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(N,%)</a:t>
                      </a:r>
                      <a:endParaRPr lang="pt-PT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485 (92)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 (5,9)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(1,9)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(0,2)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107950" marB="1079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5193888" y="22086863"/>
            <a:ext cx="12825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800" b="1" dirty="0" smtClean="0"/>
              <a:t>Tabela 1.</a:t>
            </a:r>
            <a:r>
              <a:rPr lang="pt-PT" sz="1800" dirty="0" smtClean="0"/>
              <a:t> Resultados da identificação morfológica dos ixodídeos colhidos, bem como da pesquisa molecular de agentes patogénicos;</a:t>
            </a:r>
            <a:r>
              <a:rPr lang="pt-PT" sz="1800" dirty="0" smtClean="0">
                <a:solidFill>
                  <a:srgbClr val="FF0000"/>
                </a:solidFill>
              </a:rPr>
              <a:t> </a:t>
            </a:r>
            <a:r>
              <a:rPr lang="pt-PT" sz="1800" dirty="0" smtClean="0"/>
              <a:t>L=larva, N=ninfa, M=macho, F=fêmea.</a:t>
            </a:r>
            <a:endParaRPr lang="pt-PT" sz="18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936304" y="33464127"/>
            <a:ext cx="13501500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pt-PT" sz="4400" dirty="0" smtClean="0">
                <a:solidFill>
                  <a:schemeClr val="bg1"/>
                </a:solidFill>
              </a:rPr>
              <a:t>Conclusão</a:t>
            </a:r>
            <a:endParaRPr lang="pt-PT" sz="4400" dirty="0">
              <a:solidFill>
                <a:schemeClr val="bg1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900300" y="34458298"/>
            <a:ext cx="2696699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/>
              <a:t>Este </a:t>
            </a:r>
            <a:r>
              <a:rPr lang="pt-PT" sz="2400" dirty="0" smtClean="0"/>
              <a:t>estudo é um contributo  para </a:t>
            </a:r>
            <a:r>
              <a:rPr lang="pt-PT" sz="2400" dirty="0"/>
              <a:t>uma melhor </a:t>
            </a:r>
            <a:r>
              <a:rPr lang="pt-PT" sz="2400" b="1" dirty="0"/>
              <a:t>caracterização da </a:t>
            </a:r>
            <a:r>
              <a:rPr lang="pt-PT" sz="2400" b="1" dirty="0" err="1"/>
              <a:t>ixodofauna</a:t>
            </a:r>
            <a:r>
              <a:rPr lang="pt-PT" sz="2400" b="1" dirty="0"/>
              <a:t> de animais domésticos de produção, particularmente durante os meses de Outono/Inverno</a:t>
            </a:r>
            <a:r>
              <a:rPr lang="pt-PT" sz="2400" dirty="0"/>
              <a:t>, </a:t>
            </a:r>
            <a:r>
              <a:rPr lang="pt-PT" sz="2400" dirty="0" smtClean="0"/>
              <a:t>quando </a:t>
            </a:r>
            <a:r>
              <a:rPr lang="pt-PT" sz="2400" dirty="0"/>
              <a:t>as </a:t>
            </a:r>
            <a:r>
              <a:rPr lang="pt-PT" sz="2400" dirty="0" smtClean="0"/>
              <a:t>colheitas </a:t>
            </a:r>
            <a:r>
              <a:rPr lang="pt-PT" sz="2400" dirty="0"/>
              <a:t>de ixodídeos </a:t>
            </a:r>
            <a:r>
              <a:rPr lang="pt-PT" sz="2400" dirty="0" smtClean="0"/>
              <a:t>são menos frequentes.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b="1" dirty="0" smtClean="0"/>
              <a:t>A identificação </a:t>
            </a:r>
            <a:r>
              <a:rPr lang="pt-PT" sz="2400" b="1" dirty="0"/>
              <a:t>de </a:t>
            </a:r>
            <a:r>
              <a:rPr lang="pt-PT" sz="2400" b="1" i="1" dirty="0"/>
              <a:t>C. </a:t>
            </a:r>
            <a:r>
              <a:rPr lang="pt-PT" sz="2400" b="1" i="1" dirty="0" err="1" smtClean="0"/>
              <a:t>burnetii</a:t>
            </a:r>
            <a:r>
              <a:rPr lang="pt-PT" sz="2400" b="1" dirty="0" smtClean="0"/>
              <a:t> </a:t>
            </a:r>
            <a:r>
              <a:rPr lang="pt-PT" sz="2400" b="1" dirty="0"/>
              <a:t>em ixodídeos, agente de reconhecido potencial </a:t>
            </a:r>
            <a:r>
              <a:rPr lang="pt-PT" sz="2400" b="1" dirty="0" err="1"/>
              <a:t>zoonótico</a:t>
            </a:r>
            <a:r>
              <a:rPr lang="pt-PT" sz="2400" b="1" dirty="0"/>
              <a:t>, também associado a transtornos reprodutivos em </a:t>
            </a:r>
            <a:r>
              <a:rPr lang="pt-PT" sz="2400" b="1" dirty="0" smtClean="0"/>
              <a:t>animais, reforça </a:t>
            </a:r>
            <a:r>
              <a:rPr lang="pt-PT" sz="2400" b="1" dirty="0"/>
              <a:t>a necessidade de serem realizados mais estudos de vigilância epidemiológica no país.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936304" y="37424567"/>
            <a:ext cx="135015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 smtClean="0"/>
              <a:t>Bibliografia:</a:t>
            </a:r>
          </a:p>
          <a:p>
            <a:pPr marL="82550" indent="-82550"/>
            <a:r>
              <a:rPr lang="pt-PT" sz="1400" baseline="30000" dirty="0" smtClean="0"/>
              <a:t>1 </a:t>
            </a:r>
            <a:r>
              <a:rPr lang="pt-PT" sz="1400" dirty="0" err="1" smtClean="0"/>
              <a:t>Jongejan</a:t>
            </a:r>
            <a:r>
              <a:rPr lang="pt-PT" sz="1400" dirty="0" smtClean="0"/>
              <a:t>, F., </a:t>
            </a:r>
            <a:r>
              <a:rPr lang="pt-PT" sz="1400" dirty="0" err="1" smtClean="0"/>
              <a:t>Uilenberg</a:t>
            </a:r>
            <a:r>
              <a:rPr lang="pt-PT" sz="1400" dirty="0" smtClean="0"/>
              <a:t>, G. 2004. </a:t>
            </a:r>
            <a:r>
              <a:rPr lang="pt-PT" sz="1400" dirty="0" err="1" smtClean="0"/>
              <a:t>The</a:t>
            </a:r>
            <a:r>
              <a:rPr lang="pt-PT" sz="1400" dirty="0" smtClean="0"/>
              <a:t> global </a:t>
            </a:r>
            <a:r>
              <a:rPr lang="pt-PT" sz="1400" dirty="0" err="1" smtClean="0"/>
              <a:t>importance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dirty="0" err="1" smtClean="0"/>
              <a:t>ticks</a:t>
            </a:r>
            <a:r>
              <a:rPr lang="pt-PT" sz="1400" dirty="0" smtClean="0"/>
              <a:t>. </a:t>
            </a:r>
            <a:r>
              <a:rPr lang="pt-PT" sz="1400" i="1" dirty="0" err="1" smtClean="0"/>
              <a:t>Parasitology</a:t>
            </a:r>
            <a:r>
              <a:rPr lang="pt-PT" sz="1400" dirty="0" smtClean="0"/>
              <a:t>. </a:t>
            </a:r>
            <a:r>
              <a:rPr lang="pt-PT" sz="1400" b="1" dirty="0" smtClean="0"/>
              <a:t>129</a:t>
            </a:r>
            <a:r>
              <a:rPr lang="pt-PT" sz="1400" dirty="0" smtClean="0"/>
              <a:t>, pp.S3-S14.</a:t>
            </a:r>
          </a:p>
          <a:p>
            <a:pPr marL="82550" indent="-82550"/>
            <a:r>
              <a:rPr lang="pt-PT" sz="1400" baseline="30000" dirty="0" smtClean="0"/>
              <a:t>2</a:t>
            </a:r>
            <a:r>
              <a:rPr lang="pt-PT" sz="1400" dirty="0" smtClean="0"/>
              <a:t> Gomes, J., Soares, R., Santos, M., Santos-Gomes, G., Botelho, A., Amaro, A., Inácio, J. 2013. </a:t>
            </a:r>
            <a:r>
              <a:rPr lang="pt-PT" sz="1400" dirty="0" err="1" smtClean="0"/>
              <a:t>Detection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i="1" dirty="0" err="1" smtClean="0"/>
              <a:t>Theileria</a:t>
            </a:r>
            <a:r>
              <a:rPr lang="pt-PT" sz="1400" dirty="0" smtClean="0"/>
              <a:t> </a:t>
            </a:r>
            <a:r>
              <a:rPr lang="pt-PT" sz="1400" dirty="0" err="1" smtClean="0"/>
              <a:t>and</a:t>
            </a:r>
            <a:r>
              <a:rPr lang="pt-PT" sz="1400" dirty="0" smtClean="0"/>
              <a:t> </a:t>
            </a:r>
            <a:r>
              <a:rPr lang="pt-PT" sz="1400" i="1" dirty="0" err="1" smtClean="0"/>
              <a:t>Babesia</a:t>
            </a:r>
            <a:r>
              <a:rPr lang="pt-PT" sz="1400" dirty="0" smtClean="0"/>
              <a:t> </a:t>
            </a:r>
            <a:r>
              <a:rPr lang="pt-PT" sz="1400" dirty="0" err="1" smtClean="0"/>
              <a:t>infections</a:t>
            </a:r>
            <a:r>
              <a:rPr lang="pt-PT" sz="1400" dirty="0" smtClean="0"/>
              <a:t> </a:t>
            </a:r>
            <a:r>
              <a:rPr lang="pt-PT" sz="1400" dirty="0" err="1" smtClean="0"/>
              <a:t>amongst</a:t>
            </a:r>
            <a:r>
              <a:rPr lang="pt-PT" sz="1400" dirty="0" smtClean="0"/>
              <a:t> </a:t>
            </a:r>
            <a:r>
              <a:rPr lang="pt-PT" sz="1400" dirty="0" err="1" smtClean="0"/>
              <a:t>asymptomatic</a:t>
            </a:r>
            <a:r>
              <a:rPr lang="pt-PT" sz="1400" dirty="0" smtClean="0"/>
              <a:t> </a:t>
            </a:r>
            <a:r>
              <a:rPr lang="pt-PT" sz="1400" dirty="0" err="1" smtClean="0"/>
              <a:t>cattle</a:t>
            </a:r>
            <a:r>
              <a:rPr lang="pt-PT" sz="1400" dirty="0" smtClean="0"/>
              <a:t> in Portugal. </a:t>
            </a:r>
            <a:r>
              <a:rPr lang="pt-PT" sz="1400" i="1" dirty="0" err="1" smtClean="0"/>
              <a:t>Ticks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and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Tick</a:t>
            </a:r>
            <a:r>
              <a:rPr lang="pt-PT" sz="1400" i="1" dirty="0" smtClean="0"/>
              <a:t>-borne </a:t>
            </a:r>
            <a:r>
              <a:rPr lang="pt-PT" sz="1400" i="1" dirty="0" err="1" smtClean="0"/>
              <a:t>Diseases</a:t>
            </a:r>
            <a:r>
              <a:rPr lang="pt-PT" sz="1400" dirty="0" smtClean="0"/>
              <a:t>. </a:t>
            </a:r>
            <a:r>
              <a:rPr lang="pt-PT" sz="1400" b="1" dirty="0" smtClean="0"/>
              <a:t>4</a:t>
            </a:r>
            <a:r>
              <a:rPr lang="pt-PT" sz="1400" dirty="0" smtClean="0"/>
              <a:t>(1-2), pp.148-151.</a:t>
            </a:r>
          </a:p>
          <a:p>
            <a:pPr marL="82550" indent="-82550"/>
            <a:r>
              <a:rPr lang="pt-PT" sz="1400" baseline="30000" dirty="0" smtClean="0"/>
              <a:t>3</a:t>
            </a:r>
            <a:r>
              <a:rPr lang="pt-PT" sz="1400" dirty="0" smtClean="0"/>
              <a:t> Santos-Silva, M.M., Santos, A.S., Formosinho, P., </a:t>
            </a:r>
            <a:r>
              <a:rPr lang="pt-PT" sz="1400" dirty="0" err="1" smtClean="0"/>
              <a:t>Bacellar</a:t>
            </a:r>
            <a:r>
              <a:rPr lang="pt-PT" sz="1400" dirty="0" smtClean="0"/>
              <a:t>, F. </a:t>
            </a:r>
            <a:r>
              <a:rPr lang="pt-PT" sz="1400" dirty="0"/>
              <a:t> </a:t>
            </a:r>
            <a:r>
              <a:rPr lang="pt-PT" sz="1400" dirty="0" smtClean="0"/>
              <a:t>2006. Carraças associadas a patologias infecciosas em Portugal. </a:t>
            </a:r>
            <a:r>
              <a:rPr lang="pt-PT" sz="1400" i="1" dirty="0" smtClean="0"/>
              <a:t>Acta Médica Portuguesa</a:t>
            </a:r>
            <a:r>
              <a:rPr lang="pt-PT" sz="1400" dirty="0" smtClean="0"/>
              <a:t>. </a:t>
            </a:r>
            <a:r>
              <a:rPr lang="pt-PT" sz="1400" b="1" dirty="0" smtClean="0"/>
              <a:t>19</a:t>
            </a:r>
            <a:r>
              <a:rPr lang="pt-PT" sz="1400" dirty="0" smtClean="0"/>
              <a:t>, pp.39-48.</a:t>
            </a:r>
          </a:p>
          <a:p>
            <a:pPr marL="82550" indent="-82550"/>
            <a:r>
              <a:rPr lang="pt-PT" sz="1400" baseline="30000" dirty="0" smtClean="0"/>
              <a:t>4</a:t>
            </a:r>
            <a:r>
              <a:rPr lang="pt-PT" sz="1400" dirty="0" smtClean="0"/>
              <a:t> Santos-Silva, M.M., </a:t>
            </a:r>
            <a:r>
              <a:rPr lang="pt-PT" sz="1400" dirty="0" err="1" smtClean="0"/>
              <a:t>Beati</a:t>
            </a:r>
            <a:r>
              <a:rPr lang="pt-PT" sz="1400" dirty="0" smtClean="0"/>
              <a:t>, L., Santos, A.S., De Sousa, R., Núncio, M.S., Melo, P., Santos-Reis, M., Fonseca, C., Formosinho, P., Vilela, C., </a:t>
            </a:r>
            <a:r>
              <a:rPr lang="pt-PT" sz="1400" dirty="0" err="1" smtClean="0"/>
              <a:t>Bacellar</a:t>
            </a:r>
            <a:r>
              <a:rPr lang="pt-PT" sz="1400" dirty="0" smtClean="0"/>
              <a:t>, F. 2011. </a:t>
            </a:r>
            <a:r>
              <a:rPr lang="pt-PT" sz="1400" dirty="0" err="1" smtClean="0"/>
              <a:t>The</a:t>
            </a:r>
            <a:r>
              <a:rPr lang="pt-PT" sz="1400" dirty="0" smtClean="0"/>
              <a:t> hard-</a:t>
            </a:r>
            <a:r>
              <a:rPr lang="pt-PT" sz="1400" dirty="0" err="1" smtClean="0"/>
              <a:t>tick</a:t>
            </a:r>
            <a:r>
              <a:rPr lang="pt-PT" sz="1400" dirty="0" smtClean="0"/>
              <a:t> fauna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dirty="0" err="1" smtClean="0"/>
              <a:t>mainland</a:t>
            </a:r>
            <a:r>
              <a:rPr lang="pt-PT" sz="1400" dirty="0" smtClean="0"/>
              <a:t> Portugal (Acari: </a:t>
            </a:r>
            <a:r>
              <a:rPr lang="pt-PT" sz="1400" dirty="0" err="1" smtClean="0"/>
              <a:t>Ixodidae</a:t>
            </a:r>
            <a:r>
              <a:rPr lang="pt-PT" sz="1400" dirty="0" smtClean="0"/>
              <a:t>): na </a:t>
            </a:r>
            <a:r>
              <a:rPr lang="pt-PT" sz="1400" dirty="0" err="1" smtClean="0"/>
              <a:t>update</a:t>
            </a:r>
            <a:r>
              <a:rPr lang="pt-PT" sz="1400" dirty="0" smtClean="0"/>
              <a:t> </a:t>
            </a:r>
            <a:r>
              <a:rPr lang="pt-PT" sz="1400" dirty="0" err="1" smtClean="0"/>
              <a:t>on</a:t>
            </a:r>
            <a:r>
              <a:rPr lang="pt-PT" sz="1400" dirty="0" smtClean="0"/>
              <a:t> </a:t>
            </a:r>
            <a:r>
              <a:rPr lang="pt-PT" sz="1400" dirty="0" err="1" smtClean="0"/>
              <a:t>geographical</a:t>
            </a:r>
            <a:r>
              <a:rPr lang="pt-PT" sz="1400" dirty="0" smtClean="0"/>
              <a:t> </a:t>
            </a:r>
            <a:r>
              <a:rPr lang="pt-PT" sz="1400" dirty="0" err="1" smtClean="0"/>
              <a:t>distribution</a:t>
            </a:r>
            <a:r>
              <a:rPr lang="pt-PT" sz="1400" dirty="0" smtClean="0"/>
              <a:t> </a:t>
            </a:r>
            <a:r>
              <a:rPr lang="pt-PT" sz="1400" dirty="0" err="1" smtClean="0"/>
              <a:t>and</a:t>
            </a:r>
            <a:r>
              <a:rPr lang="pt-PT" sz="1400" dirty="0" smtClean="0"/>
              <a:t> </a:t>
            </a:r>
            <a:r>
              <a:rPr lang="pt-PT" sz="1400" dirty="0" err="1" smtClean="0"/>
              <a:t>known</a:t>
            </a:r>
            <a:r>
              <a:rPr lang="pt-PT" sz="1400" dirty="0" smtClean="0"/>
              <a:t> </a:t>
            </a:r>
            <a:r>
              <a:rPr lang="pt-PT" sz="1400" dirty="0" err="1" smtClean="0"/>
              <a:t>associations</a:t>
            </a:r>
            <a:r>
              <a:rPr lang="pt-PT" sz="1400" dirty="0" smtClean="0"/>
              <a:t> </a:t>
            </a:r>
            <a:r>
              <a:rPr lang="pt-PT" sz="1400" dirty="0" err="1" smtClean="0"/>
              <a:t>with</a:t>
            </a:r>
            <a:r>
              <a:rPr lang="pt-PT" sz="1400" dirty="0" smtClean="0"/>
              <a:t> </a:t>
            </a:r>
            <a:r>
              <a:rPr lang="pt-PT" sz="1400" dirty="0" err="1" smtClean="0"/>
              <a:t>hosts</a:t>
            </a:r>
            <a:r>
              <a:rPr lang="pt-PT" sz="1400" dirty="0" smtClean="0"/>
              <a:t> </a:t>
            </a:r>
            <a:r>
              <a:rPr lang="pt-PT" sz="1400" dirty="0" err="1" smtClean="0"/>
              <a:t>and</a:t>
            </a:r>
            <a:r>
              <a:rPr lang="pt-PT" sz="1400" dirty="0" smtClean="0"/>
              <a:t> </a:t>
            </a:r>
            <a:r>
              <a:rPr lang="pt-PT" sz="1400" dirty="0" err="1" smtClean="0"/>
              <a:t>pathogens</a:t>
            </a:r>
            <a:r>
              <a:rPr lang="pt-PT" sz="1400" dirty="0" smtClean="0"/>
              <a:t>. </a:t>
            </a:r>
            <a:r>
              <a:rPr lang="pt-PT" sz="1400" i="1" dirty="0" smtClean="0"/>
              <a:t>Experimental </a:t>
            </a:r>
            <a:r>
              <a:rPr lang="pt-PT" sz="1400" i="1" dirty="0" err="1" smtClean="0"/>
              <a:t>and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Applied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Acarology</a:t>
            </a:r>
            <a:r>
              <a:rPr lang="pt-PT" sz="1400" dirty="0" smtClean="0"/>
              <a:t>. </a:t>
            </a:r>
            <a:r>
              <a:rPr lang="pt-PT" sz="1400" b="1" dirty="0" smtClean="0"/>
              <a:t>55</a:t>
            </a:r>
            <a:r>
              <a:rPr lang="pt-PT" sz="1400" dirty="0" smtClean="0"/>
              <a:t>(1), pp.85-121.</a:t>
            </a:r>
          </a:p>
          <a:p>
            <a:pPr marL="82550" indent="-82550"/>
            <a:r>
              <a:rPr lang="pt-PT" sz="1400" baseline="30000" dirty="0" smtClean="0"/>
              <a:t>5</a:t>
            </a:r>
            <a:r>
              <a:rPr lang="pt-PT" sz="1400" dirty="0" smtClean="0"/>
              <a:t> </a:t>
            </a:r>
            <a:r>
              <a:rPr lang="pt-PT" sz="1400" dirty="0" err="1" smtClean="0"/>
              <a:t>Harrus</a:t>
            </a:r>
            <a:r>
              <a:rPr lang="pt-PT" sz="1400" dirty="0" smtClean="0"/>
              <a:t>, S., </a:t>
            </a:r>
            <a:r>
              <a:rPr lang="pt-PT" sz="1400" dirty="0" err="1" smtClean="0"/>
              <a:t>Perlman-Avrahami</a:t>
            </a:r>
            <a:r>
              <a:rPr lang="pt-PT" sz="1400" dirty="0" smtClean="0"/>
              <a:t>, A., </a:t>
            </a:r>
            <a:r>
              <a:rPr lang="pt-PT" sz="1400" dirty="0" err="1" smtClean="0"/>
              <a:t>Mumcuoglu</a:t>
            </a:r>
            <a:r>
              <a:rPr lang="pt-PT" sz="1400" dirty="0" smtClean="0"/>
              <a:t>, K.Y., </a:t>
            </a:r>
            <a:r>
              <a:rPr lang="pt-PT" sz="1400" dirty="0" err="1" smtClean="0"/>
              <a:t>Morick</a:t>
            </a:r>
            <a:r>
              <a:rPr lang="pt-PT" sz="1400" dirty="0" smtClean="0"/>
              <a:t>, D., </a:t>
            </a:r>
            <a:r>
              <a:rPr lang="pt-PT" sz="1400" dirty="0" err="1" smtClean="0"/>
              <a:t>Eyal</a:t>
            </a:r>
            <a:r>
              <a:rPr lang="pt-PT" sz="1400" dirty="0" smtClean="0"/>
              <a:t>, O., </a:t>
            </a:r>
            <a:r>
              <a:rPr lang="pt-PT" sz="1400" dirty="0" err="1" smtClean="0"/>
              <a:t>Baneth</a:t>
            </a:r>
            <a:r>
              <a:rPr lang="pt-PT" sz="1400" dirty="0" smtClean="0"/>
              <a:t>, G. 2010. Molecular </a:t>
            </a:r>
            <a:r>
              <a:rPr lang="pt-PT" sz="1400" dirty="0" err="1" smtClean="0"/>
              <a:t>detection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i="1" dirty="0" err="1" smtClean="0"/>
              <a:t>Ehrlichia</a:t>
            </a:r>
            <a:r>
              <a:rPr lang="pt-PT" sz="1400" i="1" dirty="0" smtClean="0"/>
              <a:t> canis</a:t>
            </a:r>
            <a:r>
              <a:rPr lang="pt-PT" sz="1400" dirty="0" smtClean="0"/>
              <a:t>, </a:t>
            </a:r>
            <a:r>
              <a:rPr lang="pt-PT" sz="1400" i="1" dirty="0" err="1" smtClean="0"/>
              <a:t>Anaplasma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bovis</a:t>
            </a:r>
            <a:r>
              <a:rPr lang="pt-PT" sz="1400" dirty="0" smtClean="0"/>
              <a:t>, </a:t>
            </a:r>
            <a:r>
              <a:rPr lang="pt-PT" sz="1400" i="1" dirty="0" err="1" smtClean="0"/>
              <a:t>Anaplasma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platys</a:t>
            </a:r>
            <a:r>
              <a:rPr lang="pt-PT" sz="1400" dirty="0" smtClean="0"/>
              <a:t>, </a:t>
            </a:r>
            <a:r>
              <a:rPr lang="pt-PT" sz="1400" i="1" dirty="0" err="1" smtClean="0"/>
              <a:t>Candidatus</a:t>
            </a:r>
            <a:r>
              <a:rPr lang="pt-PT" sz="1400" dirty="0" smtClean="0"/>
              <a:t> </a:t>
            </a:r>
            <a:r>
              <a:rPr lang="pt-PT" sz="1400" dirty="0" err="1" smtClean="0"/>
              <a:t>Midichloria</a:t>
            </a:r>
            <a:r>
              <a:rPr lang="pt-PT" sz="1400" dirty="0" smtClean="0"/>
              <a:t> </a:t>
            </a:r>
            <a:r>
              <a:rPr lang="pt-PT" sz="1400" dirty="0" err="1" smtClean="0"/>
              <a:t>mitochondrii</a:t>
            </a:r>
            <a:r>
              <a:rPr lang="pt-PT" sz="1400" dirty="0" smtClean="0"/>
              <a:t> </a:t>
            </a:r>
            <a:r>
              <a:rPr lang="pt-PT" sz="1400" dirty="0" err="1" smtClean="0"/>
              <a:t>and</a:t>
            </a:r>
            <a:r>
              <a:rPr lang="pt-PT" sz="1400" dirty="0" smtClean="0"/>
              <a:t> </a:t>
            </a:r>
            <a:r>
              <a:rPr lang="pt-PT" sz="1400" i="1" dirty="0" err="1"/>
              <a:t>B</a:t>
            </a:r>
            <a:r>
              <a:rPr lang="pt-PT" sz="1400" i="1" dirty="0" err="1" smtClean="0"/>
              <a:t>abesia</a:t>
            </a:r>
            <a:r>
              <a:rPr lang="pt-PT" sz="1400" dirty="0" smtClean="0"/>
              <a:t> </a:t>
            </a:r>
            <a:r>
              <a:rPr lang="pt-PT" sz="1400" i="1" dirty="0" smtClean="0"/>
              <a:t>canis </a:t>
            </a:r>
            <a:r>
              <a:rPr lang="pt-PT" sz="1400" i="1" dirty="0" err="1" smtClean="0"/>
              <a:t>vogeli</a:t>
            </a:r>
            <a:r>
              <a:rPr lang="pt-PT" sz="1400" dirty="0" smtClean="0"/>
              <a:t> in </a:t>
            </a:r>
            <a:r>
              <a:rPr lang="pt-PT" sz="1400" dirty="0" err="1" smtClean="0"/>
              <a:t>ticks</a:t>
            </a:r>
            <a:r>
              <a:rPr lang="pt-PT" sz="1400" dirty="0" smtClean="0"/>
              <a:t> </a:t>
            </a:r>
            <a:r>
              <a:rPr lang="pt-PT" sz="1400" dirty="0" err="1" smtClean="0"/>
              <a:t>from</a:t>
            </a:r>
            <a:r>
              <a:rPr lang="pt-PT" sz="1400" dirty="0" smtClean="0"/>
              <a:t> Israel. </a:t>
            </a:r>
            <a:r>
              <a:rPr lang="pt-PT" sz="1400" i="1" dirty="0" err="1" smtClean="0"/>
              <a:t>Clinical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Microbiology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and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Infection</a:t>
            </a:r>
            <a:r>
              <a:rPr lang="pt-PT" sz="1400" dirty="0" smtClean="0"/>
              <a:t>. </a:t>
            </a:r>
            <a:r>
              <a:rPr lang="pt-PT" sz="1400" b="1" dirty="0" smtClean="0"/>
              <a:t>17</a:t>
            </a:r>
            <a:r>
              <a:rPr lang="pt-PT" sz="1400" dirty="0" smtClean="0"/>
              <a:t>(3), pp.459-463.</a:t>
            </a:r>
          </a:p>
          <a:p>
            <a:pPr marL="82550" indent="-82550"/>
            <a:r>
              <a:rPr lang="pt-PT" sz="1400" baseline="30000" dirty="0" smtClean="0"/>
              <a:t>6</a:t>
            </a:r>
            <a:r>
              <a:rPr lang="pt-PT" sz="1400" dirty="0" smtClean="0"/>
              <a:t> </a:t>
            </a:r>
            <a:r>
              <a:rPr lang="pt-PT" sz="1400" dirty="0" err="1" smtClean="0"/>
              <a:t>Inokuma</a:t>
            </a:r>
            <a:r>
              <a:rPr lang="pt-PT" sz="1400" dirty="0" smtClean="0"/>
              <a:t>, H., </a:t>
            </a:r>
            <a:r>
              <a:rPr lang="pt-PT" sz="1400" dirty="0" err="1" smtClean="0"/>
              <a:t>Raoult</a:t>
            </a:r>
            <a:r>
              <a:rPr lang="pt-PT" sz="1400" dirty="0" smtClean="0"/>
              <a:t>, D., </a:t>
            </a:r>
            <a:r>
              <a:rPr lang="pt-PT" sz="1400" dirty="0" err="1" smtClean="0"/>
              <a:t>Brouqui</a:t>
            </a:r>
            <a:r>
              <a:rPr lang="pt-PT" sz="1400" dirty="0" smtClean="0"/>
              <a:t>, P. 2000. </a:t>
            </a:r>
            <a:r>
              <a:rPr lang="pt-PT" sz="1400" dirty="0" err="1" smtClean="0"/>
              <a:t>Detection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i="1" dirty="0" err="1" smtClean="0"/>
              <a:t>Ehrlichia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platys</a:t>
            </a:r>
            <a:r>
              <a:rPr lang="pt-PT" sz="1400" i="1" dirty="0" smtClean="0"/>
              <a:t> </a:t>
            </a:r>
            <a:r>
              <a:rPr lang="pt-PT" sz="1400" dirty="0" smtClean="0"/>
              <a:t>DNA in </a:t>
            </a:r>
            <a:r>
              <a:rPr lang="pt-PT" sz="1400" dirty="0" err="1" smtClean="0"/>
              <a:t>brown</a:t>
            </a:r>
            <a:r>
              <a:rPr lang="pt-PT" sz="1400" dirty="0" smtClean="0"/>
              <a:t> </a:t>
            </a:r>
            <a:r>
              <a:rPr lang="pt-PT" sz="1400" dirty="0" err="1" smtClean="0"/>
              <a:t>dog</a:t>
            </a:r>
            <a:r>
              <a:rPr lang="pt-PT" sz="1400" dirty="0" smtClean="0"/>
              <a:t> </a:t>
            </a:r>
            <a:r>
              <a:rPr lang="pt-PT" sz="1400" dirty="0" err="1" smtClean="0"/>
              <a:t>ticks</a:t>
            </a:r>
            <a:r>
              <a:rPr lang="pt-PT" sz="1400" dirty="0" smtClean="0"/>
              <a:t> (</a:t>
            </a:r>
            <a:r>
              <a:rPr lang="pt-PT" sz="1400" i="1" dirty="0" err="1" smtClean="0"/>
              <a:t>Rhipicephalus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sanguineus</a:t>
            </a:r>
            <a:r>
              <a:rPr lang="pt-PT" sz="1400" dirty="0" smtClean="0"/>
              <a:t>) in Okinawa Island, </a:t>
            </a:r>
            <a:r>
              <a:rPr lang="pt-PT" sz="1400" dirty="0" err="1" smtClean="0"/>
              <a:t>Japan</a:t>
            </a:r>
            <a:r>
              <a:rPr lang="pt-PT" sz="1400" dirty="0" smtClean="0"/>
              <a:t>. </a:t>
            </a:r>
            <a:r>
              <a:rPr lang="pt-PT" sz="1400" i="1" dirty="0" err="1" smtClean="0"/>
              <a:t>Journal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of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Clinical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Microbiology</a:t>
            </a:r>
            <a:r>
              <a:rPr lang="pt-PT" sz="1400" dirty="0" smtClean="0"/>
              <a:t>. </a:t>
            </a:r>
            <a:r>
              <a:rPr lang="pt-PT" sz="1400" b="1" dirty="0" smtClean="0"/>
              <a:t>38</a:t>
            </a:r>
            <a:r>
              <a:rPr lang="pt-PT" sz="1400" dirty="0" smtClean="0"/>
              <a:t>(11), pp.4219-4221.</a:t>
            </a:r>
          </a:p>
          <a:p>
            <a:pPr marL="82550" indent="-82550"/>
            <a:r>
              <a:rPr lang="pt-PT" sz="1400" baseline="30000" dirty="0" smtClean="0"/>
              <a:t>7</a:t>
            </a:r>
            <a:r>
              <a:rPr lang="pt-PT" sz="1400" dirty="0" smtClean="0"/>
              <a:t> Lorenz, H., </a:t>
            </a:r>
            <a:r>
              <a:rPr lang="pt-PT" sz="1400" dirty="0" err="1" smtClean="0"/>
              <a:t>Jäger</a:t>
            </a:r>
            <a:r>
              <a:rPr lang="pt-PT" sz="1400" dirty="0" smtClean="0"/>
              <a:t>, C., </a:t>
            </a:r>
            <a:r>
              <a:rPr lang="pt-PT" sz="1400" dirty="0" err="1" smtClean="0"/>
              <a:t>Willems</a:t>
            </a:r>
            <a:r>
              <a:rPr lang="pt-PT" sz="1400" dirty="0" smtClean="0"/>
              <a:t>, H., </a:t>
            </a:r>
            <a:r>
              <a:rPr lang="pt-PT" sz="1400" dirty="0" err="1" smtClean="0"/>
              <a:t>Baljer</a:t>
            </a:r>
            <a:r>
              <a:rPr lang="pt-PT" sz="1400" dirty="0" smtClean="0"/>
              <a:t>, G. 1998. PCR </a:t>
            </a:r>
            <a:r>
              <a:rPr lang="pt-PT" sz="1400" dirty="0" err="1" smtClean="0"/>
              <a:t>detection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i="1" dirty="0" err="1" smtClean="0"/>
              <a:t>Coxiella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burnetii</a:t>
            </a:r>
            <a:r>
              <a:rPr lang="pt-PT" sz="1400" i="1" dirty="0" smtClean="0"/>
              <a:t> </a:t>
            </a:r>
            <a:r>
              <a:rPr lang="pt-PT" sz="1400" dirty="0" err="1" smtClean="0"/>
              <a:t>from</a:t>
            </a:r>
            <a:r>
              <a:rPr lang="pt-PT" sz="1400" dirty="0" smtClean="0"/>
              <a:t> </a:t>
            </a:r>
            <a:r>
              <a:rPr lang="pt-PT" sz="1400" dirty="0" err="1" smtClean="0"/>
              <a:t>different</a:t>
            </a:r>
            <a:r>
              <a:rPr lang="pt-PT" sz="1400" dirty="0" smtClean="0"/>
              <a:t> </a:t>
            </a:r>
            <a:r>
              <a:rPr lang="pt-PT" sz="1400" dirty="0" err="1" smtClean="0"/>
              <a:t>clinical</a:t>
            </a:r>
            <a:r>
              <a:rPr lang="pt-PT" sz="1400" dirty="0" smtClean="0"/>
              <a:t> </a:t>
            </a:r>
            <a:r>
              <a:rPr lang="pt-PT" sz="1400" dirty="0" err="1" smtClean="0"/>
              <a:t>specimens</a:t>
            </a:r>
            <a:r>
              <a:rPr lang="pt-PT" sz="1400" dirty="0" smtClean="0"/>
              <a:t>, </a:t>
            </a:r>
            <a:r>
              <a:rPr lang="pt-PT" sz="1400" dirty="0" err="1" smtClean="0"/>
              <a:t>especially</a:t>
            </a:r>
            <a:r>
              <a:rPr lang="pt-PT" sz="1400" dirty="0" smtClean="0"/>
              <a:t> </a:t>
            </a:r>
            <a:r>
              <a:rPr lang="pt-PT" sz="1400" dirty="0" err="1" smtClean="0"/>
              <a:t>bovine</a:t>
            </a:r>
            <a:r>
              <a:rPr lang="pt-PT" sz="1400" dirty="0" smtClean="0"/>
              <a:t> </a:t>
            </a:r>
            <a:r>
              <a:rPr lang="pt-PT" sz="1400" dirty="0" err="1" smtClean="0"/>
              <a:t>milk</a:t>
            </a:r>
            <a:r>
              <a:rPr lang="pt-PT" sz="1400" dirty="0" smtClean="0"/>
              <a:t>, </a:t>
            </a:r>
            <a:r>
              <a:rPr lang="pt-PT" sz="1400" dirty="0" err="1" smtClean="0"/>
              <a:t>on</a:t>
            </a:r>
            <a:r>
              <a:rPr lang="pt-PT" sz="1400" dirty="0" smtClean="0"/>
              <a:t> </a:t>
            </a:r>
            <a:r>
              <a:rPr lang="pt-PT" sz="1400" dirty="0" err="1" smtClean="0"/>
              <a:t>the</a:t>
            </a:r>
            <a:r>
              <a:rPr lang="pt-PT" sz="1400" dirty="0" smtClean="0"/>
              <a:t> </a:t>
            </a:r>
            <a:r>
              <a:rPr lang="pt-PT" sz="1400" dirty="0" err="1" smtClean="0"/>
              <a:t>basis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DNA </a:t>
            </a:r>
            <a:r>
              <a:rPr lang="pt-PT" sz="1400" dirty="0" err="1" smtClean="0"/>
              <a:t>preparation</a:t>
            </a:r>
            <a:r>
              <a:rPr lang="pt-PT" sz="1400" dirty="0" smtClean="0"/>
              <a:t> </a:t>
            </a:r>
            <a:r>
              <a:rPr lang="pt-PT" sz="1400" dirty="0" err="1" smtClean="0"/>
              <a:t>with</a:t>
            </a:r>
            <a:r>
              <a:rPr lang="pt-PT" sz="1400" dirty="0" smtClean="0"/>
              <a:t> a </a:t>
            </a:r>
            <a:r>
              <a:rPr lang="pt-PT" sz="1400" dirty="0" err="1" smtClean="0"/>
              <a:t>silica</a:t>
            </a:r>
            <a:r>
              <a:rPr lang="pt-PT" sz="1400" dirty="0" smtClean="0"/>
              <a:t> </a:t>
            </a:r>
            <a:r>
              <a:rPr lang="pt-PT" sz="1400" dirty="0" err="1" smtClean="0"/>
              <a:t>matrix</a:t>
            </a:r>
            <a:r>
              <a:rPr lang="pt-PT" sz="1400" dirty="0" smtClean="0"/>
              <a:t>. </a:t>
            </a:r>
            <a:r>
              <a:rPr lang="pt-PT" sz="1400" i="1" dirty="0" err="1" smtClean="0"/>
              <a:t>Applied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and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Environmental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Biology</a:t>
            </a:r>
            <a:r>
              <a:rPr lang="pt-PT" sz="1400" dirty="0" smtClean="0"/>
              <a:t>. </a:t>
            </a:r>
            <a:r>
              <a:rPr lang="pt-PT" sz="1400" b="1" dirty="0" smtClean="0"/>
              <a:t>64</a:t>
            </a:r>
            <a:r>
              <a:rPr lang="pt-PT" sz="1400" dirty="0" smtClean="0"/>
              <a:t>(11), pp.4234-4237.</a:t>
            </a:r>
          </a:p>
          <a:p>
            <a:pPr marL="82550" indent="-82550"/>
            <a:r>
              <a:rPr lang="pt-PT" sz="1400" baseline="30000" dirty="0" smtClean="0"/>
              <a:t>8</a:t>
            </a:r>
            <a:r>
              <a:rPr lang="pt-PT" sz="1400" dirty="0" smtClean="0"/>
              <a:t> </a:t>
            </a:r>
            <a:r>
              <a:rPr lang="pt-PT" sz="1400" dirty="0" err="1" smtClean="0"/>
              <a:t>Beati</a:t>
            </a:r>
            <a:r>
              <a:rPr lang="pt-PT" sz="1400" dirty="0" smtClean="0"/>
              <a:t>, L., </a:t>
            </a:r>
            <a:r>
              <a:rPr lang="pt-PT" sz="1400" dirty="0" err="1" smtClean="0"/>
              <a:t>Keirans</a:t>
            </a:r>
            <a:r>
              <a:rPr lang="pt-PT" sz="1400" dirty="0" smtClean="0"/>
              <a:t>, J.E. 2001. </a:t>
            </a:r>
            <a:r>
              <a:rPr lang="pt-PT" sz="1400" dirty="0" err="1" smtClean="0"/>
              <a:t>Analysis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dirty="0" err="1" smtClean="0"/>
              <a:t>the</a:t>
            </a:r>
            <a:r>
              <a:rPr lang="pt-PT" sz="1400" dirty="0" smtClean="0"/>
              <a:t> </a:t>
            </a:r>
            <a:r>
              <a:rPr lang="pt-PT" sz="1400" dirty="0" err="1" smtClean="0"/>
              <a:t>systematic</a:t>
            </a:r>
            <a:r>
              <a:rPr lang="pt-PT" sz="1400" dirty="0" smtClean="0"/>
              <a:t> </a:t>
            </a:r>
            <a:r>
              <a:rPr lang="pt-PT" sz="1400" dirty="0" err="1" smtClean="0"/>
              <a:t>relationships</a:t>
            </a:r>
            <a:r>
              <a:rPr lang="pt-PT" sz="1400" dirty="0" smtClean="0"/>
              <a:t> </a:t>
            </a:r>
            <a:r>
              <a:rPr lang="pt-PT" sz="1400" dirty="0" err="1" smtClean="0"/>
              <a:t>among</a:t>
            </a:r>
            <a:r>
              <a:rPr lang="pt-PT" sz="1400" dirty="0" smtClean="0"/>
              <a:t> </a:t>
            </a:r>
            <a:r>
              <a:rPr lang="pt-PT" sz="1400" dirty="0" err="1" smtClean="0"/>
              <a:t>ticks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dirty="0" err="1" smtClean="0"/>
              <a:t>the</a:t>
            </a:r>
            <a:r>
              <a:rPr lang="pt-PT" sz="1400" dirty="0" smtClean="0"/>
              <a:t> </a:t>
            </a:r>
            <a:r>
              <a:rPr lang="pt-PT" sz="1400" dirty="0" err="1" smtClean="0"/>
              <a:t>genera</a:t>
            </a:r>
            <a:r>
              <a:rPr lang="pt-PT" sz="1400" dirty="0" smtClean="0"/>
              <a:t> </a:t>
            </a:r>
            <a:r>
              <a:rPr lang="pt-PT" sz="1400" i="1" dirty="0" err="1" smtClean="0"/>
              <a:t>Rhipicephalus</a:t>
            </a:r>
            <a:r>
              <a:rPr lang="pt-PT" sz="1400" dirty="0" smtClean="0"/>
              <a:t> </a:t>
            </a:r>
            <a:r>
              <a:rPr lang="pt-PT" sz="1400" dirty="0" err="1" smtClean="0"/>
              <a:t>and</a:t>
            </a:r>
            <a:r>
              <a:rPr lang="pt-PT" sz="1400" dirty="0" smtClean="0"/>
              <a:t> </a:t>
            </a:r>
            <a:r>
              <a:rPr lang="pt-PT" sz="1400" i="1" dirty="0" err="1" smtClean="0"/>
              <a:t>Boophilus</a:t>
            </a:r>
            <a:r>
              <a:rPr lang="pt-PT" sz="1400" dirty="0" smtClean="0"/>
              <a:t> (Acari: </a:t>
            </a:r>
            <a:r>
              <a:rPr lang="pt-PT" sz="1400" dirty="0" err="1" smtClean="0"/>
              <a:t>Ixodidae</a:t>
            </a:r>
            <a:r>
              <a:rPr lang="pt-PT" sz="1400" dirty="0" smtClean="0"/>
              <a:t>) </a:t>
            </a:r>
            <a:r>
              <a:rPr lang="pt-PT" sz="1400" dirty="0" err="1" smtClean="0"/>
              <a:t>based</a:t>
            </a:r>
            <a:r>
              <a:rPr lang="pt-PT" sz="1400" dirty="0" smtClean="0"/>
              <a:t> </a:t>
            </a:r>
            <a:r>
              <a:rPr lang="pt-PT" sz="1400" dirty="0" err="1" smtClean="0"/>
              <a:t>on</a:t>
            </a:r>
            <a:r>
              <a:rPr lang="pt-PT" sz="1400" dirty="0" smtClean="0"/>
              <a:t> </a:t>
            </a:r>
            <a:r>
              <a:rPr lang="pt-PT" sz="1400" dirty="0" err="1" smtClean="0"/>
              <a:t>mitochondrial</a:t>
            </a:r>
            <a:r>
              <a:rPr lang="pt-PT" sz="1400" dirty="0" smtClean="0"/>
              <a:t> 12S </a:t>
            </a:r>
            <a:r>
              <a:rPr lang="pt-PT" sz="1400" dirty="0" err="1" smtClean="0"/>
              <a:t>ribosomal</a:t>
            </a:r>
            <a:r>
              <a:rPr lang="pt-PT" sz="1400" dirty="0" smtClean="0"/>
              <a:t> DNA gene </a:t>
            </a:r>
            <a:r>
              <a:rPr lang="pt-PT" sz="1400" dirty="0" err="1" smtClean="0"/>
              <a:t>sequences</a:t>
            </a:r>
            <a:r>
              <a:rPr lang="pt-PT" sz="1400" dirty="0" smtClean="0"/>
              <a:t> </a:t>
            </a:r>
            <a:r>
              <a:rPr lang="pt-PT" sz="1400" dirty="0" err="1" smtClean="0"/>
              <a:t>and</a:t>
            </a:r>
            <a:r>
              <a:rPr lang="pt-PT" sz="1400" dirty="0" smtClean="0"/>
              <a:t> </a:t>
            </a:r>
            <a:r>
              <a:rPr lang="pt-PT" sz="1400" dirty="0" err="1" smtClean="0"/>
              <a:t>morphological</a:t>
            </a:r>
            <a:r>
              <a:rPr lang="pt-PT" sz="1400" dirty="0" smtClean="0"/>
              <a:t> </a:t>
            </a:r>
            <a:r>
              <a:rPr lang="pt-PT" sz="1400" dirty="0" err="1" smtClean="0"/>
              <a:t>characters</a:t>
            </a:r>
            <a:r>
              <a:rPr lang="pt-PT" sz="1400" dirty="0" smtClean="0"/>
              <a:t>. </a:t>
            </a:r>
            <a:r>
              <a:rPr lang="pt-PT" sz="1400" i="1" dirty="0" err="1" smtClean="0"/>
              <a:t>Journal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of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Parasitology</a:t>
            </a:r>
            <a:r>
              <a:rPr lang="pt-PT" sz="1400" dirty="0" smtClean="0"/>
              <a:t>. </a:t>
            </a:r>
            <a:r>
              <a:rPr lang="pt-PT" sz="1400" b="1" dirty="0" smtClean="0"/>
              <a:t>87</a:t>
            </a:r>
            <a:r>
              <a:rPr lang="pt-PT" sz="1400" dirty="0" smtClean="0"/>
              <a:t>(1), pp.32-48.</a:t>
            </a:r>
          </a:p>
          <a:p>
            <a:pPr marL="82550" indent="-82550"/>
            <a:r>
              <a:rPr lang="pt-PT" sz="1400" baseline="30000" dirty="0" smtClean="0"/>
              <a:t>9</a:t>
            </a:r>
            <a:r>
              <a:rPr lang="pt-PT" sz="1400" dirty="0" smtClean="0"/>
              <a:t> Toledo, A., </a:t>
            </a:r>
            <a:r>
              <a:rPr lang="pt-PT" sz="1400" dirty="0" err="1" smtClean="0"/>
              <a:t>Jado</a:t>
            </a:r>
            <a:r>
              <a:rPr lang="pt-PT" sz="1400" dirty="0" smtClean="0"/>
              <a:t>, I., </a:t>
            </a:r>
            <a:r>
              <a:rPr lang="pt-PT" sz="1400" dirty="0" err="1" smtClean="0"/>
              <a:t>Olmeda</a:t>
            </a:r>
            <a:r>
              <a:rPr lang="pt-PT" sz="1400" dirty="0" smtClean="0"/>
              <a:t>, A.S., Casado-</a:t>
            </a:r>
            <a:r>
              <a:rPr lang="pt-PT" sz="1400" dirty="0" err="1" smtClean="0"/>
              <a:t>Nistal</a:t>
            </a:r>
            <a:r>
              <a:rPr lang="pt-PT" sz="1400" dirty="0" smtClean="0"/>
              <a:t>, M.A., Gil, H., </a:t>
            </a:r>
            <a:r>
              <a:rPr lang="pt-PT" sz="1400" dirty="0" err="1" smtClean="0"/>
              <a:t>Escudero</a:t>
            </a:r>
            <a:r>
              <a:rPr lang="pt-PT" sz="1400" dirty="0" smtClean="0"/>
              <a:t>, R., Anda, P. 2008. </a:t>
            </a:r>
            <a:r>
              <a:rPr lang="pt-PT" sz="1400" dirty="0" err="1" smtClean="0"/>
              <a:t>Detection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i="1" dirty="0" err="1" smtClean="0"/>
              <a:t>Coxiella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burnetii</a:t>
            </a:r>
            <a:r>
              <a:rPr lang="pt-PT" sz="1400" i="1" dirty="0" smtClean="0"/>
              <a:t> </a:t>
            </a:r>
            <a:r>
              <a:rPr lang="pt-PT" sz="1400" dirty="0" smtClean="0"/>
              <a:t>in </a:t>
            </a:r>
            <a:r>
              <a:rPr lang="pt-PT" sz="1400" dirty="0" err="1" smtClean="0"/>
              <a:t>ticks</a:t>
            </a:r>
            <a:r>
              <a:rPr lang="pt-PT" sz="1400" dirty="0" smtClean="0"/>
              <a:t> </a:t>
            </a:r>
            <a:r>
              <a:rPr lang="pt-PT" sz="1400" dirty="0" err="1" smtClean="0"/>
              <a:t>collected</a:t>
            </a:r>
            <a:r>
              <a:rPr lang="pt-PT" sz="1400" dirty="0" smtClean="0"/>
              <a:t> </a:t>
            </a:r>
            <a:r>
              <a:rPr lang="pt-PT" sz="1400" dirty="0" err="1" smtClean="0"/>
              <a:t>from</a:t>
            </a:r>
            <a:r>
              <a:rPr lang="pt-PT" sz="1400" dirty="0" smtClean="0"/>
              <a:t> central </a:t>
            </a:r>
            <a:r>
              <a:rPr lang="pt-PT" sz="1400" dirty="0" err="1" smtClean="0"/>
              <a:t>Spain</a:t>
            </a:r>
            <a:r>
              <a:rPr lang="pt-PT" sz="1400" dirty="0" smtClean="0"/>
              <a:t>. </a:t>
            </a:r>
            <a:r>
              <a:rPr lang="pt-PT" sz="1400" i="1" dirty="0" smtClean="0"/>
              <a:t>Vector-borne </a:t>
            </a:r>
            <a:r>
              <a:rPr lang="pt-PT" sz="1400" i="1" dirty="0" err="1" smtClean="0"/>
              <a:t>and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Zoonotic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Diseases</a:t>
            </a:r>
            <a:r>
              <a:rPr lang="pt-PT" sz="1400" dirty="0" smtClean="0"/>
              <a:t>. </a:t>
            </a:r>
            <a:r>
              <a:rPr lang="pt-PT" sz="1400" b="1" dirty="0" smtClean="0"/>
              <a:t>9</a:t>
            </a:r>
            <a:r>
              <a:rPr lang="pt-PT" sz="1400" dirty="0" smtClean="0"/>
              <a:t>(5), pp.465-468.</a:t>
            </a:r>
          </a:p>
          <a:p>
            <a:pPr marL="82550" indent="-82550"/>
            <a:r>
              <a:rPr lang="pt-PT" sz="1400" baseline="30000" dirty="0" smtClean="0"/>
              <a:t>10</a:t>
            </a:r>
            <a:r>
              <a:rPr lang="pt-PT" sz="1400" dirty="0" smtClean="0"/>
              <a:t> Clemente, L., </a:t>
            </a:r>
            <a:r>
              <a:rPr lang="pt-PT" sz="1400" dirty="0" err="1" smtClean="0"/>
              <a:t>Barahona</a:t>
            </a:r>
            <a:r>
              <a:rPr lang="pt-PT" sz="1400" dirty="0" smtClean="0"/>
              <a:t>, M.J., Andrade, M.F., Botelho, A. 2009. </a:t>
            </a:r>
            <a:r>
              <a:rPr lang="pt-PT" sz="1400" dirty="0" err="1" smtClean="0"/>
              <a:t>Diagnosis</a:t>
            </a:r>
            <a:r>
              <a:rPr lang="pt-PT" sz="1400" dirty="0" smtClean="0"/>
              <a:t> </a:t>
            </a:r>
            <a:r>
              <a:rPr lang="pt-PT" sz="1400" dirty="0" err="1" smtClean="0"/>
              <a:t>by</a:t>
            </a:r>
            <a:r>
              <a:rPr lang="pt-PT" sz="1400" dirty="0" smtClean="0"/>
              <a:t> PCR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i="1" dirty="0" err="1" smtClean="0"/>
              <a:t>Coxiella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burnetii</a:t>
            </a:r>
            <a:r>
              <a:rPr lang="pt-PT" sz="1400" i="1" dirty="0" smtClean="0"/>
              <a:t> </a:t>
            </a:r>
            <a:r>
              <a:rPr lang="pt-PT" sz="1400" dirty="0" smtClean="0"/>
              <a:t>in </a:t>
            </a:r>
            <a:r>
              <a:rPr lang="pt-PT" sz="1400" dirty="0" err="1" smtClean="0"/>
              <a:t>aborted</a:t>
            </a:r>
            <a:r>
              <a:rPr lang="pt-PT" sz="1400" dirty="0" smtClean="0"/>
              <a:t> </a:t>
            </a:r>
            <a:r>
              <a:rPr lang="pt-PT" sz="1400" dirty="0" err="1" smtClean="0"/>
              <a:t>fetuses</a:t>
            </a:r>
            <a:r>
              <a:rPr lang="pt-PT" sz="1400" dirty="0" smtClean="0"/>
              <a:t> </a:t>
            </a:r>
            <a:r>
              <a:rPr lang="pt-PT" sz="1400" dirty="0" err="1" smtClean="0"/>
              <a:t>of</a:t>
            </a:r>
            <a:r>
              <a:rPr lang="pt-PT" sz="1400" dirty="0" smtClean="0"/>
              <a:t> </a:t>
            </a:r>
            <a:r>
              <a:rPr lang="pt-PT" sz="1400" dirty="0" err="1" smtClean="0"/>
              <a:t>domestic</a:t>
            </a:r>
            <a:r>
              <a:rPr lang="pt-PT" sz="1400" dirty="0" smtClean="0"/>
              <a:t> </a:t>
            </a:r>
            <a:r>
              <a:rPr lang="pt-PT" sz="1400" dirty="0" err="1" smtClean="0"/>
              <a:t>ruminants</a:t>
            </a:r>
            <a:r>
              <a:rPr lang="pt-PT" sz="1400" dirty="0" smtClean="0"/>
              <a:t> in Portugal. </a:t>
            </a:r>
            <a:r>
              <a:rPr lang="pt-PT" sz="1400" i="1" dirty="0" err="1" smtClean="0"/>
              <a:t>Veterinary</a:t>
            </a:r>
            <a:r>
              <a:rPr lang="pt-PT" sz="1400" i="1" dirty="0" smtClean="0"/>
              <a:t> Record</a:t>
            </a:r>
            <a:r>
              <a:rPr lang="pt-PT" sz="1400" dirty="0" smtClean="0"/>
              <a:t>. </a:t>
            </a:r>
            <a:r>
              <a:rPr lang="pt-PT" sz="1400" b="1" dirty="0" smtClean="0"/>
              <a:t>164</a:t>
            </a:r>
            <a:r>
              <a:rPr lang="pt-PT" sz="1400" dirty="0" smtClean="0"/>
              <a:t>(12), pp.373-374.</a:t>
            </a:r>
          </a:p>
          <a:p>
            <a:pPr marL="82550" indent="-82550"/>
            <a:r>
              <a:rPr lang="pt-PT" sz="1400" baseline="30000" dirty="0" smtClean="0"/>
              <a:t>11</a:t>
            </a:r>
            <a:r>
              <a:rPr lang="pt-PT" sz="1400" dirty="0" smtClean="0"/>
              <a:t> </a:t>
            </a:r>
            <a:r>
              <a:rPr lang="pt-PT" sz="1400" dirty="0" err="1" smtClean="0"/>
              <a:t>Maurin</a:t>
            </a:r>
            <a:r>
              <a:rPr lang="pt-PT" sz="1400" dirty="0" smtClean="0"/>
              <a:t>, M., </a:t>
            </a:r>
            <a:r>
              <a:rPr lang="pt-PT" sz="1400" dirty="0" err="1" smtClean="0"/>
              <a:t>Raoult</a:t>
            </a:r>
            <a:r>
              <a:rPr lang="pt-PT" sz="1400" dirty="0" smtClean="0"/>
              <a:t>, D. 1999. Q </a:t>
            </a:r>
            <a:r>
              <a:rPr lang="pt-PT" sz="1400" dirty="0" err="1" smtClean="0"/>
              <a:t>Fever</a:t>
            </a:r>
            <a:r>
              <a:rPr lang="pt-PT" sz="1400" dirty="0" smtClean="0"/>
              <a:t>. </a:t>
            </a:r>
            <a:r>
              <a:rPr lang="pt-PT" sz="1400" i="1" dirty="0" err="1" smtClean="0"/>
              <a:t>Clinical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Microbiology</a:t>
            </a:r>
            <a:r>
              <a:rPr lang="pt-PT" sz="1400" i="1" dirty="0" smtClean="0"/>
              <a:t> </a:t>
            </a:r>
            <a:r>
              <a:rPr lang="pt-PT" sz="1400" i="1" dirty="0" err="1" smtClean="0"/>
              <a:t>Reviews</a:t>
            </a:r>
            <a:r>
              <a:rPr lang="pt-PT" sz="1400" dirty="0" smtClean="0"/>
              <a:t>. </a:t>
            </a:r>
            <a:r>
              <a:rPr lang="pt-PT" sz="1400" b="1" dirty="0" smtClean="0"/>
              <a:t>12</a:t>
            </a:r>
            <a:r>
              <a:rPr lang="pt-PT" sz="1400" dirty="0" smtClean="0"/>
              <a:t>(4), pp.518-553.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7473228" y="41083066"/>
            <a:ext cx="10369152" cy="742706"/>
          </a:xfrm>
          <a:prstGeom prst="roundRect">
            <a:avLst/>
          </a:prstGeom>
          <a:noFill/>
          <a:ln w="19050" cap="rnd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pt-PT" sz="2000" dirty="0"/>
              <a:t>Estudo financiado pelos projectos PTDC/CVT-EPI/4339/2012 e PTDC/SAU-SAP/115266/2009</a:t>
            </a:r>
            <a:r>
              <a:rPr lang="pt-PT" sz="2000" dirty="0" smtClean="0"/>
              <a:t>.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936304" y="28279551"/>
            <a:ext cx="13501500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pt-PT" sz="4400" dirty="0" smtClean="0">
                <a:solidFill>
                  <a:schemeClr val="bg1"/>
                </a:solidFill>
              </a:rPr>
              <a:t>Discussão</a:t>
            </a:r>
            <a:endParaRPr lang="pt-PT" sz="4400" dirty="0">
              <a:solidFill>
                <a:schemeClr val="bg1"/>
              </a:solidFill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864296" y="29359671"/>
            <a:ext cx="2696699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 smtClean="0"/>
              <a:t>As espécies de ixodídeos identificadas neste estudo estão de acordo com o descrito previamente para estes hospedeiros e região geográfica</a:t>
            </a:r>
            <a:r>
              <a:rPr lang="pt-PT" sz="2400" baseline="30000" dirty="0" smtClean="0"/>
              <a:t>4</a:t>
            </a:r>
            <a:r>
              <a:rPr lang="pt-PT" sz="2400" dirty="0" smtClean="0"/>
              <a:t>. </a:t>
            </a:r>
            <a:r>
              <a:rPr lang="pt-PT" sz="2400" b="1" dirty="0" smtClean="0"/>
              <a:t>No entanto, esta é a primeira descrição de larvas de </a:t>
            </a:r>
            <a:r>
              <a:rPr lang="pt-PT" sz="2400" b="1" i="1" dirty="0" smtClean="0"/>
              <a:t>R. bursa </a:t>
            </a:r>
            <a:r>
              <a:rPr lang="pt-PT" sz="2400" b="1" dirty="0" smtClean="0"/>
              <a:t>em bovinos no nosso país</a:t>
            </a:r>
            <a:r>
              <a:rPr lang="pt-PT" sz="2400" dirty="0" smtClean="0"/>
              <a:t>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400" dirty="0" smtClean="0"/>
              <a:t>A detecção de </a:t>
            </a:r>
            <a:r>
              <a:rPr lang="pt-PT" sz="2400" i="1" dirty="0" smtClean="0"/>
              <a:t>C. </a:t>
            </a:r>
            <a:r>
              <a:rPr lang="pt-PT" sz="2400" i="1" dirty="0" err="1" smtClean="0"/>
              <a:t>burnetii</a:t>
            </a:r>
            <a:r>
              <a:rPr lang="pt-PT" sz="2400" i="1" dirty="0" smtClean="0"/>
              <a:t> </a:t>
            </a:r>
            <a:r>
              <a:rPr lang="pt-PT" sz="2400" dirty="0" smtClean="0"/>
              <a:t>em </a:t>
            </a:r>
            <a:r>
              <a:rPr lang="pt-PT" sz="2400" i="1" dirty="0" smtClean="0"/>
              <a:t>H. </a:t>
            </a:r>
            <a:r>
              <a:rPr lang="pt-PT" sz="2400" i="1" dirty="0" err="1" smtClean="0"/>
              <a:t>lusitanicum</a:t>
            </a:r>
            <a:r>
              <a:rPr lang="pt-PT" sz="2400" i="1" dirty="0" smtClean="0"/>
              <a:t> </a:t>
            </a:r>
            <a:r>
              <a:rPr lang="pt-PT" sz="2400" dirty="0" smtClean="0"/>
              <a:t>reforça o potencial papel desta espécie como vector deste agente zoonótico</a:t>
            </a:r>
            <a:r>
              <a:rPr lang="pt-PT" sz="2400" baseline="30000" dirty="0"/>
              <a:t>9</a:t>
            </a:r>
            <a:r>
              <a:rPr lang="pt-PT" sz="2400" dirty="0" smtClean="0"/>
              <a:t>. A sua presença em ixodídeos a parasitar ovinos reforça a associação deste agente a pequenos ruminantes no nosso país</a:t>
            </a:r>
            <a:r>
              <a:rPr lang="pt-PT" sz="2400" baseline="30000" dirty="0" smtClean="0"/>
              <a:t>10</a:t>
            </a:r>
            <a:r>
              <a:rPr lang="pt-PT" sz="2400" dirty="0" smtClean="0"/>
              <a:t>, e para a necessidade da sua monitorização, visto que  está associado a patologia reprodutiva com consequentes prejuízos na produção animal. Adicionalmente, </a:t>
            </a:r>
            <a:r>
              <a:rPr lang="pt-PT" sz="2400" i="1" dirty="0" smtClean="0"/>
              <a:t>C. </a:t>
            </a:r>
            <a:r>
              <a:rPr lang="pt-PT" sz="2400" i="1" dirty="0" err="1" smtClean="0"/>
              <a:t>burnetii</a:t>
            </a:r>
            <a:r>
              <a:rPr lang="pt-PT" sz="2400" i="1" dirty="0" smtClean="0"/>
              <a:t> </a:t>
            </a:r>
            <a:r>
              <a:rPr lang="pt-PT" sz="2400" dirty="0" smtClean="0"/>
              <a:t>é o agente reconhecido da febre Q no Homem</a:t>
            </a:r>
            <a:r>
              <a:rPr lang="pt-PT" sz="2400" baseline="30000" dirty="0" smtClean="0"/>
              <a:t>11</a:t>
            </a:r>
            <a:r>
              <a:rPr lang="pt-PT" sz="2400" dirty="0" smtClean="0"/>
              <a:t>, pelo que o conhecimento dos vectores e hospedeiros animais  responsáveis pela  sua manutenção é indispensável em termos de Saúde Pública.</a:t>
            </a:r>
            <a:endParaRPr lang="pt-PT" sz="2400" dirty="0"/>
          </a:p>
        </p:txBody>
      </p:sp>
      <p:sp>
        <p:nvSpPr>
          <p:cNvPr id="17" name="Oval 16"/>
          <p:cNvSpPr/>
          <p:nvPr/>
        </p:nvSpPr>
        <p:spPr>
          <a:xfrm>
            <a:off x="25347016" y="25471239"/>
            <a:ext cx="1588394" cy="792088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1127" y="9341447"/>
            <a:ext cx="8252233" cy="1962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3859" y="6653097"/>
            <a:ext cx="3097213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CaixaDeTexto 22"/>
          <p:cNvSpPr txBox="1"/>
          <p:nvPr/>
        </p:nvSpPr>
        <p:spPr>
          <a:xfrm>
            <a:off x="900300" y="6264996"/>
            <a:ext cx="207023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3600" dirty="0" err="1"/>
              <a:t>Velez</a:t>
            </a:r>
            <a:r>
              <a:rPr lang="pt-PT" sz="3600" dirty="0"/>
              <a:t>, R.</a:t>
            </a:r>
            <a:r>
              <a:rPr lang="pt-PT" sz="3600" baseline="30000" dirty="0"/>
              <a:t>1</a:t>
            </a:r>
            <a:r>
              <a:rPr lang="pt-PT" sz="3600" dirty="0"/>
              <a:t>*, Santos, A.S.</a:t>
            </a:r>
            <a:r>
              <a:rPr lang="pt-PT" sz="3600" baseline="30000" dirty="0"/>
              <a:t>1</a:t>
            </a:r>
            <a:r>
              <a:rPr lang="pt-PT" sz="3600" dirty="0"/>
              <a:t>, Antunes S.</a:t>
            </a:r>
            <a:r>
              <a:rPr lang="pt-PT" sz="3600" baseline="30000" dirty="0"/>
              <a:t>2</a:t>
            </a:r>
            <a:r>
              <a:rPr lang="pt-PT" sz="3600" dirty="0"/>
              <a:t>, Ferrolho, J.</a:t>
            </a:r>
            <a:r>
              <a:rPr lang="pt-PT" sz="3600" baseline="30000" dirty="0"/>
              <a:t>3</a:t>
            </a:r>
            <a:r>
              <a:rPr lang="pt-PT" sz="3600" dirty="0"/>
              <a:t>, </a:t>
            </a:r>
            <a:r>
              <a:rPr lang="pt-PT" sz="3600" dirty="0" err="1"/>
              <a:t>Bacellar</a:t>
            </a:r>
            <a:r>
              <a:rPr lang="pt-PT" sz="3600" dirty="0"/>
              <a:t>, D.</a:t>
            </a:r>
            <a:r>
              <a:rPr lang="pt-PT" sz="3600" baseline="30000" dirty="0"/>
              <a:t>4</a:t>
            </a:r>
            <a:r>
              <a:rPr lang="pt-PT" sz="3600" dirty="0"/>
              <a:t>, Padre, L.</a:t>
            </a:r>
            <a:r>
              <a:rPr lang="pt-PT" sz="3600" baseline="30000" dirty="0"/>
              <a:t>4</a:t>
            </a:r>
            <a:r>
              <a:rPr lang="pt-PT" sz="3600" dirty="0"/>
              <a:t>, Domingos, A.</a:t>
            </a:r>
            <a:r>
              <a:rPr lang="pt-PT" sz="3600" baseline="30000" dirty="0"/>
              <a:t>2</a:t>
            </a:r>
            <a:r>
              <a:rPr lang="pt-PT" sz="3600" dirty="0"/>
              <a:t>, Santos-Silva, M.M.</a:t>
            </a:r>
            <a:r>
              <a:rPr lang="pt-PT" sz="3600" baseline="30000" dirty="0"/>
              <a:t>1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000" baseline="30000" dirty="0"/>
              <a:t>1</a:t>
            </a:r>
            <a:r>
              <a:rPr lang="pt-PT" sz="2000" dirty="0"/>
              <a:t> Centro de Estudos de </a:t>
            </a:r>
            <a:r>
              <a:rPr lang="pt-PT" sz="2000" dirty="0" smtClean="0"/>
              <a:t>Vectores </a:t>
            </a:r>
            <a:r>
              <a:rPr lang="pt-PT" sz="2000" dirty="0"/>
              <a:t>e Doenças </a:t>
            </a:r>
            <a:r>
              <a:rPr lang="pt-PT" sz="2000" dirty="0" smtClean="0"/>
              <a:t>Infecciosas </a:t>
            </a:r>
            <a:r>
              <a:rPr lang="pt-PT" sz="2000" dirty="0"/>
              <a:t>Dr. Francisco </a:t>
            </a:r>
            <a:r>
              <a:rPr lang="pt-PT" sz="2000" dirty="0" err="1"/>
              <a:t>Cambournac</a:t>
            </a:r>
            <a:r>
              <a:rPr lang="pt-PT" sz="2000" dirty="0"/>
              <a:t>, Instituto Nacional de Saúde Dr. Ricardo Jorge I.P., Águas de Moura, Portugal. 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000" baseline="30000" dirty="0"/>
              <a:t>2</a:t>
            </a:r>
            <a:r>
              <a:rPr lang="pt-PT" sz="2000" dirty="0"/>
              <a:t> Global </a:t>
            </a:r>
            <a:r>
              <a:rPr lang="pt-PT" sz="2000" dirty="0" err="1"/>
              <a:t>Health</a:t>
            </a:r>
            <a:r>
              <a:rPr lang="pt-PT" sz="2000" dirty="0"/>
              <a:t> </a:t>
            </a:r>
            <a:r>
              <a:rPr lang="pt-PT" sz="2000" dirty="0" err="1"/>
              <a:t>and</a:t>
            </a:r>
            <a:r>
              <a:rPr lang="pt-PT" sz="2000" dirty="0"/>
              <a:t> Tropical Medicine, Instituto de Higiene e Medicina Tropical, Universidade Nova de Lisboa (IHMT-UNL), Lisboa, Portugal.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000" baseline="30000" dirty="0"/>
              <a:t>3</a:t>
            </a:r>
            <a:r>
              <a:rPr lang="pt-PT" sz="2000" dirty="0"/>
              <a:t> Instituto de Higiene e Medicina Tropical, Universidade Nova de Lisboa (IHMT-UNL), Lisboa, Portugal.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2000" baseline="30000" dirty="0"/>
              <a:t>4</a:t>
            </a:r>
            <a:r>
              <a:rPr lang="pt-PT" sz="2000" dirty="0"/>
              <a:t> Instituto de Ciências Agrárias e Ambientais Mediterrânicas (ICAAM), Universidade de Évora, Portugal.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PT" sz="1600" dirty="0"/>
              <a:t>*Autor para correspondência - E-mail: rita_vlz@yahoo.co.uk</a:t>
            </a:r>
          </a:p>
        </p:txBody>
      </p:sp>
    </p:spTree>
    <p:extLst>
      <p:ext uri="{BB962C8B-B14F-4D97-AF65-F5344CB8AC3E}">
        <p14:creationId xmlns:p14="http://schemas.microsoft.com/office/powerpoint/2010/main" val="3702697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1310</Words>
  <Application>Microsoft Office PowerPoint</Application>
  <PresentationFormat>Personalizados</PresentationFormat>
  <Paragraphs>79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Rita</dc:creator>
  <cp:lastModifiedBy>Utilizador</cp:lastModifiedBy>
  <cp:revision>45</cp:revision>
  <dcterms:created xsi:type="dcterms:W3CDTF">2015-04-12T11:30:49Z</dcterms:created>
  <dcterms:modified xsi:type="dcterms:W3CDTF">2015-04-13T11:52:23Z</dcterms:modified>
</cp:coreProperties>
</file>