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6" r:id="rId11"/>
    <p:sldId id="267" r:id="rId12"/>
    <p:sldId id="265" r:id="rId13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8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do subtítulo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847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02125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5467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2660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5573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79169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61101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37117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18811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7331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63316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A5F88-3079-4CE0-9305-4AE7EA3B33CE}" type="datetimeFigureOut">
              <a:rPr lang="pt-PT" smtClean="0"/>
              <a:t>28/09/2016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F319E-A1E6-4319-8829-B75E321B3B9E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6490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dre.pt/application/file/810412" TargetMode="External"/><Relationship Id="rId2" Type="http://schemas.openxmlformats.org/officeDocument/2006/relationships/hyperlink" Target="http://www.dgai.mai.gov.pt/files/conteudos/Rel%20VD%202013_%20v14ago2014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716593" y="309716"/>
            <a:ext cx="7772399" cy="1740310"/>
          </a:xfrm>
        </p:spPr>
        <p:txBody>
          <a:bodyPr>
            <a:normAutofit/>
          </a:bodyPr>
          <a:lstStyle/>
          <a:p>
            <a:pPr algn="r"/>
            <a:r>
              <a:rPr lang="pt-PT" sz="3600" b="1" dirty="0"/>
              <a:t>A VIOLÊNCIA DOMÉSTICA NA PERSPETIVA DE MULHERES QUE A VIVERAM </a:t>
            </a:r>
            <a:br>
              <a:rPr lang="pt-PT" sz="3600" b="1" dirty="0"/>
            </a:br>
            <a:r>
              <a:rPr lang="pt-PT" sz="2000" b="1" dirty="0"/>
              <a:t>Magalhães, Dulce</a:t>
            </a:r>
            <a:endParaRPr lang="pt-PT" sz="2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12607" y="2875936"/>
            <a:ext cx="9694606" cy="2241754"/>
          </a:xfrm>
        </p:spPr>
        <p:txBody>
          <a:bodyPr>
            <a:normAutofit fontScale="92500" lnSpcReduction="10000"/>
          </a:bodyPr>
          <a:lstStyle/>
          <a:p>
            <a:pPr marL="400050" lvl="1"/>
            <a:r>
              <a:rPr lang="pt-PT" sz="2800" dirty="0"/>
              <a:t>Fenómeno em estudo </a:t>
            </a:r>
          </a:p>
          <a:p>
            <a:pPr marL="400050" lvl="1"/>
            <a:r>
              <a:rPr lang="pt-PT" sz="2800" dirty="0"/>
              <a:t>O sofrimento das mulheres vítimas de violência. </a:t>
            </a:r>
          </a:p>
          <a:p>
            <a:pPr indent="444500"/>
            <a:endParaRPr lang="pt-PT" sz="2800" dirty="0"/>
          </a:p>
          <a:p>
            <a:pPr indent="444500"/>
            <a:r>
              <a:rPr lang="pt-PT" sz="2800" dirty="0"/>
              <a:t>Finalidade</a:t>
            </a:r>
          </a:p>
          <a:p>
            <a:pPr indent="444500"/>
            <a:r>
              <a:rPr lang="pt-PT" sz="2800" dirty="0"/>
              <a:t>Caracterizar a violência na perspetiva de quem a viveu.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75987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title"/>
          </p:nvPr>
        </p:nvSpPr>
        <p:spPr>
          <a:xfrm>
            <a:off x="2079522" y="365125"/>
            <a:ext cx="9275865" cy="1006475"/>
          </a:xfrm>
        </p:spPr>
        <p:txBody>
          <a:bodyPr/>
          <a:lstStyle/>
          <a:p>
            <a:r>
              <a:rPr lang="pt-PT" dirty="0"/>
              <a:t>As diferenças em função dos contextos</a:t>
            </a:r>
          </a:p>
        </p:txBody>
      </p:sp>
      <p:sp>
        <p:nvSpPr>
          <p:cNvPr id="10" name="Marcador de Posição do Texto 9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/>
              <a:t>Resultados em casa abrigo</a:t>
            </a:r>
          </a:p>
        </p:txBody>
      </p:sp>
      <p:sp>
        <p:nvSpPr>
          <p:cNvPr id="11" name="Marcador de Posição de Conteúdo 10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97519"/>
          </a:xfrm>
        </p:spPr>
        <p:txBody>
          <a:bodyPr>
            <a:normAutofit fontScale="92500"/>
          </a:bodyPr>
          <a:lstStyle/>
          <a:p>
            <a:pPr lvl="0"/>
            <a:r>
              <a:rPr lang="pt-PT" sz="2600" b="1" dirty="0">
                <a:solidFill>
                  <a:srgbClr val="FF0000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Cl. 1</a:t>
            </a:r>
            <a:r>
              <a:rPr lang="pt-PT" sz="2600" dirty="0">
                <a:solidFill>
                  <a:prstClr val="black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 - Eventos  precipitantes</a:t>
            </a:r>
          </a:p>
          <a:p>
            <a:pPr lvl="0"/>
            <a:r>
              <a:rPr lang="pt-PT" sz="2600" b="1" dirty="0">
                <a:solidFill>
                  <a:srgbClr val="006600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Cl. 2 </a:t>
            </a:r>
            <a:r>
              <a:rPr lang="pt-PT" sz="2600" dirty="0">
                <a:solidFill>
                  <a:prstClr val="black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– Descrevem os abusos sofridos     </a:t>
            </a:r>
          </a:p>
          <a:p>
            <a:pPr lvl="0"/>
            <a:r>
              <a:rPr lang="pt-PT" sz="2600" b="1" dirty="0">
                <a:solidFill>
                  <a:srgbClr val="000099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Cl. 3 </a:t>
            </a:r>
            <a:r>
              <a:rPr lang="pt-PT" sz="2600" dirty="0">
                <a:solidFill>
                  <a:srgbClr val="000099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-</a:t>
            </a:r>
            <a:r>
              <a:rPr lang="pt-PT" sz="2600" dirty="0">
                <a:solidFill>
                  <a:prstClr val="black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 Dois pés no presente e o olhar no  futuro</a:t>
            </a:r>
          </a:p>
          <a:p>
            <a:pPr lvl="0"/>
            <a:endParaRPr lang="pt-PT" sz="2600" dirty="0">
              <a:solidFill>
                <a:prstClr val="black"/>
              </a:solidFill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  <a:p>
            <a:pPr lvl="0"/>
            <a:r>
              <a:rPr lang="pt-PT" sz="2600" b="1" dirty="0">
                <a:solidFill>
                  <a:srgbClr val="FF9900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Cl.4 </a:t>
            </a:r>
            <a:r>
              <a:rPr lang="pt-PT" sz="2600" dirty="0">
                <a:solidFill>
                  <a:prstClr val="black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–</a:t>
            </a:r>
            <a:r>
              <a:rPr lang="pt-PT" sz="2600" b="1" dirty="0">
                <a:solidFill>
                  <a:srgbClr val="FF9900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sz="2600" dirty="0">
                <a:solidFill>
                  <a:prstClr val="black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O presente e a experiência  como uma aprendizagem</a:t>
            </a:r>
          </a:p>
          <a:p>
            <a:pPr lvl="0"/>
            <a:r>
              <a:rPr lang="pt-PT" sz="2600" b="1" dirty="0">
                <a:solidFill>
                  <a:srgbClr val="A50021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Cl. 5</a:t>
            </a:r>
            <a:r>
              <a:rPr lang="pt-PT" sz="2600" dirty="0">
                <a:solidFill>
                  <a:prstClr val="black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 - Violência em geral</a:t>
            </a:r>
          </a:p>
          <a:p>
            <a:endParaRPr lang="pt-PT" dirty="0"/>
          </a:p>
        </p:txBody>
      </p:sp>
      <p:sp>
        <p:nvSpPr>
          <p:cNvPr id="12" name="Marcador de Posição do Texto 11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pt-PT" dirty="0"/>
              <a:t>Resultados na comunidade</a:t>
            </a:r>
          </a:p>
        </p:txBody>
      </p:sp>
      <p:sp>
        <p:nvSpPr>
          <p:cNvPr id="14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434782" cy="3069815"/>
          </a:xfrm>
        </p:spPr>
        <p:txBody>
          <a:bodyPr>
            <a:normAutofit fontScale="92500" lnSpcReduction="20000"/>
          </a:bodyPr>
          <a:lstStyle/>
          <a:p>
            <a:r>
              <a:rPr lang="pt-PT" b="1" dirty="0">
                <a:solidFill>
                  <a:srgbClr val="FF0000"/>
                </a:solidFill>
              </a:rPr>
              <a:t>Cl. 1 </a:t>
            </a:r>
            <a:r>
              <a:rPr lang="pt-PT" dirty="0"/>
              <a:t>– Violência em geral </a:t>
            </a:r>
          </a:p>
          <a:p>
            <a:endParaRPr lang="pt-PT" dirty="0"/>
          </a:p>
          <a:p>
            <a:r>
              <a:rPr lang="pt-PT" b="1" dirty="0">
                <a:solidFill>
                  <a:srgbClr val="000099"/>
                </a:solidFill>
              </a:rPr>
              <a:t>Cl. 2 </a:t>
            </a:r>
            <a:r>
              <a:rPr lang="pt-PT" dirty="0"/>
              <a:t>– Eventos precipitantes </a:t>
            </a:r>
          </a:p>
          <a:p>
            <a:r>
              <a:rPr lang="pt-PT" b="1" dirty="0">
                <a:solidFill>
                  <a:srgbClr val="FF9900"/>
                </a:solidFill>
              </a:rPr>
              <a:t>Cl. 3</a:t>
            </a:r>
            <a:r>
              <a:rPr lang="pt-PT" dirty="0"/>
              <a:t> – Abuso, uma experiência</a:t>
            </a:r>
          </a:p>
          <a:p>
            <a:pPr marL="0" indent="0">
              <a:buNone/>
            </a:pPr>
            <a:r>
              <a:rPr lang="pt-PT" dirty="0"/>
              <a:t>             de sofrimento</a:t>
            </a:r>
          </a:p>
          <a:p>
            <a:pPr marL="0" indent="0">
              <a:buNone/>
            </a:pPr>
            <a:endParaRPr lang="pt-PT" dirty="0"/>
          </a:p>
          <a:p>
            <a:r>
              <a:rPr lang="pt-PT" b="1" dirty="0">
                <a:solidFill>
                  <a:srgbClr val="006600"/>
                </a:solidFill>
              </a:rPr>
              <a:t>Cl. 4</a:t>
            </a:r>
            <a:r>
              <a:rPr lang="pt-PT" dirty="0"/>
              <a:t> – Apoios no processo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902448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2241754" y="365125"/>
            <a:ext cx="9112045" cy="844243"/>
          </a:xfrm>
        </p:spPr>
        <p:txBody>
          <a:bodyPr/>
          <a:lstStyle/>
          <a:p>
            <a:r>
              <a:rPr lang="pt-PT" dirty="0"/>
              <a:t>Conclusões</a:t>
            </a:r>
          </a:p>
        </p:txBody>
      </p:sp>
      <p:sp>
        <p:nvSpPr>
          <p:cNvPr id="8" name="Marcador de Posição de Conteúdo 7"/>
          <p:cNvSpPr>
            <a:spLocks noGrp="1"/>
          </p:cNvSpPr>
          <p:nvPr>
            <p:ph idx="1"/>
          </p:nvPr>
        </p:nvSpPr>
        <p:spPr>
          <a:xfrm>
            <a:off x="1769805" y="1327355"/>
            <a:ext cx="10250129" cy="484960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t-PT" sz="2400" dirty="0"/>
              <a:t>As mulheres da casa abrigo descrevem o modo como foram abusadas e só usam o conceito de violência no sentido mais lato do termo. As mulheres da comunidade usam-no com fluência </a:t>
            </a:r>
          </a:p>
          <a:p>
            <a:pPr>
              <a:lnSpc>
                <a:spcPct val="100000"/>
              </a:lnSpc>
            </a:pPr>
            <a:endParaRPr lang="pt-PT" sz="2400" dirty="0"/>
          </a:p>
          <a:p>
            <a:pPr>
              <a:lnSpc>
                <a:spcPct val="100000"/>
              </a:lnSpc>
            </a:pPr>
            <a:r>
              <a:rPr lang="pt-PT" sz="2400" dirty="0"/>
              <a:t>As mulheres da casa abrigo estão centradas sobretudo no seu presente ao contrário das mulheres da comunidade que já conseguem falar com distanciamento das experiências de abuso, fazendo referências explícitas à violência no sentido lato</a:t>
            </a:r>
          </a:p>
          <a:p>
            <a:pPr>
              <a:lnSpc>
                <a:spcPct val="100000"/>
              </a:lnSpc>
            </a:pPr>
            <a:endParaRPr lang="pt-PT" sz="2400" dirty="0"/>
          </a:p>
          <a:p>
            <a:pPr>
              <a:lnSpc>
                <a:spcPct val="100000"/>
              </a:lnSpc>
            </a:pPr>
            <a:r>
              <a:rPr lang="pt-PT" sz="2400" dirty="0"/>
              <a:t>Todas as mulheres referem que a rutura é resultado de um conjunto de eventos negativos que passo a passo a faz precipitar.</a:t>
            </a:r>
          </a:p>
        </p:txBody>
      </p:sp>
    </p:spTree>
    <p:extLst>
      <p:ext uri="{BB962C8B-B14F-4D97-AF65-F5344CB8AC3E}">
        <p14:creationId xmlns:p14="http://schemas.microsoft.com/office/powerpoint/2010/main" val="1962978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1946786" y="365126"/>
            <a:ext cx="9407013" cy="726256"/>
          </a:xfrm>
        </p:spPr>
        <p:txBody>
          <a:bodyPr/>
          <a:lstStyle/>
          <a:p>
            <a:r>
              <a:rPr lang="pt-PT" dirty="0"/>
              <a:t>Referências Bibliográficas</a:t>
            </a:r>
          </a:p>
        </p:txBody>
      </p:sp>
      <p:sp>
        <p:nvSpPr>
          <p:cNvPr id="8" name="Marcador de Posição de Conteúdo 7"/>
          <p:cNvSpPr>
            <a:spLocks noGrp="1"/>
          </p:cNvSpPr>
          <p:nvPr>
            <p:ph idx="1"/>
          </p:nvPr>
        </p:nvSpPr>
        <p:spPr>
          <a:xfrm>
            <a:off x="1696065" y="1401098"/>
            <a:ext cx="10014153" cy="4719483"/>
          </a:xfrm>
        </p:spPr>
        <p:txBody>
          <a:bodyPr>
            <a:normAutofit fontScale="92500" lnSpcReduction="20000"/>
          </a:bodyPr>
          <a:lstStyle/>
          <a:p>
            <a:r>
              <a:rPr lang="pt-PT" dirty="0"/>
              <a:t>Ministério da Administração Interna (2014) Relatório Anual de Monitorização da Violência Doméstica de 2013 </a:t>
            </a:r>
            <a:r>
              <a:rPr lang="pt-PT" u="sng" dirty="0">
                <a:hlinkClick r:id="rId2"/>
              </a:rPr>
              <a:t>http://www.dgai.mai.gov.pt/files/conteudos/Rel%20VD%202013_%20v14ago2014.pdf</a:t>
            </a:r>
            <a:endParaRPr lang="pt-PT" dirty="0"/>
          </a:p>
          <a:p>
            <a:pPr marL="0" indent="0">
              <a:buNone/>
            </a:pPr>
            <a:r>
              <a:rPr lang="pt-PT" dirty="0"/>
              <a:t>     </a:t>
            </a:r>
          </a:p>
          <a:p>
            <a:r>
              <a:rPr lang="pt-PT" dirty="0"/>
              <a:t>Ministério da Saúde (2013) Despacho nº 6378/2013. Ação de Saúde sobre Género, violência e Ciclo de Vida. Diário da República nº 94/2013, II série de 2013/05/16 </a:t>
            </a:r>
            <a:r>
              <a:rPr lang="pt-PT" u="sng" dirty="0">
                <a:hlinkClick r:id="rId3"/>
              </a:rPr>
              <a:t>https://dre.pt/application/file/810412</a:t>
            </a:r>
            <a:endParaRPr lang="pt-PT" dirty="0"/>
          </a:p>
          <a:p>
            <a:endParaRPr lang="pt-PT" dirty="0"/>
          </a:p>
          <a:p>
            <a:r>
              <a:rPr lang="pt-PT" dirty="0"/>
              <a:t> Pombo-de-Barros, C. F. (2011) Análise textual com o Programa ALCEST: uma aplicação em pesquisa de representações sociais no campo da política. In MATTOS, R. A.; BAPTISTA, T. W. F. </a:t>
            </a:r>
            <a:r>
              <a:rPr lang="pt-PT" i="1" dirty="0"/>
              <a:t>Caminhos para análise das políticas de saúde</a:t>
            </a:r>
            <a:r>
              <a:rPr lang="pt-PT" dirty="0"/>
              <a:t>, p. 275-278. Online: disponível em www.ims.uerj.br/</a:t>
            </a:r>
            <a:r>
              <a:rPr lang="pt-PT" dirty="0" err="1"/>
              <a:t>ccaps</a:t>
            </a:r>
            <a:r>
              <a:rPr lang="pt-PT" dirty="0"/>
              <a:t>. </a:t>
            </a:r>
          </a:p>
          <a:p>
            <a:endParaRPr lang="pt-PT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156749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62981" y="752168"/>
            <a:ext cx="7300452" cy="938520"/>
          </a:xfrm>
        </p:spPr>
        <p:txBody>
          <a:bodyPr>
            <a:normAutofit fontScale="90000"/>
          </a:bodyPr>
          <a:lstStyle/>
          <a:p>
            <a:r>
              <a:rPr lang="pt-PT" dirty="0"/>
              <a:t>Objetivos</a:t>
            </a: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1690689"/>
            <a:ext cx="10515600" cy="3736718"/>
          </a:xfrm>
        </p:spPr>
        <p:txBody>
          <a:bodyPr>
            <a:normAutofit lnSpcReduction="10000"/>
          </a:bodyPr>
          <a:lstStyle/>
          <a:p>
            <a:endParaRPr lang="pt-PT" dirty="0"/>
          </a:p>
          <a:p>
            <a:pPr marL="457200" indent="-457200">
              <a:buFont typeface="+mj-lt"/>
              <a:buAutoNum type="arabicPeriod"/>
            </a:pPr>
            <a:r>
              <a:rPr lang="pt-PT" dirty="0"/>
              <a:t>Identificar o conceito de violência na perspetiva de quem a viveu</a:t>
            </a:r>
          </a:p>
          <a:p>
            <a:pPr marL="457200" indent="-457200">
              <a:buFont typeface="+mj-lt"/>
              <a:buAutoNum type="arabicPeriod"/>
            </a:pPr>
            <a:endParaRPr lang="pt-PT" dirty="0"/>
          </a:p>
          <a:p>
            <a:pPr marL="457200" indent="-457200">
              <a:buFont typeface="+mj-lt"/>
              <a:buAutoNum type="arabicPeriod"/>
            </a:pPr>
            <a:r>
              <a:rPr lang="pt-PT" dirty="0"/>
              <a:t>Caracterizar a experiência do abuso enquanto durou</a:t>
            </a:r>
          </a:p>
          <a:p>
            <a:pPr marL="457200" indent="-457200">
              <a:buFont typeface="+mj-lt"/>
              <a:buAutoNum type="arabicPeriod"/>
            </a:pPr>
            <a:endParaRPr lang="pt-PT" dirty="0"/>
          </a:p>
          <a:p>
            <a:pPr marL="457200" indent="-457200">
              <a:buFont typeface="+mj-lt"/>
              <a:buAutoNum type="arabicPeriod"/>
            </a:pPr>
            <a:r>
              <a:rPr lang="pt-PT" dirty="0"/>
              <a:t>Compreender o processo de rutura com consequente abandono</a:t>
            </a:r>
          </a:p>
          <a:p>
            <a:pPr marL="457200" indent="-457200">
              <a:buFont typeface="+mj-lt"/>
              <a:buAutoNum type="arabicPeriod"/>
            </a:pPr>
            <a:endParaRPr lang="pt-PT" dirty="0"/>
          </a:p>
          <a:p>
            <a:pPr marL="457200" indent="-457200">
              <a:buFont typeface="+mj-lt"/>
              <a:buAutoNum type="arabicPeriod"/>
            </a:pPr>
            <a:r>
              <a:rPr lang="pt-PT" dirty="0"/>
              <a:t>Conhecer o modo como as mulheres se projetam no futuro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7932981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64774" y="176981"/>
            <a:ext cx="9289026" cy="2105844"/>
          </a:xfrm>
        </p:spPr>
        <p:txBody>
          <a:bodyPr>
            <a:normAutofit/>
          </a:bodyPr>
          <a:lstStyle/>
          <a:p>
            <a:pPr marL="0" indent="0"/>
            <a:br>
              <a:rPr lang="pt-PT" sz="3600" dirty="0"/>
            </a:b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961534" y="958645"/>
            <a:ext cx="9837175" cy="5279923"/>
          </a:xfrm>
        </p:spPr>
        <p:txBody>
          <a:bodyPr/>
          <a:lstStyle/>
          <a:p>
            <a:r>
              <a:rPr lang="pt-PT" dirty="0"/>
              <a:t>Amostra</a:t>
            </a:r>
            <a:br>
              <a:rPr lang="pt-PT" dirty="0"/>
            </a:br>
            <a:r>
              <a:rPr lang="pt-PT" dirty="0"/>
              <a:t>Uma amostra intencional com critério </a:t>
            </a:r>
            <a:r>
              <a:rPr lang="pt-PT" dirty="0" err="1"/>
              <a:t>reputacional</a:t>
            </a:r>
            <a:r>
              <a:rPr lang="pt-PT" dirty="0"/>
              <a:t> e com 11 mulheres em casa abrigo e 10 mulheres na comunidade</a:t>
            </a:r>
          </a:p>
          <a:p>
            <a:endParaRPr lang="pt-PT" dirty="0"/>
          </a:p>
          <a:p>
            <a:pPr marL="0" indent="0">
              <a:buNone/>
            </a:pPr>
            <a:r>
              <a:rPr lang="pt-PT" sz="2600" dirty="0"/>
              <a:t>Método de recolha de dados</a:t>
            </a:r>
          </a:p>
          <a:p>
            <a:r>
              <a:rPr lang="pt-PT" sz="2400" dirty="0"/>
              <a:t>Realizámos entrevistas com áudio gravação  mediante autorização das participantes e orientadas por um guião. </a:t>
            </a:r>
          </a:p>
          <a:p>
            <a:r>
              <a:rPr lang="pt-PT" sz="2400" dirty="0"/>
              <a:t>A organização deste obedeceu a quatro temáticas sustentadas nos objetivos</a:t>
            </a:r>
          </a:p>
          <a:p>
            <a:pPr lvl="1"/>
            <a:r>
              <a:rPr lang="pt-PT" dirty="0"/>
              <a:t> a violência em geral, </a:t>
            </a:r>
          </a:p>
          <a:p>
            <a:pPr lvl="1"/>
            <a:r>
              <a:rPr lang="pt-PT" dirty="0"/>
              <a:t>a experiência do abuso, </a:t>
            </a:r>
          </a:p>
          <a:p>
            <a:pPr lvl="1"/>
            <a:r>
              <a:rPr lang="pt-PT" dirty="0"/>
              <a:t>o processo de rutura,</a:t>
            </a:r>
          </a:p>
          <a:p>
            <a:pPr lvl="1"/>
            <a:r>
              <a:rPr lang="pt-PT" dirty="0"/>
              <a:t>a projeção no futuro.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27862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15497" y="-34873"/>
            <a:ext cx="9038302" cy="1325563"/>
          </a:xfrm>
        </p:spPr>
        <p:txBody>
          <a:bodyPr>
            <a:normAutofit fontScale="90000"/>
          </a:bodyPr>
          <a:lstStyle/>
          <a:p>
            <a:br>
              <a:rPr lang="pt-PT" dirty="0"/>
            </a:br>
            <a:r>
              <a:rPr lang="pt-PT" dirty="0"/>
              <a:t>Procedimentos de análise dos dados</a:t>
            </a:r>
            <a:br>
              <a:rPr lang="pt-PT" dirty="0"/>
            </a:br>
            <a:endParaRPr lang="pt-PT" dirty="0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1592826" y="1430594"/>
            <a:ext cx="9760974" cy="5188820"/>
          </a:xfrm>
        </p:spPr>
        <p:txBody>
          <a:bodyPr>
            <a:normAutofit/>
          </a:bodyPr>
          <a:lstStyle/>
          <a:p>
            <a:r>
              <a:rPr lang="pt-PT" dirty="0"/>
              <a:t>As entrevistas foram integralmente passadas a texto e analisadas como dois corpus diferenciados em função do contexto onde ocorreram as entrevistas</a:t>
            </a:r>
          </a:p>
          <a:p>
            <a:endParaRPr lang="pt-PT" dirty="0"/>
          </a:p>
          <a:p>
            <a:r>
              <a:rPr lang="pt-PT" dirty="0"/>
              <a:t>A análise foi feita com recurso a um programa informático de análise lexical – ALCESTE </a:t>
            </a:r>
          </a:p>
          <a:p>
            <a:endParaRPr lang="pt-PT" dirty="0"/>
          </a:p>
          <a:p>
            <a:r>
              <a:rPr lang="pt-PT" dirty="0"/>
              <a:t>Os dois corpus em análise tiveram uma riqueza de vocabulário de 99.06%  na </a:t>
            </a:r>
            <a:r>
              <a:rPr lang="pt-PT" dirty="0" err="1"/>
              <a:t>sub-amostra</a:t>
            </a:r>
            <a:r>
              <a:rPr lang="pt-PT" dirty="0"/>
              <a:t> da casa abrigo e de  99.25% na </a:t>
            </a:r>
            <a:r>
              <a:rPr lang="pt-PT" dirty="0" err="1"/>
              <a:t>sub-amostra</a:t>
            </a:r>
            <a:r>
              <a:rPr lang="pt-PT" dirty="0"/>
              <a:t> da comunidade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467357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838200" y="2315497"/>
            <a:ext cx="10515600" cy="2536722"/>
          </a:xfrm>
        </p:spPr>
        <p:txBody>
          <a:bodyPr/>
          <a:lstStyle/>
          <a:p>
            <a:pPr marL="0" indent="0" algn="ctr">
              <a:buNone/>
            </a:pPr>
            <a:r>
              <a:rPr lang="pt-PT" b="1" dirty="0"/>
              <a:t>RESULTADOS </a:t>
            </a:r>
          </a:p>
          <a:p>
            <a:pPr marL="0" indent="0" algn="ctr">
              <a:buNone/>
            </a:pPr>
            <a:endParaRPr lang="pt-PT" b="1" dirty="0"/>
          </a:p>
          <a:p>
            <a:pPr marL="0" indent="0" algn="ctr">
              <a:buNone/>
            </a:pPr>
            <a:r>
              <a:rPr lang="pt-PT" b="1" dirty="0"/>
              <a:t>Diferenciados em função do contexto de recolha de dados</a:t>
            </a:r>
            <a:endParaRPr lang="pt-PT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985382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62981" y="365126"/>
            <a:ext cx="8890818" cy="1050720"/>
          </a:xfrm>
        </p:spPr>
        <p:txBody>
          <a:bodyPr>
            <a:normAutofit fontScale="90000"/>
          </a:bodyPr>
          <a:lstStyle/>
          <a:p>
            <a:br>
              <a:rPr lang="pt-PT" b="1" dirty="0"/>
            </a:br>
            <a:r>
              <a:rPr lang="pt-PT" b="1" dirty="0"/>
              <a:t>    Dados da subamostra em casa abrigo</a:t>
            </a:r>
            <a:br>
              <a:rPr lang="pt-PT" b="1" dirty="0"/>
            </a:br>
            <a:endParaRPr lang="pt-PT" dirty="0"/>
          </a:p>
        </p:txBody>
      </p:sp>
      <p:pic>
        <p:nvPicPr>
          <p:cNvPr id="4" name="Marcador de Posição de Conteúdo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71" y="1690688"/>
            <a:ext cx="5164058" cy="4444504"/>
          </a:xfrm>
          <a:prstGeom prst="rect">
            <a:avLst/>
          </a:prstGeom>
        </p:spPr>
      </p:pic>
      <p:sp>
        <p:nvSpPr>
          <p:cNvPr id="5" name="Marcador de Posição de Conteúdo 4"/>
          <p:cNvSpPr>
            <a:spLocks noGrp="1"/>
          </p:cNvSpPr>
          <p:nvPr>
            <p:ph sz="half" idx="2"/>
          </p:nvPr>
        </p:nvSpPr>
        <p:spPr>
          <a:xfrm>
            <a:off x="7182465" y="1867396"/>
            <a:ext cx="4527754" cy="3530514"/>
          </a:xfrm>
        </p:spPr>
        <p:txBody>
          <a:bodyPr>
            <a:normAutofit lnSpcReduction="10000"/>
          </a:bodyPr>
          <a:lstStyle/>
          <a:p>
            <a:r>
              <a:rPr lang="pt-PT" b="1" dirty="0">
                <a:solidFill>
                  <a:srgbClr val="FF0000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Cl. 1</a:t>
            </a:r>
            <a:r>
              <a:rPr lang="pt-PT" dirty="0"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 - Eventos  precipitantes</a:t>
            </a:r>
          </a:p>
          <a:p>
            <a:r>
              <a:rPr lang="pt-PT" b="1" dirty="0">
                <a:solidFill>
                  <a:srgbClr val="006600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Cl. 2 </a:t>
            </a:r>
            <a:r>
              <a:rPr lang="pt-PT" dirty="0"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- Experiência de abuso</a:t>
            </a:r>
          </a:p>
          <a:p>
            <a:r>
              <a:rPr lang="pt-PT" b="1" dirty="0">
                <a:solidFill>
                  <a:srgbClr val="000099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Cl. 3 </a:t>
            </a:r>
            <a:r>
              <a:rPr lang="pt-PT" dirty="0">
                <a:solidFill>
                  <a:srgbClr val="000099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-</a:t>
            </a:r>
            <a:r>
              <a:rPr lang="pt-PT" dirty="0"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 Dois pés no presente e o olhar no  futuro</a:t>
            </a:r>
          </a:p>
          <a:p>
            <a:r>
              <a:rPr lang="pt-PT" b="1" dirty="0">
                <a:solidFill>
                  <a:srgbClr val="FF9900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Cl.4 </a:t>
            </a:r>
            <a:r>
              <a:rPr lang="pt-PT" dirty="0"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–</a:t>
            </a:r>
            <a:r>
              <a:rPr lang="pt-PT" b="1" dirty="0">
                <a:solidFill>
                  <a:srgbClr val="FF9900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dirty="0"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O presente e a aprendizagem com a experiência </a:t>
            </a:r>
          </a:p>
          <a:p>
            <a:r>
              <a:rPr lang="pt-PT" b="1" dirty="0">
                <a:solidFill>
                  <a:srgbClr val="A50021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Cl. 5</a:t>
            </a:r>
            <a:r>
              <a:rPr lang="pt-PT" dirty="0"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 - Violência em geral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608038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21974" y="634181"/>
            <a:ext cx="8833414" cy="825907"/>
          </a:xfrm>
        </p:spPr>
        <p:txBody>
          <a:bodyPr>
            <a:normAutofit fontScale="90000"/>
          </a:bodyPr>
          <a:lstStyle/>
          <a:p>
            <a:r>
              <a:rPr lang="pt-PT" b="1" dirty="0"/>
              <a:t>Dados da subamostra em casa abrigo</a:t>
            </a:r>
            <a:br>
              <a:rPr lang="pt-PT" b="1" dirty="0"/>
            </a:br>
            <a:endParaRPr lang="pt-PT" dirty="0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idx="1"/>
          </p:nvPr>
        </p:nvSpPr>
        <p:spPr>
          <a:xfrm>
            <a:off x="1902541" y="1460089"/>
            <a:ext cx="8804788" cy="752169"/>
          </a:xfrm>
        </p:spPr>
        <p:txBody>
          <a:bodyPr>
            <a:normAutofit fontScale="40000" lnSpcReduction="20000"/>
          </a:bodyPr>
          <a:lstStyle/>
          <a:p>
            <a:endParaRPr lang="pt-PT" dirty="0"/>
          </a:p>
          <a:p>
            <a:r>
              <a:rPr lang="pt-PT" sz="5000" dirty="0"/>
              <a:t>       A perturbação que a violência introduz tem expressão a vários níveis</a:t>
            </a:r>
          </a:p>
          <a:p>
            <a:endParaRPr lang="pt-PT" dirty="0"/>
          </a:p>
        </p:txBody>
      </p:sp>
      <p:sp>
        <p:nvSpPr>
          <p:cNvPr id="7" name="Marcador de Posição do Texto 6"/>
          <p:cNvSpPr>
            <a:spLocks noGrp="1"/>
          </p:cNvSpPr>
          <p:nvPr>
            <p:ph type="body" sz="quarter" idx="3"/>
          </p:nvPr>
        </p:nvSpPr>
        <p:spPr>
          <a:xfrm>
            <a:off x="9690559" y="1047134"/>
            <a:ext cx="2329375" cy="265624"/>
          </a:xfrm>
        </p:spPr>
        <p:txBody>
          <a:bodyPr>
            <a:normAutofit fontScale="62500" lnSpcReduction="20000"/>
          </a:bodyPr>
          <a:lstStyle/>
          <a:p>
            <a:endParaRPr lang="pt-PT" dirty="0"/>
          </a:p>
        </p:txBody>
      </p:sp>
      <p:sp>
        <p:nvSpPr>
          <p:cNvPr id="8" name="Marcador de Posição de Conteúdo 7"/>
          <p:cNvSpPr>
            <a:spLocks noGrp="1"/>
          </p:cNvSpPr>
          <p:nvPr>
            <p:ph sz="quarter" idx="4"/>
          </p:nvPr>
        </p:nvSpPr>
        <p:spPr>
          <a:xfrm>
            <a:off x="7477432" y="2064774"/>
            <a:ext cx="4542502" cy="3554361"/>
          </a:xfrm>
        </p:spPr>
        <p:txBody>
          <a:bodyPr>
            <a:normAutofit fontScale="92500" lnSpcReduction="20000"/>
          </a:bodyPr>
          <a:lstStyle/>
          <a:p>
            <a:r>
              <a:rPr lang="pt-PT" b="1" dirty="0">
                <a:solidFill>
                  <a:srgbClr val="FF0000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Cl. 1</a:t>
            </a:r>
            <a:r>
              <a:rPr lang="pt-PT" dirty="0"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 - Eventos  precipitantes</a:t>
            </a:r>
          </a:p>
          <a:p>
            <a:r>
              <a:rPr lang="pt-PT" b="1" dirty="0">
                <a:solidFill>
                  <a:srgbClr val="006600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Cl. 2 </a:t>
            </a:r>
            <a:r>
              <a:rPr lang="pt-PT" dirty="0"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– Descrevem os abusos sofridos</a:t>
            </a:r>
          </a:p>
          <a:p>
            <a:r>
              <a:rPr lang="pt-PT" b="1" dirty="0">
                <a:solidFill>
                  <a:srgbClr val="000099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Cl. 3 </a:t>
            </a:r>
            <a:r>
              <a:rPr lang="pt-PT" dirty="0">
                <a:solidFill>
                  <a:srgbClr val="000099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-</a:t>
            </a:r>
            <a:r>
              <a:rPr lang="pt-PT" dirty="0"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 Dois pés no presente e o olhar no  futuro</a:t>
            </a:r>
          </a:p>
          <a:p>
            <a:endParaRPr lang="pt-PT" dirty="0">
              <a:latin typeface="Calibri" panose="020F0502020204030204" pitchFamily="34" charset="0"/>
              <a:ea typeface="Tahoma" pitchFamily="34" charset="0"/>
              <a:cs typeface="Tahoma" pitchFamily="34" charset="0"/>
            </a:endParaRPr>
          </a:p>
          <a:p>
            <a:r>
              <a:rPr lang="pt-PT" b="1" dirty="0">
                <a:solidFill>
                  <a:srgbClr val="FF9900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Cl.4 </a:t>
            </a:r>
            <a:r>
              <a:rPr lang="pt-PT" dirty="0"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–</a:t>
            </a:r>
            <a:r>
              <a:rPr lang="pt-PT" b="1" dirty="0">
                <a:solidFill>
                  <a:srgbClr val="FF9900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pt-PT" dirty="0"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O presente e a experiência  como uma aprendizagem</a:t>
            </a:r>
          </a:p>
          <a:p>
            <a:r>
              <a:rPr lang="pt-PT" b="1" dirty="0">
                <a:solidFill>
                  <a:srgbClr val="A50021"/>
                </a:solidFill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Cl. 5</a:t>
            </a:r>
            <a:r>
              <a:rPr lang="pt-PT" dirty="0">
                <a:latin typeface="Calibri" panose="020F0502020204030204" pitchFamily="34" charset="0"/>
                <a:ea typeface="Tahoma" pitchFamily="34" charset="0"/>
                <a:cs typeface="Tahoma" pitchFamily="34" charset="0"/>
              </a:rPr>
              <a:t> - Violência em geral</a:t>
            </a:r>
          </a:p>
          <a:p>
            <a:endParaRPr lang="pt-PT" dirty="0"/>
          </a:p>
        </p:txBody>
      </p:sp>
      <p:pic>
        <p:nvPicPr>
          <p:cNvPr id="9" name="Marcador de Posição de Conteúdo 8"/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55" t="22950"/>
          <a:stretch/>
        </p:blipFill>
        <p:spPr>
          <a:xfrm>
            <a:off x="839788" y="2565787"/>
            <a:ext cx="5157787" cy="3563163"/>
          </a:xfrm>
          <a:prstGeom prst="rect">
            <a:avLst/>
          </a:prstGeom>
        </p:spPr>
      </p:pic>
      <p:sp>
        <p:nvSpPr>
          <p:cNvPr id="10" name="Retângulo 9"/>
          <p:cNvSpPr/>
          <p:nvPr/>
        </p:nvSpPr>
        <p:spPr>
          <a:xfrm>
            <a:off x="2109116" y="2196455"/>
            <a:ext cx="21039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PT" b="1" dirty="0"/>
              <a:t>Árvore descendente</a:t>
            </a:r>
          </a:p>
        </p:txBody>
      </p:sp>
    </p:spTree>
    <p:extLst>
      <p:ext uri="{BB962C8B-B14F-4D97-AF65-F5344CB8AC3E}">
        <p14:creationId xmlns:p14="http://schemas.microsoft.com/office/powerpoint/2010/main" val="1825225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2802194" y="365125"/>
            <a:ext cx="8551605" cy="1325563"/>
          </a:xfrm>
        </p:spPr>
        <p:txBody>
          <a:bodyPr>
            <a:normAutofit fontScale="90000"/>
          </a:bodyPr>
          <a:lstStyle/>
          <a:p>
            <a:br>
              <a:rPr lang="pt-PT" b="1" dirty="0"/>
            </a:br>
            <a:r>
              <a:rPr lang="pt-PT" b="1" dirty="0"/>
              <a:t>Dados da subamostra na comunidade</a:t>
            </a:r>
            <a:br>
              <a:rPr lang="pt-PT" b="1" dirty="0"/>
            </a:br>
            <a:endParaRPr lang="pt-PT" dirty="0"/>
          </a:p>
        </p:txBody>
      </p:sp>
      <p:sp>
        <p:nvSpPr>
          <p:cNvPr id="8" name="Marcador de Posição de Conteúdo 7"/>
          <p:cNvSpPr>
            <a:spLocks noGrp="1"/>
          </p:cNvSpPr>
          <p:nvPr>
            <p:ph idx="1"/>
          </p:nvPr>
        </p:nvSpPr>
        <p:spPr>
          <a:xfrm>
            <a:off x="7799439" y="2256502"/>
            <a:ext cx="3733800" cy="1902543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PT" sz="2400" b="1" dirty="0">
                <a:solidFill>
                  <a:srgbClr val="FF0000"/>
                </a:solidFill>
              </a:rPr>
              <a:t>Cl. 1 </a:t>
            </a:r>
            <a:r>
              <a:rPr lang="pt-PT" sz="2400" dirty="0">
                <a:solidFill>
                  <a:prstClr val="black"/>
                </a:solidFill>
              </a:rPr>
              <a:t>– Violência em geral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PT" sz="2400" b="1" dirty="0">
                <a:solidFill>
                  <a:srgbClr val="000099"/>
                </a:solidFill>
              </a:rPr>
              <a:t>Cl. 2 </a:t>
            </a:r>
            <a:r>
              <a:rPr lang="pt-PT" sz="2400" dirty="0">
                <a:solidFill>
                  <a:prstClr val="black"/>
                </a:solidFill>
              </a:rPr>
              <a:t>– Eventos precipitantes 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PT" sz="2400" b="1" dirty="0">
                <a:solidFill>
                  <a:srgbClr val="FF9900"/>
                </a:solidFill>
              </a:rPr>
              <a:t>Cl. 3</a:t>
            </a:r>
            <a:r>
              <a:rPr lang="pt-PT" sz="2400" dirty="0">
                <a:solidFill>
                  <a:prstClr val="black"/>
                </a:solidFill>
              </a:rPr>
              <a:t> – Experiência de abuso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pt-PT" sz="2400" b="1" dirty="0">
                <a:solidFill>
                  <a:srgbClr val="006600"/>
                </a:solidFill>
              </a:rPr>
              <a:t>Cl. 4</a:t>
            </a:r>
            <a:r>
              <a:rPr lang="pt-PT" sz="2400" dirty="0">
                <a:solidFill>
                  <a:prstClr val="black"/>
                </a:solidFill>
              </a:rPr>
              <a:t> – Apoios no processo</a:t>
            </a:r>
          </a:p>
          <a:p>
            <a:endParaRPr lang="pt-PT" dirty="0"/>
          </a:p>
        </p:txBody>
      </p:sp>
      <p:pic>
        <p:nvPicPr>
          <p:cNvPr id="9" name="Imagem 8"/>
          <p:cNvPicPr>
            <a:picLocks/>
          </p:cNvPicPr>
          <p:nvPr/>
        </p:nvPicPr>
        <p:blipFill>
          <a:blip r:embed="rId2" cstate="print"/>
          <a:srcRect l="5720" t="21637" r="57791" b="21551"/>
          <a:stretch>
            <a:fillRect/>
          </a:stretch>
        </p:blipFill>
        <p:spPr bwMode="auto">
          <a:xfrm>
            <a:off x="1382047" y="1830953"/>
            <a:ext cx="4371578" cy="38863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93008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82817" y="324465"/>
            <a:ext cx="9923306" cy="1076631"/>
          </a:xfrm>
        </p:spPr>
        <p:txBody>
          <a:bodyPr>
            <a:normAutofit fontScale="90000"/>
          </a:bodyPr>
          <a:lstStyle/>
          <a:p>
            <a:pPr algn="ctr"/>
            <a:r>
              <a:rPr lang="pt-PT" b="1" dirty="0"/>
              <a:t>         </a:t>
            </a:r>
            <a:br>
              <a:rPr lang="pt-PT" b="1" dirty="0"/>
            </a:br>
            <a:r>
              <a:rPr lang="pt-PT" b="1" dirty="0"/>
              <a:t>Dados da subamostra na comunidade</a:t>
            </a:r>
            <a:br>
              <a:rPr lang="pt-PT" b="1" dirty="0"/>
            </a:br>
            <a:endParaRPr lang="pt-PT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1680447" y="2505075"/>
            <a:ext cx="3334006" cy="501652"/>
          </a:xfrm>
        </p:spPr>
        <p:txBody>
          <a:bodyPr/>
          <a:lstStyle/>
          <a:p>
            <a:r>
              <a:rPr lang="pt-PT" dirty="0"/>
              <a:t>Árvore Descendente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1680447" y="1631054"/>
            <a:ext cx="9511840" cy="899651"/>
          </a:xfrm>
        </p:spPr>
        <p:txBody>
          <a:bodyPr>
            <a:normAutofit/>
          </a:bodyPr>
          <a:lstStyle/>
          <a:p>
            <a:r>
              <a:rPr lang="pt-PT" dirty="0"/>
              <a:t>A perturbação que a violência introduz tem expressão a vários níveis</a:t>
            </a:r>
          </a:p>
          <a:p>
            <a:endParaRPr lang="pt-PT" dirty="0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901375" y="2760663"/>
            <a:ext cx="4804748" cy="2858472"/>
          </a:xfrm>
        </p:spPr>
        <p:txBody>
          <a:bodyPr>
            <a:normAutofit fontScale="85000" lnSpcReduction="20000"/>
          </a:bodyPr>
          <a:lstStyle/>
          <a:p>
            <a:r>
              <a:rPr lang="pt-PT" b="1" dirty="0">
                <a:solidFill>
                  <a:srgbClr val="FF0000"/>
                </a:solidFill>
              </a:rPr>
              <a:t>Cl. 1 </a:t>
            </a:r>
            <a:r>
              <a:rPr lang="pt-PT" dirty="0"/>
              <a:t>– Violência em geral </a:t>
            </a:r>
          </a:p>
          <a:p>
            <a:endParaRPr lang="pt-PT" dirty="0"/>
          </a:p>
          <a:p>
            <a:r>
              <a:rPr lang="pt-PT" b="1" dirty="0">
                <a:solidFill>
                  <a:srgbClr val="000099"/>
                </a:solidFill>
              </a:rPr>
              <a:t>Cl. 2 </a:t>
            </a:r>
            <a:r>
              <a:rPr lang="pt-PT" dirty="0"/>
              <a:t>– Eventos precipitantes </a:t>
            </a:r>
          </a:p>
          <a:p>
            <a:r>
              <a:rPr lang="pt-PT" b="1" dirty="0">
                <a:solidFill>
                  <a:srgbClr val="FF9900"/>
                </a:solidFill>
              </a:rPr>
              <a:t>Cl. 3</a:t>
            </a:r>
            <a:r>
              <a:rPr lang="pt-PT" dirty="0"/>
              <a:t> – Abuso, uma experiência</a:t>
            </a:r>
          </a:p>
          <a:p>
            <a:pPr marL="0" indent="0">
              <a:buNone/>
            </a:pPr>
            <a:r>
              <a:rPr lang="pt-PT" dirty="0"/>
              <a:t>             de sofrimento</a:t>
            </a:r>
          </a:p>
          <a:p>
            <a:pPr marL="0" indent="0">
              <a:buNone/>
            </a:pPr>
            <a:endParaRPr lang="pt-PT" dirty="0"/>
          </a:p>
          <a:p>
            <a:r>
              <a:rPr lang="pt-PT" b="1" dirty="0">
                <a:solidFill>
                  <a:srgbClr val="006600"/>
                </a:solidFill>
              </a:rPr>
              <a:t>Cl. 4</a:t>
            </a:r>
            <a:r>
              <a:rPr lang="pt-PT" dirty="0"/>
              <a:t> – Apoios no processo</a:t>
            </a:r>
          </a:p>
          <a:p>
            <a:endParaRPr lang="pt-PT" dirty="0"/>
          </a:p>
        </p:txBody>
      </p:sp>
      <p:pic>
        <p:nvPicPr>
          <p:cNvPr id="7" name="Marcador de Posição de Conteúdo 6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 l="15344" t="8350" r="22575" b="48968"/>
          <a:stretch>
            <a:fillRect/>
          </a:stretch>
        </p:blipFill>
        <p:spPr bwMode="auto">
          <a:xfrm>
            <a:off x="427704" y="3006727"/>
            <a:ext cx="5751870" cy="2966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8328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cao viseu" id="{7D4BD0C3-C5F5-4A5E-8ACB-F42DC205F9E9}" vid="{608977B0-53AF-49F5-A976-81E4FB1214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apresentacao viseu</Template>
  <TotalTime>288</TotalTime>
  <Words>622</Words>
  <Application>Microsoft Office PowerPoint</Application>
  <PresentationFormat>Ecrã Panorâmico</PresentationFormat>
  <Paragraphs>93</Paragraphs>
  <Slides>12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Tahoma</vt:lpstr>
      <vt:lpstr>Tema do Office</vt:lpstr>
      <vt:lpstr>A VIOLÊNCIA DOMÉSTICA NA PERSPETIVA DE MULHERES QUE A VIVERAM  Magalhães, Dulce</vt:lpstr>
      <vt:lpstr>Objetivos </vt:lpstr>
      <vt:lpstr>  </vt:lpstr>
      <vt:lpstr> Procedimentos de análise dos dados </vt:lpstr>
      <vt:lpstr>Apresentação do PowerPoint</vt:lpstr>
      <vt:lpstr>     Dados da subamostra em casa abrigo </vt:lpstr>
      <vt:lpstr>Dados da subamostra em casa abrigo </vt:lpstr>
      <vt:lpstr> Dados da subamostra na comunidade </vt:lpstr>
      <vt:lpstr>          Dados da subamostra na comunidade </vt:lpstr>
      <vt:lpstr>As diferenças em função dos contextos</vt:lpstr>
      <vt:lpstr>Conclusões</vt:lpstr>
      <vt:lpstr>Referências Bibliográficas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Prof Felicia</dc:creator>
  <cp:lastModifiedBy>auditorio</cp:lastModifiedBy>
  <cp:revision>23</cp:revision>
  <dcterms:created xsi:type="dcterms:W3CDTF">2016-09-08T09:37:39Z</dcterms:created>
  <dcterms:modified xsi:type="dcterms:W3CDTF">2016-09-28T18:44:42Z</dcterms:modified>
</cp:coreProperties>
</file>