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1" r:id="rId6"/>
    <p:sldId id="262" r:id="rId7"/>
    <p:sldId id="272" r:id="rId8"/>
    <p:sldId id="263" r:id="rId9"/>
    <p:sldId id="284" r:id="rId10"/>
    <p:sldId id="282" r:id="rId11"/>
    <p:sldId id="264" r:id="rId12"/>
    <p:sldId id="279" r:id="rId13"/>
    <p:sldId id="280" r:id="rId14"/>
    <p:sldId id="281" r:id="rId15"/>
    <p:sldId id="283" r:id="rId16"/>
    <p:sldId id="267" r:id="rId17"/>
    <p:sldId id="268" r:id="rId18"/>
    <p:sldId id="275" r:id="rId19"/>
    <p:sldId id="278" r:id="rId20"/>
    <p:sldId id="273" r:id="rId21"/>
    <p:sldId id="269" r:id="rId22"/>
    <p:sldId id="270" r:id="rId23"/>
    <p:sldId id="271" r:id="rId24"/>
    <p:sldId id="274" r:id="rId2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6" d="100"/>
        <a:sy n="156" d="100"/>
      </p:scale>
      <p:origin x="0" y="62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403D6-0250-4D24-BFD3-0DB95124D112}" type="datetimeFigureOut">
              <a:rPr lang="pt-PT" smtClean="0"/>
              <a:t>24-11-2015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4E592-BFFA-42D1-9F94-AB4669E6C2C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170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7F78-7AB6-4436-95E3-9B7EA92DE39B}" type="datetime1">
              <a:rPr lang="pt-PT" smtClean="0"/>
              <a:t>24-11-2015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2FC6-DB1D-4AEA-82B5-224ABEE135F0}" type="datetime1">
              <a:rPr lang="pt-PT" smtClean="0"/>
              <a:t>24-11-2015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7565-55B2-47FA-80B3-FB2F30CF2C0A}" type="datetime1">
              <a:rPr lang="pt-PT" smtClean="0"/>
              <a:t>24-11-2015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46772-90D1-4908-9158-485136DE0C50}" type="datetime1">
              <a:rPr lang="pt-PT" smtClean="0"/>
              <a:t>24-11-2015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2721-DF8D-4EEC-BEEF-A320772A8F35}" type="datetime1">
              <a:rPr lang="pt-PT" smtClean="0"/>
              <a:t>24-11-2015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AB46-A5CA-4C25-BD42-E53B449223F3}" type="datetime1">
              <a:rPr lang="pt-PT" smtClean="0"/>
              <a:t>24-11-2015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7DA7-4A8A-45D9-9B8E-D87D147955AE}" type="datetime1">
              <a:rPr lang="pt-PT" smtClean="0"/>
              <a:t>24-11-2015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F62BD-4FA7-4839-A01A-B27CF10EF643}" type="datetime1">
              <a:rPr lang="pt-PT" smtClean="0"/>
              <a:t>24-11-2015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907D-34A0-42B7-ADC1-80D8080C13F5}" type="datetime1">
              <a:rPr lang="pt-PT" smtClean="0"/>
              <a:t>24-11-2015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9F02-BBF0-4FFF-AE7C-F2EE5F3D1923}" type="datetime1">
              <a:rPr lang="pt-PT" smtClean="0"/>
              <a:t>24-11-2015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8EBE-1958-448C-97B8-BE81BE34446F}" type="datetime1">
              <a:rPr lang="pt-PT" smtClean="0"/>
              <a:t>24-11-2015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17DA7D-3BDC-4D82-9798-BCE5A2564D35}" type="datetime1">
              <a:rPr lang="pt-PT" smtClean="0"/>
              <a:t>24-11-2015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host.di.uevora.pt/~jsaias/optim/" TargetMode="External"/><Relationship Id="rId2" Type="http://schemas.openxmlformats.org/officeDocument/2006/relationships/hyperlink" Target="http://alunos.di.uevora.pt:8080/otimizacaodestock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3128" y="1988840"/>
            <a:ext cx="7772400" cy="1417786"/>
          </a:xfrm>
        </p:spPr>
        <p:txBody>
          <a:bodyPr>
            <a:noAutofit/>
          </a:bodyPr>
          <a:lstStyle/>
          <a:p>
            <a:pPr algn="ctr"/>
            <a:r>
              <a:rPr lang="pt-PT" sz="3600" b="1" dirty="0">
                <a:latin typeface="Calibri" panose="020F0502020204030204" pitchFamily="34" charset="0"/>
                <a:cs typeface="Arial" panose="020B0604020202020204" pitchFamily="34" charset="0"/>
              </a:rPr>
              <a:t>Implementação dum processo iterativo para </a:t>
            </a:r>
            <a:r>
              <a:rPr lang="pt-PT" sz="3600" b="1" dirty="0" err="1">
                <a:latin typeface="Calibri" panose="020F0502020204030204" pitchFamily="34" charset="0"/>
                <a:cs typeface="Arial" panose="020B0604020202020204" pitchFamily="34" charset="0"/>
              </a:rPr>
              <a:t>otimização</a:t>
            </a:r>
            <a:r>
              <a:rPr lang="pt-PT" sz="3600" b="1" dirty="0">
                <a:latin typeface="Calibri" panose="020F0502020204030204" pitchFamily="34" charset="0"/>
                <a:cs typeface="Arial" panose="020B0604020202020204" pitchFamily="34" charset="0"/>
              </a:rPr>
              <a:t> de stocks</a:t>
            </a:r>
            <a:endParaRPr lang="pt-PT" sz="36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>
            <a:normAutofit fontScale="92500"/>
          </a:bodyPr>
          <a:lstStyle/>
          <a:p>
            <a:r>
              <a:rPr lang="pt-PT" sz="2800" dirty="0">
                <a:solidFill>
                  <a:schemeClr val="tx1"/>
                </a:solidFill>
              </a:rPr>
              <a:t>Modelação </a:t>
            </a:r>
            <a:r>
              <a:rPr lang="pt-PT" sz="2800" dirty="0" smtClean="0">
                <a:solidFill>
                  <a:schemeClr val="tx1"/>
                </a:solidFill>
              </a:rPr>
              <a:t>Estatística </a:t>
            </a:r>
            <a:r>
              <a:rPr lang="pt-PT" sz="2800" dirty="0">
                <a:solidFill>
                  <a:schemeClr val="tx1"/>
                </a:solidFill>
              </a:rPr>
              <a:t>e Análise de </a:t>
            </a:r>
            <a:r>
              <a:rPr lang="pt-PT" sz="2800" dirty="0" smtClean="0">
                <a:solidFill>
                  <a:schemeClr val="tx1"/>
                </a:solidFill>
              </a:rPr>
              <a:t>Dados</a:t>
            </a:r>
          </a:p>
          <a:p>
            <a:endParaRPr lang="pt-PT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orisano\Desktop\logo_ue_au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12063"/>
            <a:ext cx="1520794" cy="1520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067944" y="5157192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 smtClean="0"/>
              <a:t>Aluno:</a:t>
            </a:r>
            <a:r>
              <a:rPr lang="pt-PT" dirty="0" smtClean="0"/>
              <a:t> Bruno </a:t>
            </a:r>
            <a:r>
              <a:rPr lang="pt-PT" dirty="0"/>
              <a:t>Jorge Pereira da Silva</a:t>
            </a:r>
          </a:p>
          <a:p>
            <a:r>
              <a:rPr lang="pt-PT" u="sng" dirty="0" smtClean="0"/>
              <a:t>Orientação</a:t>
            </a:r>
            <a:r>
              <a:rPr lang="pt-PT" u="sng" dirty="0"/>
              <a:t>:</a:t>
            </a:r>
            <a:r>
              <a:rPr lang="pt-PT" dirty="0"/>
              <a:t> Jorge Manuel </a:t>
            </a:r>
            <a:r>
              <a:rPr lang="pt-PT" dirty="0" smtClean="0"/>
              <a:t>Azevedo Santos</a:t>
            </a:r>
            <a:endParaRPr lang="pt-PT" dirty="0"/>
          </a:p>
          <a:p>
            <a:r>
              <a:rPr lang="pt-PT" dirty="0" smtClean="0"/>
              <a:t>	     José </a:t>
            </a:r>
            <a:r>
              <a:rPr lang="pt-PT" dirty="0"/>
              <a:t>Miguel Gomes Saias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58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consiste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determinar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valores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 Q e de M que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minimizam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custo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funcionameto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do Sistema, que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consiste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soma de 3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parcelas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Custos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minimizados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encomendando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grandes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quantidades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poucas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vezes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Custos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 Posse (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minimizados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encomendando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pequenas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quantidades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muitas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vezes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e com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baixos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níveis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) 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finalmente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Custos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rotura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minimizados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adotando</a:t>
            </a:r>
            <a:r>
              <a:rPr lang="en-GB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altos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níveis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</a:t>
            </a:r>
            <a:r>
              <a:rPr lang="en-GB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en-GB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89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pt-PT" altLang="en-US" i="1" u="sng" dirty="0" smtClean="0">
                    <a:latin typeface="Calibri" panose="020F0502020204030204" pitchFamily="34" charset="0"/>
                    <a:ea typeface="Calibri" pitchFamily="34" charset="0"/>
                    <a:cs typeface="Times New Roman" panose="02020603050405020304" pitchFamily="18" charset="0"/>
                  </a:rPr>
                  <a:t>Política de Revisão Contínua ou Nível de Encomenda:</a:t>
                </a:r>
                <a:endParaRPr lang="pt-PT" altLang="en-US" dirty="0">
                  <a:latin typeface="Calibri" panose="020F0502020204030204" pitchFamily="34" charset="0"/>
                  <a:ea typeface="Calibri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pt-PT" dirty="0">
                    <a:latin typeface="Calibri" panose="020F0502020204030204" pitchFamily="34" charset="0"/>
                  </a:rPr>
                  <a:t>Considerando a procura </a:t>
                </a:r>
                <a:r>
                  <a:rPr lang="pt-PT" dirty="0" smtClean="0">
                    <a:latin typeface="Calibri" panose="020F0502020204030204" pitchFamily="34" charset="0"/>
                  </a:rPr>
                  <a:t>como discreta e </a:t>
                </a:r>
                <a:r>
                  <a:rPr lang="pt-PT" dirty="0">
                    <a:latin typeface="Calibri" panose="020F0502020204030204" pitchFamily="34" charset="0"/>
                  </a:rPr>
                  <a:t>tempo de entrega </a:t>
                </a:r>
                <a:r>
                  <a:rPr lang="pt-PT" i="1" dirty="0">
                    <a:latin typeface="Calibri" panose="020F0502020204030204" pitchFamily="34" charset="0"/>
                    <a:sym typeface="Symbol" pitchFamily="18" charset="2"/>
                  </a:rPr>
                  <a:t>L </a:t>
                </a:r>
                <a:r>
                  <a:rPr lang="pt-PT" dirty="0">
                    <a:latin typeface="Calibri" panose="020F0502020204030204" pitchFamily="34" charset="0"/>
                  </a:rPr>
                  <a:t>constante:</a:t>
                </a:r>
                <a:endParaRPr lang="pt-PT" i="1" dirty="0">
                  <a:latin typeface="Calibri" panose="020F0502020204030204" pitchFamily="34" charset="0"/>
                  <a:sym typeface="Symbol" pitchFamily="18" charset="2"/>
                </a:endParaRPr>
              </a:p>
              <a:p>
                <a:pPr marL="0" indent="0">
                  <a:buNone/>
                </a:pPr>
                <a:endParaRPr lang="pt-PT" dirty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pt-PT" dirty="0">
                    <a:latin typeface="Calibri" panose="020F0502020204030204" pitchFamily="34" charset="0"/>
                  </a:rPr>
                  <a:t>Procura média durante o tempo de entrega  (</a:t>
                </a:r>
                <a:r>
                  <a:rPr lang="pt-PT" i="1" dirty="0">
                    <a:latin typeface="Calibri" panose="020F0502020204030204" pitchFamily="34" charset="0"/>
                    <a:sym typeface="Symbol" pitchFamily="18" charset="2"/>
                  </a:rPr>
                  <a:t>E(x)</a:t>
                </a:r>
                <a:r>
                  <a:rPr lang="pt-PT" dirty="0">
                    <a:latin typeface="Calibri" panose="020F0502020204030204" pitchFamily="34" charset="0"/>
                    <a:sym typeface="Symbol" pitchFamily="18" charset="2"/>
                  </a:rPr>
                  <a:t>)</a:t>
                </a:r>
                <a:r>
                  <a:rPr lang="pt-PT" dirty="0">
                    <a:latin typeface="Calibri" panose="020F0502020204030204" pitchFamily="34" charset="0"/>
                  </a:rPr>
                  <a:t>:</a:t>
                </a:r>
                <a:endParaRPr lang="pt-PT" dirty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pt-PT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1" indent="0">
                  <a:buNone/>
                </a:pPr>
                <a:endParaRPr lang="pt-PT" sz="2400" dirty="0" smtClean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pt-PT" dirty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1" indent="0" algn="just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t-PT" sz="2400" b="0" i="1" smtClean="0">
                            <a:latin typeface="Cambria Math"/>
                          </a:rPr>
                          <m:t>𝑟</m:t>
                        </m:r>
                      </m:e>
                    </m:acc>
                    <m:r>
                      <a:rPr lang="pt-PT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pt-PT" sz="2400" dirty="0">
                    <a:latin typeface="Calibri" panose="020F0502020204030204" pitchFamily="34" charset="0"/>
                  </a:rPr>
                  <a:t>– </a:t>
                </a:r>
                <a:r>
                  <a:rPr lang="pt-PT" sz="2400" dirty="0" smtClean="0">
                    <a:latin typeface="Calibri" panose="020F0502020204030204" pitchFamily="34" charset="0"/>
                  </a:rPr>
                  <a:t>Procura média</a:t>
                </a:r>
              </a:p>
              <a:p>
                <a:pPr marL="0" lvl="1" indent="0" algn="just">
                  <a:buNone/>
                </a:pPr>
                <a:endParaRPr lang="pt-PT" sz="2400" dirty="0" smtClean="0">
                  <a:latin typeface="Calibri" panose="020F0502020204030204" pitchFamily="34" charset="0"/>
                </a:endParaRPr>
              </a:p>
              <a:p>
                <a:pPr marL="0" lvl="1" indent="0" algn="just">
                  <a:buNone/>
                </a:pPr>
                <a:r>
                  <a:rPr lang="pt-PT" sz="2400" dirty="0" smtClean="0">
                    <a:latin typeface="Calibri" panose="020F0502020204030204" pitchFamily="34" charset="0"/>
                  </a:rPr>
                  <a:t>Note-se </a:t>
                </a:r>
                <a:r>
                  <a:rPr lang="pt-PT" sz="2400" dirty="0">
                    <a:latin typeface="Calibri" panose="020F0502020204030204" pitchFamily="34" charset="0"/>
                  </a:rPr>
                  <a:t>que estes resultados são válidos para qualquer  distribuição de probabilidades da procura</a:t>
                </a:r>
                <a:r>
                  <a:rPr lang="pt-PT" sz="2400" dirty="0" smtClean="0">
                    <a:latin typeface="Calibri" panose="020F0502020204030204" pitchFamily="34" charset="0"/>
                  </a:rPr>
                  <a:t>!</a:t>
                </a:r>
                <a:endParaRPr lang="pt-PT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pt-PT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pt-PT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Marcador de Posição de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111" t="-1750" r="-111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533493"/>
              </p:ext>
            </p:extLst>
          </p:nvPr>
        </p:nvGraphicFramePr>
        <p:xfrm>
          <a:off x="467544" y="3513633"/>
          <a:ext cx="6335712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4" imgW="3314700" imgH="431800" progId="Equation.3">
                  <p:embed/>
                </p:oleObj>
              </mc:Choice>
              <mc:Fallback>
                <p:oleObj name="Equation" r:id="rId4" imgW="33147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513633"/>
                        <a:ext cx="6335712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42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81885"/>
            <a:ext cx="8229600" cy="3843459"/>
          </a:xfr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539552" y="1489625"/>
            <a:ext cx="4464496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200" dirty="0" smtClean="0">
                <a:solidFill>
                  <a:schemeClr val="tx1"/>
                </a:solidFill>
              </a:rPr>
              <a:t>Em ordenadas temos:</a:t>
            </a:r>
            <a:r>
              <a:rPr lang="pt-PT" sz="2200" dirty="0" smtClean="0"/>
              <a:t/>
            </a:r>
            <a:br>
              <a:rPr lang="pt-PT" sz="2200" dirty="0" smtClean="0"/>
            </a:br>
            <a:r>
              <a:rPr lang="pt-PT" sz="2200" dirty="0" smtClean="0">
                <a:solidFill>
                  <a:srgbClr val="0070C0"/>
                </a:solidFill>
              </a:rPr>
              <a:t>Função densidade de probabilidade</a:t>
            </a:r>
            <a:r>
              <a:rPr lang="pt-PT" sz="2200" dirty="0" smtClean="0"/>
              <a:t/>
            </a:r>
            <a:br>
              <a:rPr lang="pt-PT" sz="2200" dirty="0" smtClean="0"/>
            </a:br>
            <a:r>
              <a:rPr lang="pt-PT" sz="2200" dirty="0" smtClean="0">
                <a:solidFill>
                  <a:srgbClr val="FF0000"/>
                </a:solidFill>
              </a:rPr>
              <a:t>Quantidade em falta [Ton]</a:t>
            </a:r>
            <a:endParaRPr lang="pt-PT" sz="2200" dirty="0">
              <a:solidFill>
                <a:srgbClr val="FF0000"/>
              </a:solidFill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979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91264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Clr>
                    <a:srgbClr val="A4D294"/>
                  </a:buClr>
                  <a:buSzPct val="90000"/>
                  <a:buNone/>
                </a:pPr>
                <a:r>
                  <a:rPr lang="pt-PT" sz="2000" dirty="0" smtClean="0">
                    <a:latin typeface="Calibri" panose="020F0502020204030204" pitchFamily="34" charset="0"/>
                  </a:rPr>
                  <a:t>Considerando a procura como contínua:</a:t>
                </a:r>
              </a:p>
              <a:p>
                <a:pPr marL="0" lvl="1" indent="0" algn="just">
                  <a:buClr>
                    <a:schemeClr val="accent1"/>
                  </a:buClr>
                  <a:buSzPct val="75000"/>
                  <a:buNone/>
                </a:pPr>
                <a:r>
                  <a:rPr lang="pt-PT" sz="2000" dirty="0" smtClean="0">
                    <a:latin typeface="Calibri" panose="020F0502020204030204" pitchFamily="34" charset="0"/>
                  </a:rPr>
                  <a:t>Probabilidade </a:t>
                </a:r>
                <a:r>
                  <a:rPr lang="pt-PT" sz="2000" dirty="0">
                    <a:latin typeface="Calibri" panose="020F0502020204030204" pitchFamily="34" charset="0"/>
                  </a:rPr>
                  <a:t>de ocorrerem roturas por ciclo (</a:t>
                </a:r>
                <a:r>
                  <a:rPr lang="pt-PT" sz="2000" dirty="0">
                    <a:latin typeface="Calibri" panose="020F0502020204030204" pitchFamily="34" charset="0"/>
                    <a:sym typeface="Symbol" pitchFamily="18" charset="2"/>
                  </a:rPr>
                  <a:t></a:t>
                </a:r>
                <a:r>
                  <a:rPr lang="pt-PT" sz="2000" dirty="0" smtClean="0">
                    <a:latin typeface="Calibri" panose="020F0502020204030204" pitchFamily="34" charset="0"/>
                    <a:sym typeface="Symbol" pitchFamily="18" charset="2"/>
                  </a:rPr>
                  <a:t>)</a:t>
                </a:r>
                <a:r>
                  <a:rPr lang="pt-PT" sz="2000" dirty="0" smtClean="0">
                    <a:latin typeface="Calibri" panose="020F0502020204030204" pitchFamily="34" charset="0"/>
                  </a:rPr>
                  <a:t>:</a:t>
                </a:r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:endParaRPr lang="pt-PT" sz="2000" dirty="0">
                  <a:latin typeface="Calibri" panose="020F0502020204030204" pitchFamily="34" charset="0"/>
                </a:endParaRPr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:r>
                  <a:rPr lang="pt-PT" sz="2000" i="1" dirty="0">
                    <a:latin typeface="Calibri" panose="020F0502020204030204" pitchFamily="34" charset="0"/>
                  </a:rPr>
                  <a:t>Stock</a:t>
                </a:r>
                <a:r>
                  <a:rPr lang="pt-PT" sz="2000" dirty="0">
                    <a:latin typeface="Calibri" panose="020F0502020204030204" pitchFamily="34" charset="0"/>
                  </a:rPr>
                  <a:t> de segurança (</a:t>
                </a:r>
                <a:r>
                  <a:rPr lang="pt-PT" sz="2000" i="1" dirty="0">
                    <a:latin typeface="Calibri" panose="020F0502020204030204" pitchFamily="34" charset="0"/>
                  </a:rPr>
                  <a:t>SS</a:t>
                </a:r>
                <a:r>
                  <a:rPr lang="pt-PT" sz="2000" dirty="0">
                    <a:latin typeface="Calibri" panose="020F0502020204030204" pitchFamily="34" charset="0"/>
                  </a:rPr>
                  <a:t>):</a:t>
                </a:r>
                <a:br>
                  <a:rPr lang="pt-PT" sz="2000" dirty="0">
                    <a:latin typeface="Calibri" panose="020F0502020204030204" pitchFamily="34" charset="0"/>
                  </a:rPr>
                </a:br>
                <a:r>
                  <a:rPr lang="pt-PT" sz="2000" dirty="0" smtClean="0">
                    <a:latin typeface="Calibri" panose="020F0502020204030204" pitchFamily="34" charset="0"/>
                  </a:rPr>
                  <a:t>Valor </a:t>
                </a:r>
                <a:r>
                  <a:rPr lang="pt-PT" sz="2000" dirty="0">
                    <a:latin typeface="Calibri" panose="020F0502020204030204" pitchFamily="34" charset="0"/>
                  </a:rPr>
                  <a:t>médio do </a:t>
                </a:r>
                <a:r>
                  <a:rPr lang="pt-PT" sz="2000" i="1" dirty="0">
                    <a:latin typeface="Calibri" panose="020F0502020204030204" pitchFamily="34" charset="0"/>
                  </a:rPr>
                  <a:t>stock</a:t>
                </a:r>
                <a:r>
                  <a:rPr lang="pt-PT" sz="2000" dirty="0">
                    <a:latin typeface="Calibri" panose="020F0502020204030204" pitchFamily="34" charset="0"/>
                  </a:rPr>
                  <a:t> imediatamente </a:t>
                </a:r>
                <a:r>
                  <a:rPr lang="pt-PT" sz="2000" dirty="0" smtClean="0">
                    <a:latin typeface="Calibri" panose="020F0502020204030204" pitchFamily="34" charset="0"/>
                  </a:rPr>
                  <a:t>antes de </a:t>
                </a:r>
                <a:r>
                  <a:rPr lang="pt-PT" sz="2000" dirty="0">
                    <a:latin typeface="Calibri" panose="020F0502020204030204" pitchFamily="34" charset="0"/>
                  </a:rPr>
                  <a:t>ser </a:t>
                </a:r>
                <a:r>
                  <a:rPr lang="pt-PT" sz="2000" dirty="0" err="1" smtClean="0">
                    <a:latin typeface="Calibri" panose="020F0502020204030204" pitchFamily="34" charset="0"/>
                  </a:rPr>
                  <a:t>rececionada</a:t>
                </a:r>
                <a:r>
                  <a:rPr lang="pt-PT" sz="2000" dirty="0" smtClean="0">
                    <a:latin typeface="Calibri" panose="020F0502020204030204" pitchFamily="34" charset="0"/>
                  </a:rPr>
                  <a:t> a encomenda</a:t>
                </a:r>
                <a:r>
                  <a:rPr lang="pt-PT" sz="2000" dirty="0">
                    <a:latin typeface="Calibri" panose="020F0502020204030204" pitchFamily="34" charset="0"/>
                  </a:rPr>
                  <a:t>:</a:t>
                </a:r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:r>
                  <a:rPr lang="pt-PT" sz="2400" dirty="0" smtClean="0">
                    <a:latin typeface="Calibri" panose="020F0502020204030204" pitchFamily="34" charset="0"/>
                  </a:rPr>
                  <a:t>			</a:t>
                </a:r>
                <a:r>
                  <a:rPr lang="pt-PT" sz="24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sz="2400" i="1">
                        <a:latin typeface="Cambria Math"/>
                      </a:rPr>
                      <m:t>𝑆𝑆</m:t>
                    </m:r>
                    <m:r>
                      <a:rPr lang="pt-PT" sz="2400" i="1">
                        <a:latin typeface="Cambria Math"/>
                      </a:rPr>
                      <m:t>=</m:t>
                    </m:r>
                    <m:r>
                      <a:rPr lang="pt-PT" sz="2400" i="1">
                        <a:latin typeface="Cambria Math"/>
                      </a:rPr>
                      <m:t>𝑀</m:t>
                    </m:r>
                    <m:r>
                      <a:rPr lang="pt-PT" sz="24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pt-PT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sz="2400" i="1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pt-PT" sz="2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pt-PT" sz="2400" dirty="0" smtClean="0">
                  <a:latin typeface="Calibri" panose="020F0502020204030204" pitchFamily="34" charset="0"/>
                </a:endParaRPr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  <a:tabLst>
                    <a:tab pos="6103938" algn="r"/>
                  </a:tabLst>
                </a:pPr>
                <a:r>
                  <a:rPr lang="pt-PT" sz="2000" dirty="0" smtClean="0">
                    <a:latin typeface="Calibri" panose="020F0502020204030204" pitchFamily="34" charset="0"/>
                  </a:rPr>
                  <a:t>Stock </a:t>
                </a:r>
                <a:r>
                  <a:rPr lang="pt-PT" sz="2000" dirty="0">
                    <a:latin typeface="Calibri" panose="020F0502020204030204" pitchFamily="34" charset="0"/>
                  </a:rPr>
                  <a:t>médio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sz="2000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sz="2000" i="1">
                            <a:latin typeface="Cambria Math"/>
                          </a:rPr>
                          <m:t>𝑆</m:t>
                        </m:r>
                      </m:e>
                    </m:acc>
                  </m:oMath>
                </a14:m>
                <a:r>
                  <a:rPr lang="pt-PT" sz="2000" dirty="0">
                    <a:latin typeface="Calibri" panose="020F0502020204030204" pitchFamily="34" charset="0"/>
                  </a:rPr>
                  <a:t>):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sz="2000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sz="2000" i="1">
                            <a:latin typeface="Cambria Math"/>
                          </a:rPr>
                          <m:t>𝑆</m:t>
                        </m:r>
                      </m:e>
                    </m:acc>
                    <m:r>
                      <a:rPr lang="pt-PT" sz="2000" i="1">
                        <a:latin typeface="Cambria Math"/>
                      </a:rPr>
                      <m:t>=</m:t>
                    </m:r>
                    <m:box>
                      <m:boxPr>
                        <m:ctrlPr>
                          <a:rPr lang="pt-PT" sz="2000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pt-PT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t-PT" sz="2000" i="1">
                                <a:latin typeface="Cambria Math"/>
                              </a:rPr>
                              <m:t>𝑆𝑆</m:t>
                            </m:r>
                            <m:r>
                              <a:rPr lang="pt-PT" sz="2000" i="1">
                                <a:latin typeface="Cambria Math"/>
                              </a:rPr>
                              <m:t>+(</m:t>
                            </m:r>
                            <m:r>
                              <a:rPr lang="pt-PT" sz="2000" i="1">
                                <a:latin typeface="Cambria Math"/>
                              </a:rPr>
                              <m:t>𝑆𝑆</m:t>
                            </m:r>
                            <m:r>
                              <a:rPr lang="pt-PT" sz="2000" i="1">
                                <a:latin typeface="Cambria Math"/>
                              </a:rPr>
                              <m:t>+</m:t>
                            </m:r>
                            <m:r>
                              <a:rPr lang="pt-PT" sz="2000" i="1">
                                <a:latin typeface="Cambria Math"/>
                              </a:rPr>
                              <m:t>𝑄</m:t>
                            </m:r>
                            <m:r>
                              <a:rPr lang="pt-PT" sz="2000" i="1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pt-PT" sz="20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box>
                    <m:r>
                      <a:rPr lang="pt-PT" sz="2000" i="1">
                        <a:latin typeface="Cambria Math"/>
                      </a:rPr>
                      <m:t>=</m:t>
                    </m:r>
                    <m:r>
                      <a:rPr lang="pt-PT" sz="2000" i="1">
                        <a:latin typeface="Cambria Math"/>
                      </a:rPr>
                      <m:t>𝑆𝑆</m:t>
                    </m:r>
                    <m:r>
                      <a:rPr lang="pt-PT" sz="2000" i="1">
                        <a:latin typeface="Cambria Math"/>
                      </a:rPr>
                      <m:t>+</m:t>
                    </m:r>
                    <m:r>
                      <a:rPr lang="pt-PT" sz="2000" i="1">
                        <a:latin typeface="Cambria Math"/>
                      </a:rPr>
                      <m:t>𝑄</m:t>
                    </m:r>
                    <m:r>
                      <a:rPr lang="pt-PT" sz="2000" i="1">
                        <a:latin typeface="Cambria Math"/>
                      </a:rPr>
                      <m:t>/2</m:t>
                    </m:r>
                  </m:oMath>
                </a14:m>
                <a:endParaRPr lang="pt-PT" sz="2000" dirty="0">
                  <a:latin typeface="Calibri" panose="020F0502020204030204" pitchFamily="34" charset="0"/>
                </a:endParaRPr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:r>
                  <a:rPr lang="pt-PT" sz="2000" dirty="0">
                    <a:latin typeface="Calibri" panose="020F0502020204030204" pitchFamily="34" charset="0"/>
                  </a:rPr>
                  <a:t>Q</a:t>
                </a:r>
                <a:r>
                  <a:rPr lang="pt-PT" sz="2000" dirty="0" smtClean="0">
                    <a:latin typeface="Calibri" panose="020F0502020204030204" pitchFamily="34" charset="0"/>
                  </a:rPr>
                  <a:t>uantidade </a:t>
                </a:r>
                <a:r>
                  <a:rPr lang="pt-PT" sz="2000" dirty="0">
                    <a:latin typeface="Calibri" panose="020F0502020204030204" pitchFamily="34" charset="0"/>
                  </a:rPr>
                  <a:t>em falta (</a:t>
                </a:r>
                <a:r>
                  <a:rPr lang="pt-PT" sz="2000" i="1" dirty="0">
                    <a:latin typeface="Calibri" panose="020F0502020204030204" pitchFamily="34" charset="0"/>
                    <a:sym typeface="Symbol" pitchFamily="18" charset="2"/>
                  </a:rPr>
                  <a:t></a:t>
                </a:r>
                <a:r>
                  <a:rPr lang="pt-PT" sz="2000" dirty="0">
                    <a:latin typeface="Calibri" panose="020F0502020204030204" pitchFamily="34" charset="0"/>
                    <a:sym typeface="Symbol" pitchFamily="18" charset="2"/>
                  </a:rPr>
                  <a:t>)</a:t>
                </a:r>
                <a:r>
                  <a:rPr lang="pt-PT" sz="2000" dirty="0">
                    <a:latin typeface="Calibri" panose="020F0502020204030204" pitchFamily="34" charset="0"/>
                  </a:rPr>
                  <a:t>:</a:t>
                </a:r>
                <a:br>
                  <a:rPr lang="pt-PT" sz="2000" dirty="0">
                    <a:latin typeface="Calibri" panose="020F0502020204030204" pitchFamily="34" charset="0"/>
                  </a:rPr>
                </a:br>
                <a:r>
                  <a:rPr lang="pt-PT" dirty="0">
                    <a:latin typeface="Calibri" panose="020F0502020204030204" pitchFamily="34" charset="0"/>
                  </a:rPr>
                  <a:t>no caso de rotura</a:t>
                </a:r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:endParaRPr lang="pt-PT" sz="2000" dirty="0" smtClean="0">
                  <a:latin typeface="Calibri" panose="020F0502020204030204" pitchFamily="34" charset="0"/>
                </a:endParaRPr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:endParaRPr lang="pt-PT" sz="2000" dirty="0" smtClean="0"/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sz="20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sz="2000" i="1">
                              <a:latin typeface="Cambria Math"/>
                              <a:ea typeface="Cambria Math"/>
                            </a:rPr>
                            <m:t>𝜂</m:t>
                          </m:r>
                        </m:e>
                      </m:acc>
                      <m:d>
                        <m:dPr>
                          <m:ctrlPr>
                            <a:rPr lang="pt-PT" sz="20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pt-PT" sz="2000" i="1">
                              <a:latin typeface="Cambria Math"/>
                              <a:ea typeface="Cambria Math"/>
                            </a:rPr>
                            <m:t>𝑀</m:t>
                          </m:r>
                        </m:e>
                      </m:d>
                      <m:r>
                        <a:rPr lang="pt-PT" sz="200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pt-PT" sz="2000" dirty="0"/>
              </a:p>
              <a:p>
                <a:pPr marL="0" lvl="1" indent="0">
                  <a:buClr>
                    <a:schemeClr val="accent1"/>
                  </a:buClr>
                  <a:buSzPct val="75000"/>
                  <a:buNone/>
                </a:pPr>
                <a:endParaRPr lang="pt-PT" sz="2000" dirty="0"/>
              </a:p>
            </p:txBody>
          </p:sp>
        </mc:Choice>
        <mc:Fallback xmlns="">
          <p:sp>
            <p:nvSpPr>
              <p:cNvPr id="3" name="Marcador de Posição de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91264" cy="4525963"/>
              </a:xfrm>
              <a:blipFill rotWithShape="1">
                <a:blip r:embed="rId3"/>
                <a:stretch>
                  <a:fillRect l="-735" t="-67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794295"/>
              </p:ext>
            </p:extLst>
          </p:nvPr>
        </p:nvGraphicFramePr>
        <p:xfrm>
          <a:off x="3419872" y="2276872"/>
          <a:ext cx="310515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8" name="Equation" r:id="rId4" imgW="1676400" imgH="330200" progId="Equation.3">
                  <p:embed/>
                </p:oleObj>
              </mc:Choice>
              <mc:Fallback>
                <p:oleObj name="Equation" r:id="rId4" imgW="1676400" imgH="330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276872"/>
                        <a:ext cx="3105150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269616"/>
              </p:ext>
            </p:extLst>
          </p:nvPr>
        </p:nvGraphicFramePr>
        <p:xfrm>
          <a:off x="3419872" y="4293096"/>
          <a:ext cx="18097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" name="Equation" r:id="rId6" imgW="1333500" imgH="457200" progId="Equation.3">
                  <p:embed/>
                </p:oleObj>
              </mc:Choice>
              <mc:Fallback>
                <p:oleObj name="Equation" r:id="rId6" imgW="13335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293096"/>
                        <a:ext cx="180975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789737"/>
              </p:ext>
            </p:extLst>
          </p:nvPr>
        </p:nvGraphicFramePr>
        <p:xfrm>
          <a:off x="1547664" y="5445224"/>
          <a:ext cx="48323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" name="Equação" r:id="rId8" imgW="2959100" imgH="330200" progId="Equation.3">
                  <p:embed/>
                </p:oleObj>
              </mc:Choice>
              <mc:Fallback>
                <p:oleObj name="Equação" r:id="rId8" imgW="2959100" imgH="330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445224"/>
                        <a:ext cx="48323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088910"/>
              </p:ext>
            </p:extLst>
          </p:nvPr>
        </p:nvGraphicFramePr>
        <p:xfrm>
          <a:off x="6443514" y="5445224"/>
          <a:ext cx="1928813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" name="Equation" r:id="rId10" imgW="1333500" imgH="330200" progId="Equation.3">
                  <p:embed/>
                </p:oleObj>
              </mc:Choice>
              <mc:Fallback>
                <p:oleObj name="Equation" r:id="rId10" imgW="1333500" imgH="330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514" y="5445224"/>
                        <a:ext cx="1928813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91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Clr>
                <a:srgbClr val="A4D294"/>
              </a:buClr>
              <a:buSzPct val="90000"/>
              <a:buNone/>
            </a:pPr>
            <a:r>
              <a:rPr lang="pt-PT" sz="2200" dirty="0">
                <a:latin typeface="Calibri" panose="020F0502020204030204" pitchFamily="34" charset="0"/>
              </a:rPr>
              <a:t>Considerando distribuições </a:t>
            </a:r>
            <a:r>
              <a:rPr lang="pt-PT" sz="2200" i="1" dirty="0" smtClean="0">
                <a:latin typeface="Calibri" panose="020F0502020204030204" pitchFamily="34" charset="0"/>
              </a:rPr>
              <a:t>independentes </a:t>
            </a:r>
            <a:r>
              <a:rPr lang="pt-PT" sz="2200" dirty="0">
                <a:latin typeface="Calibri" panose="020F0502020204030204" pitchFamily="34" charset="0"/>
              </a:rPr>
              <a:t>para o consumo  </a:t>
            </a:r>
            <a:r>
              <a:rPr lang="pt-PT" sz="2200" dirty="0" smtClean="0">
                <a:latin typeface="Calibri" panose="020F0502020204030204" pitchFamily="34" charset="0"/>
              </a:rPr>
              <a:t>em cada momento </a:t>
            </a:r>
            <a:r>
              <a:rPr lang="pt-PT" sz="2200" dirty="0">
                <a:latin typeface="Calibri" panose="020F0502020204030204" pitchFamily="34" charset="0"/>
              </a:rPr>
              <a:t>temporal:</a:t>
            </a:r>
          </a:p>
          <a:p>
            <a:pPr marL="0" lvl="1" indent="0">
              <a:buClr>
                <a:schemeClr val="accent1"/>
              </a:buClr>
              <a:buSzPct val="75000"/>
              <a:buNone/>
            </a:pPr>
            <a:r>
              <a:rPr lang="pt-PT" sz="2200" dirty="0">
                <a:latin typeface="Calibri" panose="020F0502020204030204" pitchFamily="34" charset="0"/>
              </a:rPr>
              <a:t>=&gt; nas condições do limite central:</a:t>
            </a:r>
          </a:p>
          <a:p>
            <a:pPr marL="0" lvl="1" indent="0">
              <a:buClr>
                <a:schemeClr val="accent1"/>
              </a:buClr>
              <a:buSzPct val="75000"/>
              <a:buNone/>
            </a:pPr>
            <a:r>
              <a:rPr lang="pt-PT" sz="2200" dirty="0" smtClean="0">
                <a:latin typeface="Calibri" panose="020F0502020204030204" pitchFamily="34" charset="0"/>
              </a:rPr>
              <a:t>Podemos definir a probabilidade </a:t>
            </a:r>
            <a:r>
              <a:rPr lang="pt-PT" sz="2200" dirty="0">
                <a:latin typeface="Calibri" panose="020F0502020204030204" pitchFamily="34" charset="0"/>
              </a:rPr>
              <a:t>de ocorrerem roturas (</a:t>
            </a:r>
            <a:r>
              <a:rPr lang="pt-PT" sz="2200" dirty="0">
                <a:latin typeface="Calibri" panose="020F0502020204030204" pitchFamily="34" charset="0"/>
                <a:sym typeface="Symbol" pitchFamily="18" charset="2"/>
              </a:rPr>
              <a:t>)</a:t>
            </a:r>
            <a:r>
              <a:rPr lang="pt-PT" sz="2200" dirty="0">
                <a:latin typeface="Calibri" panose="020F0502020204030204" pitchFamily="34" charset="0"/>
              </a:rPr>
              <a:t>:</a:t>
            </a:r>
          </a:p>
          <a:p>
            <a:pPr marL="179387" lvl="1">
              <a:buClr>
                <a:schemeClr val="accent1"/>
              </a:buClr>
              <a:buSzPct val="75000"/>
            </a:pPr>
            <a:endParaRPr lang="pt-PT" sz="2200" dirty="0">
              <a:latin typeface="Calibri" panose="020F0502020204030204" pitchFamily="34" charset="0"/>
            </a:endParaRPr>
          </a:p>
          <a:p>
            <a:pPr marL="179387" lvl="1">
              <a:buClr>
                <a:schemeClr val="accent1"/>
              </a:buClr>
              <a:buSzPct val="75000"/>
            </a:pPr>
            <a:endParaRPr lang="pt-PT" sz="2200" dirty="0">
              <a:latin typeface="Calibri" panose="020F0502020204030204" pitchFamily="34" charset="0"/>
            </a:endParaRPr>
          </a:p>
          <a:p>
            <a:pPr marL="0" lvl="1" indent="0">
              <a:buClr>
                <a:schemeClr val="accent1"/>
              </a:buClr>
              <a:buSzPct val="75000"/>
              <a:buNone/>
            </a:pPr>
            <a:r>
              <a:rPr lang="pt-PT" sz="2200" dirty="0" smtClean="0">
                <a:latin typeface="Calibri" panose="020F0502020204030204" pitchFamily="34" charset="0"/>
              </a:rPr>
              <a:t>Podemos definir o stock de segurança como:  </a:t>
            </a:r>
            <a:endParaRPr lang="pt-PT" sz="2200" dirty="0">
              <a:latin typeface="Calibri" panose="020F0502020204030204" pitchFamily="34" charset="0"/>
            </a:endParaRPr>
          </a:p>
          <a:p>
            <a:pPr marL="179387" lvl="1">
              <a:buClr>
                <a:schemeClr val="accent1"/>
              </a:buClr>
              <a:buSzPct val="75000"/>
            </a:pPr>
            <a:endParaRPr lang="pt-PT" sz="2200" dirty="0">
              <a:latin typeface="Calibri" panose="020F0502020204030204" pitchFamily="34" charset="0"/>
            </a:endParaRPr>
          </a:p>
          <a:p>
            <a:pPr marL="0" lvl="1" indent="0">
              <a:buClr>
                <a:schemeClr val="accent1"/>
              </a:buClr>
              <a:buSzPct val="75000"/>
              <a:buNone/>
            </a:pPr>
            <a:r>
              <a:rPr lang="pt-PT" sz="2200" dirty="0">
                <a:latin typeface="Calibri" panose="020F0502020204030204" pitchFamily="34" charset="0"/>
              </a:rPr>
              <a:t>quantidade em falta (</a:t>
            </a:r>
            <a:r>
              <a:rPr lang="pt-PT" sz="2200" i="1" dirty="0">
                <a:latin typeface="Calibri" panose="020F0502020204030204" pitchFamily="34" charset="0"/>
                <a:sym typeface="Symbol" pitchFamily="18" charset="2"/>
              </a:rPr>
              <a:t></a:t>
            </a:r>
            <a:r>
              <a:rPr lang="pt-PT" sz="2200" dirty="0">
                <a:latin typeface="Calibri" panose="020F0502020204030204" pitchFamily="34" charset="0"/>
              </a:rPr>
              <a:t>):</a:t>
            </a:r>
            <a:br>
              <a:rPr lang="pt-PT" sz="2200" dirty="0">
                <a:latin typeface="Calibri" panose="020F0502020204030204" pitchFamily="34" charset="0"/>
              </a:rPr>
            </a:br>
            <a:endParaRPr lang="pt-PT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PT" sz="2000" dirty="0"/>
          </a:p>
        </p:txBody>
      </p:sp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037929"/>
              </p:ext>
            </p:extLst>
          </p:nvPr>
        </p:nvGraphicFramePr>
        <p:xfrm>
          <a:off x="4963070" y="2204864"/>
          <a:ext cx="14811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8" name="Equation" r:id="rId3" imgW="876240" imgH="317160" progId="Equation.3">
                  <p:embed/>
                </p:oleObj>
              </mc:Choice>
              <mc:Fallback>
                <p:oleObj name="Equation" r:id="rId3" imgW="876240" imgH="3171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070" y="2204864"/>
                        <a:ext cx="14811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534476"/>
              </p:ext>
            </p:extLst>
          </p:nvPr>
        </p:nvGraphicFramePr>
        <p:xfrm>
          <a:off x="1547664" y="3212976"/>
          <a:ext cx="566261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9" name="Equation" r:id="rId5" imgW="2971800" imgH="482400" progId="Equation.3">
                  <p:embed/>
                </p:oleObj>
              </mc:Choice>
              <mc:Fallback>
                <p:oleObj name="Equation" r:id="rId5" imgW="2971800" imgH="482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212976"/>
                        <a:ext cx="5662612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573857"/>
              </p:ext>
            </p:extLst>
          </p:nvPr>
        </p:nvGraphicFramePr>
        <p:xfrm>
          <a:off x="1547664" y="4468539"/>
          <a:ext cx="5976938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0" name="Equation" r:id="rId7" imgW="3759120" imgH="241200" progId="Equation.3">
                  <p:embed/>
                </p:oleObj>
              </mc:Choice>
              <mc:Fallback>
                <p:oleObj name="Equation" r:id="rId7" imgW="3759120" imgH="241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468539"/>
                        <a:ext cx="5976938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53544"/>
              </p:ext>
            </p:extLst>
          </p:nvPr>
        </p:nvGraphicFramePr>
        <p:xfrm>
          <a:off x="1691680" y="5229200"/>
          <a:ext cx="56705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" name="Equation" r:id="rId9" imgW="3492360" imgH="482400" progId="Equation.3">
                  <p:embed/>
                </p:oleObj>
              </mc:Choice>
              <mc:Fallback>
                <p:oleObj name="Equation" r:id="rId9" imgW="3492360" imgH="482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229200"/>
                        <a:ext cx="567055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004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Função de Perdas Normal:</a:t>
            </a:r>
            <a:r>
              <a:rPr lang="pt-PT" sz="2400" dirty="0" smtClean="0">
                <a:latin typeface="Calibri" panose="020F0502020204030204" pitchFamily="34" charset="0"/>
              </a:rPr>
              <a:t/>
            </a:r>
            <a:br>
              <a:rPr lang="pt-PT" sz="2400" dirty="0" smtClean="0">
                <a:latin typeface="Calibri" panose="020F0502020204030204" pitchFamily="34" charset="0"/>
              </a:rPr>
            </a:br>
            <a:endParaRPr lang="pt-PT" sz="2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4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Recorda</a:t>
            </a:r>
            <a:r>
              <a:rPr lang="en-GB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-se que:                                 e</a:t>
            </a:r>
            <a:endParaRPr lang="en-GB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PT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Tem-se </a:t>
            </a:r>
          </a:p>
          <a:p>
            <a:pPr marL="0" indent="0">
              <a:buNone/>
            </a:pPr>
            <a:r>
              <a:rPr lang="en-GB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</a:p>
          <a:p>
            <a:pPr marL="0" indent="0">
              <a:buNone/>
            </a:pPr>
            <a:r>
              <a:rPr lang="en-GB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mas</a:t>
            </a:r>
            <a:endParaRPr lang="en-GB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PT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Portanto                                                                          e finalmente</a:t>
            </a:r>
            <a:endParaRPr lang="pt-PT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500" y="1555897"/>
            <a:ext cx="3744416" cy="5520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481" y="2535512"/>
            <a:ext cx="1751214" cy="3019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452545"/>
            <a:ext cx="1120044" cy="467867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722" y="2920412"/>
            <a:ext cx="4743596" cy="580596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88" y="3697839"/>
            <a:ext cx="4938400" cy="570873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285" y="3708277"/>
            <a:ext cx="1625181" cy="468052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448" y="4552989"/>
            <a:ext cx="4675684" cy="621105"/>
          </a:xfrm>
          <a:prstGeom prst="rect">
            <a:avLst/>
          </a:prstGeom>
        </p:spPr>
      </p:pic>
      <p:pic>
        <p:nvPicPr>
          <p:cNvPr id="11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54" y="5495777"/>
            <a:ext cx="6306131" cy="332602"/>
          </a:xfrm>
          <a:prstGeom prst="rect">
            <a:avLst/>
          </a:prstGeom>
        </p:spPr>
      </p:pic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070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Desenvolvimento do </a:t>
            </a:r>
            <a:r>
              <a:rPr lang="pt-PT" dirty="0" smtClean="0"/>
              <a:t>Protótipo</a:t>
            </a:r>
            <a:endParaRPr lang="pt-PT" dirty="0"/>
          </a:p>
        </p:txBody>
      </p:sp>
      <p:pic>
        <p:nvPicPr>
          <p:cNvPr id="4" name="Marcador de Posição de Conteúdo 3" descr="C:\Users\Morisano\Desktop\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418633"/>
            <a:ext cx="8229600" cy="323993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042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Desenvolvimento do Protótipo (</a:t>
            </a:r>
            <a:r>
              <a:rPr lang="pt-PT" dirty="0" err="1"/>
              <a:t>cont</a:t>
            </a:r>
            <a:r>
              <a:rPr lang="pt-PT" dirty="0"/>
              <a:t>.)</a:t>
            </a:r>
          </a:p>
        </p:txBody>
      </p:sp>
      <p:pic>
        <p:nvPicPr>
          <p:cNvPr id="4" name="Marcador de Posição de Conteúdo 3" descr="C:\Users\Morisano\Desktop\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63010" y="1600200"/>
            <a:ext cx="4417980" cy="4876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4909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Desenvolvimento do Protótipo (</a:t>
            </a:r>
            <a:r>
              <a:rPr lang="pt-PT" dirty="0" err="1"/>
              <a:t>cont</a:t>
            </a:r>
            <a:r>
              <a:rPr lang="pt-PT" dirty="0"/>
              <a:t>.)</a:t>
            </a:r>
          </a:p>
        </p:txBody>
      </p:sp>
      <p:pic>
        <p:nvPicPr>
          <p:cNvPr id="4" name="Marcador de Posição de Conteúdo 3" descr="C:\Users\Morisano\Desktop\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030677"/>
            <a:ext cx="8229600" cy="401584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841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Desenvolvimento do Protótipo (</a:t>
            </a:r>
            <a:r>
              <a:rPr lang="pt-PT" dirty="0" err="1"/>
              <a:t>cont</a:t>
            </a:r>
            <a:r>
              <a:rPr lang="pt-PT" dirty="0"/>
              <a:t>.)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000" u="sng" dirty="0" smtClean="0">
                <a:latin typeface="Calibri" panose="020F0502020204030204" pitchFamily="34" charset="0"/>
              </a:rPr>
              <a:t>Hiperligação:</a:t>
            </a:r>
          </a:p>
          <a:p>
            <a:pPr algn="just"/>
            <a:r>
              <a:rPr lang="pt-PT" sz="2000" dirty="0" smtClean="0">
                <a:latin typeface="Calibri" panose="020F0502020204030204" pitchFamily="34" charset="0"/>
              </a:rPr>
              <a:t>Aplicação Web</a:t>
            </a:r>
          </a:p>
          <a:p>
            <a:pPr marL="0" indent="0" algn="just">
              <a:buNone/>
            </a:pPr>
            <a:r>
              <a:rPr lang="pt-PT" sz="2000" dirty="0" smtClean="0">
                <a:latin typeface="Calibri" panose="020F0502020204030204" pitchFamily="34" charset="0"/>
              </a:rPr>
              <a:t>A </a:t>
            </a:r>
            <a:r>
              <a:rPr lang="pt-PT" sz="2000" dirty="0">
                <a:latin typeface="Calibri" panose="020F0502020204030204" pitchFamily="34" charset="0"/>
              </a:rPr>
              <a:t>aplicação web está alojada no seguinte endereço web</a:t>
            </a:r>
            <a:r>
              <a:rPr lang="pt-PT" sz="2000" dirty="0" smtClean="0">
                <a:latin typeface="Calibri" panose="020F0502020204030204" pitchFamily="34" charset="0"/>
              </a:rPr>
              <a:t>:</a:t>
            </a:r>
            <a:endParaRPr lang="pt-PT" sz="20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sz="2000" u="sng" dirty="0" smtClean="0">
                <a:latin typeface="Calibri" panose="020F0502020204030204" pitchFamily="34" charset="0"/>
                <a:hlinkClick r:id="rId2"/>
              </a:rPr>
              <a:t>http</a:t>
            </a:r>
            <a:r>
              <a:rPr lang="pt-PT" sz="2000" u="sng" dirty="0">
                <a:latin typeface="Calibri" panose="020F0502020204030204" pitchFamily="34" charset="0"/>
                <a:hlinkClick r:id="rId2"/>
              </a:rPr>
              <a:t>://</a:t>
            </a:r>
            <a:r>
              <a:rPr lang="pt-PT" sz="2000" u="sng" dirty="0" smtClean="0">
                <a:latin typeface="Calibri" panose="020F0502020204030204" pitchFamily="34" charset="0"/>
                <a:hlinkClick r:id="rId2"/>
              </a:rPr>
              <a:t>alunos.di.uevora.pt:8080/otimizacaodestocks/</a:t>
            </a:r>
            <a:endParaRPr lang="pt-PT" sz="2000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pt-PT" sz="2000" dirty="0">
              <a:latin typeface="Calibri" panose="020F0502020204030204" pitchFamily="34" charset="0"/>
            </a:endParaRPr>
          </a:p>
          <a:p>
            <a:pPr algn="just"/>
            <a:r>
              <a:rPr lang="pt-PT" sz="2000" dirty="0" smtClean="0">
                <a:latin typeface="Calibri" panose="020F0502020204030204" pitchFamily="34" charset="0"/>
              </a:rPr>
              <a:t>Executáveis (versão portátil)</a:t>
            </a:r>
          </a:p>
          <a:p>
            <a:pPr marL="0" indent="0" algn="just">
              <a:buNone/>
            </a:pPr>
            <a:r>
              <a:rPr lang="pt-PT" sz="2000" dirty="0" smtClean="0">
                <a:latin typeface="Calibri" panose="020F0502020204030204" pitchFamily="34" charset="0"/>
              </a:rPr>
              <a:t>As versões executáveis </a:t>
            </a:r>
            <a:r>
              <a:rPr lang="pt-PT" sz="2000" dirty="0">
                <a:latin typeface="Calibri" panose="020F0502020204030204" pitchFamily="34" charset="0"/>
              </a:rPr>
              <a:t>da aplicação com o interpretador Java (JAR) </a:t>
            </a:r>
            <a:r>
              <a:rPr lang="pt-PT" sz="2000" dirty="0" smtClean="0">
                <a:latin typeface="Calibri" panose="020F0502020204030204" pitchFamily="34" charset="0"/>
              </a:rPr>
              <a:t>estão alojadas </a:t>
            </a:r>
            <a:r>
              <a:rPr lang="pt-PT" sz="2000" dirty="0">
                <a:latin typeface="Calibri" panose="020F0502020204030204" pitchFamily="34" charset="0"/>
              </a:rPr>
              <a:t>no seguinte endereço: </a:t>
            </a:r>
            <a:endParaRPr lang="pt-PT" sz="2000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sz="2000" u="sng" dirty="0">
                <a:latin typeface="Calibri" panose="020F0502020204030204" pitchFamily="34" charset="0"/>
                <a:hlinkClick r:id="rId3"/>
              </a:rPr>
              <a:t>http://host.di.uevora.pt/~jsaias/optim</a:t>
            </a:r>
            <a:r>
              <a:rPr lang="pt-PT" sz="2000" u="sng" dirty="0" smtClean="0">
                <a:latin typeface="Calibri" panose="020F0502020204030204" pitchFamily="34" charset="0"/>
                <a:hlinkClick r:id="rId3"/>
              </a:rPr>
              <a:t>/</a:t>
            </a:r>
            <a:endParaRPr lang="pt-PT" sz="2000" u="sng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pt-PT" sz="2000" u="sng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sz="2000" u="sng" dirty="0" smtClean="0">
                <a:latin typeface="Calibri" panose="020F0502020204030204" pitchFamily="34" charset="0"/>
              </a:rPr>
              <a:t>Nota</a:t>
            </a:r>
            <a:r>
              <a:rPr lang="pt-PT" sz="2000" u="sng" dirty="0">
                <a:latin typeface="Calibri" panose="020F0502020204030204" pitchFamily="34" charset="0"/>
              </a:rPr>
              <a:t>:</a:t>
            </a:r>
            <a:r>
              <a:rPr lang="pt-PT" sz="2000" dirty="0">
                <a:latin typeface="Calibri" panose="020F0502020204030204" pitchFamily="34" charset="0"/>
              </a:rPr>
              <a:t> Para correr a versão executável tem de ter o JRE (Java </a:t>
            </a:r>
            <a:r>
              <a:rPr lang="pt-PT" sz="2000" dirty="0" err="1">
                <a:latin typeface="Calibri" panose="020F0502020204030204" pitchFamily="34" charset="0"/>
              </a:rPr>
              <a:t>Runtime</a:t>
            </a:r>
            <a:r>
              <a:rPr lang="pt-PT" sz="2000" dirty="0">
                <a:latin typeface="Calibri" panose="020F0502020204030204" pitchFamily="34" charset="0"/>
              </a:rPr>
              <a:t> </a:t>
            </a:r>
            <a:r>
              <a:rPr lang="pt-PT" sz="2000" dirty="0" err="1">
                <a:latin typeface="Calibri" panose="020F0502020204030204" pitchFamily="34" charset="0"/>
              </a:rPr>
              <a:t>Environment</a:t>
            </a:r>
            <a:r>
              <a:rPr lang="pt-PT" sz="2000" dirty="0">
                <a:latin typeface="Calibri" panose="020F0502020204030204" pitchFamily="34" charset="0"/>
              </a:rPr>
              <a:t>) instalado na máquina.</a:t>
            </a:r>
          </a:p>
          <a:p>
            <a:pPr marL="0" indent="0" algn="just">
              <a:buNone/>
            </a:pPr>
            <a:endParaRPr lang="pt-PT" sz="20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0152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Índice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pt-PT" sz="2800" dirty="0" err="1" smtClean="0">
                <a:latin typeface="Calibri" panose="020F0502020204030204" pitchFamily="34" charset="0"/>
              </a:rPr>
              <a:t>Objetivos</a:t>
            </a:r>
            <a:endParaRPr lang="pt-PT" sz="2800" dirty="0" smtClean="0">
              <a:latin typeface="Calibri" panose="020F0502020204030204" pitchFamily="34" charset="0"/>
            </a:endParaRPr>
          </a:p>
          <a:p>
            <a:r>
              <a:rPr lang="pt-PT" sz="2800" dirty="0" smtClean="0">
                <a:latin typeface="Calibri" panose="020F0502020204030204" pitchFamily="34" charset="0"/>
              </a:rPr>
              <a:t>Metodologia</a:t>
            </a:r>
          </a:p>
          <a:p>
            <a:r>
              <a:rPr lang="pt-PT" sz="2800" dirty="0">
                <a:latin typeface="Calibri" panose="020F0502020204030204" pitchFamily="34" charset="0"/>
              </a:rPr>
              <a:t>Conceitos e Enquadramento Teórico </a:t>
            </a:r>
            <a:endParaRPr lang="pt-PT" sz="2800" dirty="0" smtClean="0">
              <a:latin typeface="Calibri" panose="020F0502020204030204" pitchFamily="34" charset="0"/>
            </a:endParaRPr>
          </a:p>
          <a:p>
            <a:r>
              <a:rPr lang="pt-PT" sz="2800" dirty="0" smtClean="0">
                <a:latin typeface="Calibri" panose="020F0502020204030204" pitchFamily="34" charset="0"/>
              </a:rPr>
              <a:t>Protótipo</a:t>
            </a:r>
          </a:p>
          <a:p>
            <a:r>
              <a:rPr lang="pt-PT" sz="2800" dirty="0" smtClean="0">
                <a:latin typeface="Calibri" panose="020F0502020204030204" pitchFamily="34" charset="0"/>
              </a:rPr>
              <a:t>Conclusões</a:t>
            </a:r>
          </a:p>
          <a:p>
            <a:r>
              <a:rPr lang="pt-PT" sz="2800" dirty="0" smtClean="0">
                <a:latin typeface="Calibri" panose="020F0502020204030204" pitchFamily="34" charset="0"/>
              </a:rPr>
              <a:t>Trabalho Futuro</a:t>
            </a:r>
          </a:p>
          <a:p>
            <a:r>
              <a:rPr lang="pt-PT" sz="2800" dirty="0" smtClean="0">
                <a:latin typeface="Calibri" panose="020F0502020204030204" pitchFamily="34" charset="0"/>
              </a:rPr>
              <a:t>Bibliografia</a:t>
            </a:r>
            <a:endParaRPr lang="pt-PT" sz="2800" dirty="0">
              <a:latin typeface="Calibri" panose="020F050202020403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414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Algoritmo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1º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Inicializar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Q pela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fórmula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do EOQ</a:t>
                </a:r>
              </a:p>
              <a:p>
                <a:pPr marL="0" indent="0">
                  <a:buNone/>
                </a:pP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2º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Calcular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GB" sz="32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GB" sz="32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3200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  <a:ea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pt-PT" sz="32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  <m:t>𝑄</m:t>
                            </m:r>
                          </m:e>
                          <m:sup>
                            <m: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  <m:t>𝐶</m:t>
                            </m:r>
                            <m: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  <m:t>′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b>
                        </m:sSub>
                        <m:acc>
                          <m:accPr>
                            <m:chr m:val="̅"/>
                            <m:ctrlP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GB" sz="3200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</m:e>
                        </m:acc>
                      </m:den>
                    </m:f>
                  </m:oMath>
                </a14:m>
                <a:endParaRPr lang="en-GB" sz="3200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sz="1200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3º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Calcular</a:t>
                </a:r>
                <a:endParaRPr lang="en-GB" sz="3200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sz="1400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4º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Regressar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a 2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até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convergir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ou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atingir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número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máximo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de </a:t>
                </a:r>
                <a:r>
                  <a:rPr lang="en-GB" sz="32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iterações</a:t>
                </a:r>
                <a:r>
                  <a:rPr lang="en-GB" sz="32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GB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25" r="-96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139" y="3140968"/>
            <a:ext cx="5053649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08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Conclusões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PT" sz="2800" dirty="0">
                <a:latin typeface="Calibri" panose="020F0502020204030204" pitchFamily="34" charset="0"/>
              </a:rPr>
              <a:t>Verificou-se que se podia resolver um problema que exigia  iterações fastidiosas e com consultas a duas tabelas (Tabela da normal e da Função de perdas normal) </a:t>
            </a:r>
            <a:r>
              <a:rPr lang="pt-PT" sz="2800">
                <a:latin typeface="Calibri" panose="020F0502020204030204" pitchFamily="34" charset="0"/>
              </a:rPr>
              <a:t>com </a:t>
            </a:r>
            <a:r>
              <a:rPr lang="pt-PT" sz="2800" smtClean="0">
                <a:latin typeface="Calibri" panose="020F0502020204030204" pitchFamily="34" charset="0"/>
              </a:rPr>
              <a:t>alguma facilidade </a:t>
            </a:r>
            <a:r>
              <a:rPr lang="pt-PT" sz="2800" dirty="0">
                <a:latin typeface="Calibri" panose="020F0502020204030204" pitchFamily="34" charset="0"/>
              </a:rPr>
              <a:t>numa folha de cálculo. Com a facilidade de acesso à Internet existente hoje em dia, decidimos implementar o algoritmo num servidor para possibilitar o livre acesso a esta ferramenta.</a:t>
            </a:r>
          </a:p>
          <a:p>
            <a:pPr marL="0" indent="0">
              <a:buNone/>
            </a:pP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362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Trabalho Futuro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dirty="0">
                <a:latin typeface="Calibri" panose="020F0502020204030204" pitchFamily="34" charset="0"/>
              </a:rPr>
              <a:t>Como trabalho futuro seria importante:</a:t>
            </a:r>
          </a:p>
          <a:p>
            <a:pPr marL="0" indent="0" algn="just">
              <a:buNone/>
            </a:pPr>
            <a:endParaRPr lang="pt-PT" dirty="0">
              <a:latin typeface="Calibri" panose="020F0502020204030204" pitchFamily="34" charset="0"/>
            </a:endParaRPr>
          </a:p>
          <a:p>
            <a:pPr lvl="0" algn="just"/>
            <a:r>
              <a:rPr lang="pt-PT" dirty="0">
                <a:latin typeface="Calibri" panose="020F0502020204030204" pitchFamily="34" charset="0"/>
              </a:rPr>
              <a:t>    Estender a aplicação para suportar outras distribuições matemáticas;</a:t>
            </a:r>
          </a:p>
          <a:p>
            <a:pPr lvl="0" algn="just"/>
            <a:r>
              <a:rPr lang="pt-PT" dirty="0">
                <a:latin typeface="Calibri" panose="020F0502020204030204" pitchFamily="34" charset="0"/>
              </a:rPr>
              <a:t>    Criar um módulo que </a:t>
            </a:r>
            <a:r>
              <a:rPr lang="pt-PT" dirty="0" err="1">
                <a:latin typeface="Calibri" panose="020F0502020204030204" pitchFamily="34" charset="0"/>
              </a:rPr>
              <a:t>efetuasse</a:t>
            </a:r>
            <a:r>
              <a:rPr lang="pt-PT" dirty="0">
                <a:latin typeface="Calibri" panose="020F0502020204030204" pitchFamily="34" charset="0"/>
              </a:rPr>
              <a:t> uma simulação através de histórico;</a:t>
            </a:r>
          </a:p>
          <a:p>
            <a:pPr algn="just"/>
            <a:r>
              <a:rPr lang="pt-PT" dirty="0" smtClean="0">
                <a:latin typeface="Calibri" panose="020F0502020204030204" pitchFamily="34" charset="0"/>
              </a:rPr>
              <a:t>    Melhorar </a:t>
            </a:r>
            <a:r>
              <a:rPr lang="pt-PT" dirty="0">
                <a:latin typeface="Calibri" panose="020F0502020204030204" pitchFamily="34" charset="0"/>
              </a:rPr>
              <a:t>o cálculo do </a:t>
            </a:r>
            <a:r>
              <a:rPr lang="pt-PT" dirty="0" smtClean="0">
                <a:latin typeface="Calibri" panose="020F0502020204030204" pitchFamily="34" charset="0"/>
              </a:rPr>
              <a:t>alfa, </a:t>
            </a:r>
            <a:r>
              <a:rPr lang="pt-PT" dirty="0">
                <a:latin typeface="Calibri" panose="020F0502020204030204" pitchFamily="34" charset="0"/>
              </a:rPr>
              <a:t>isto é, ultrapassar os problemas decorrentes da formulação conduzir a probabilidades de rotura superiores à unidade, nomeadamente permitindo a visualização dos valores das </a:t>
            </a:r>
            <a:r>
              <a:rPr lang="pt-PT" dirty="0" smtClean="0">
                <a:latin typeface="Calibri" panose="020F0502020204030204" pitchFamily="34" charset="0"/>
              </a:rPr>
              <a:t>primeiras </a:t>
            </a:r>
            <a:r>
              <a:rPr lang="pt-PT" dirty="0">
                <a:latin typeface="Calibri" panose="020F0502020204030204" pitchFamily="34" charset="0"/>
              </a:rPr>
              <a:t>iterações até o programa acusa </a:t>
            </a:r>
            <a:r>
              <a:rPr lang="pt-PT" dirty="0" smtClean="0">
                <a:latin typeface="Calibri" panose="020F0502020204030204" pitchFamily="34" charset="0"/>
              </a:rPr>
              <a:t>erro.</a:t>
            </a:r>
            <a:endParaRPr lang="pt-PT" dirty="0">
              <a:latin typeface="Calibri" panose="020F050202020403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22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628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Bibliografia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pPr algn="just"/>
            <a:r>
              <a:rPr lang="en-US" sz="1600" dirty="0">
                <a:latin typeface="Calibri" panose="020F0502020204030204" pitchFamily="34" charset="0"/>
              </a:rPr>
              <a:t>BALLOU, Ronald H. (2004), “Business Logistics/Supply Chain Management”, 5ªedição, Pearson.</a:t>
            </a:r>
            <a:endParaRPr lang="pt-PT" sz="1600" dirty="0">
              <a:latin typeface="Calibri" panose="020F0502020204030204" pitchFamily="34" charset="0"/>
            </a:endParaRPr>
          </a:p>
          <a:p>
            <a:pPr algn="just"/>
            <a:endParaRPr lang="pt-PT" sz="1600" dirty="0">
              <a:latin typeface="Calibri" panose="020F0502020204030204" pitchFamily="34" charset="0"/>
            </a:endParaRPr>
          </a:p>
          <a:p>
            <a:pPr algn="just"/>
            <a:r>
              <a:rPr lang="en-US" sz="1600" dirty="0">
                <a:latin typeface="Calibri" panose="020F0502020204030204" pitchFamily="34" charset="0"/>
              </a:rPr>
              <a:t>Bergsten H., </a:t>
            </a:r>
            <a:r>
              <a:rPr lang="en-US" sz="1600" dirty="0" err="1">
                <a:latin typeface="Calibri" panose="020F0502020204030204" pitchFamily="34" charset="0"/>
              </a:rPr>
              <a:t>JavaServer</a:t>
            </a:r>
            <a:r>
              <a:rPr lang="en-US" sz="1600" dirty="0">
                <a:latin typeface="Calibri" panose="020F0502020204030204" pitchFamily="34" charset="0"/>
              </a:rPr>
              <a:t> Faces, O'Reilly Media, 2004</a:t>
            </a:r>
            <a:endParaRPr lang="pt-PT" sz="1600" dirty="0">
              <a:latin typeface="Calibri" panose="020F0502020204030204" pitchFamily="34" charset="0"/>
            </a:endParaRPr>
          </a:p>
          <a:p>
            <a:pPr algn="just"/>
            <a:endParaRPr lang="pt-PT" sz="1600" dirty="0">
              <a:latin typeface="Calibri" panose="020F0502020204030204" pitchFamily="34" charset="0"/>
            </a:endParaRPr>
          </a:p>
          <a:p>
            <a:pPr algn="just"/>
            <a:r>
              <a:rPr lang="pt-PT" sz="1600" dirty="0" err="1">
                <a:latin typeface="Calibri" panose="020F0502020204030204" pitchFamily="34" charset="0"/>
              </a:rPr>
              <a:t>Bronson</a:t>
            </a:r>
            <a:r>
              <a:rPr lang="pt-PT" sz="1600" dirty="0">
                <a:latin typeface="Calibri" panose="020F0502020204030204" pitchFamily="34" charset="0"/>
              </a:rPr>
              <a:t>, R.; G. </a:t>
            </a:r>
            <a:r>
              <a:rPr lang="pt-PT" sz="1600" dirty="0" err="1">
                <a:latin typeface="Calibri" panose="020F0502020204030204" pitchFamily="34" charset="0"/>
              </a:rPr>
              <a:t>Naadimuthu</a:t>
            </a:r>
            <a:r>
              <a:rPr lang="pt-PT" sz="1600" dirty="0">
                <a:latin typeface="Calibri" panose="020F0502020204030204" pitchFamily="34" charset="0"/>
              </a:rPr>
              <a:t>. (2001) Investigação Operacional. Colecção </a:t>
            </a:r>
            <a:r>
              <a:rPr lang="pt-PT" sz="1600" dirty="0" err="1">
                <a:latin typeface="Calibri" panose="020F0502020204030204" pitchFamily="34" charset="0"/>
              </a:rPr>
              <a:t>Schaum</a:t>
            </a:r>
            <a:r>
              <a:rPr lang="pt-PT" sz="1600" dirty="0">
                <a:latin typeface="Calibri" panose="020F0502020204030204" pitchFamily="34" charset="0"/>
              </a:rPr>
              <a:t> (2ª. Ed.). </a:t>
            </a:r>
            <a:r>
              <a:rPr lang="pt-PT" sz="1600" dirty="0" err="1">
                <a:latin typeface="Calibri" panose="020F0502020204030204" pitchFamily="34" charset="0"/>
              </a:rPr>
              <a:t>McGraw</a:t>
            </a:r>
            <a:r>
              <a:rPr lang="pt-PT" sz="1600" dirty="0">
                <a:latin typeface="Calibri" panose="020F0502020204030204" pitchFamily="34" charset="0"/>
              </a:rPr>
              <a:t>-Hill Portugal.</a:t>
            </a:r>
          </a:p>
          <a:p>
            <a:pPr algn="just"/>
            <a:endParaRPr lang="pt-PT" sz="1600" dirty="0">
              <a:latin typeface="Calibri" panose="020F0502020204030204" pitchFamily="34" charset="0"/>
            </a:endParaRPr>
          </a:p>
          <a:p>
            <a:pPr algn="just"/>
            <a:r>
              <a:rPr lang="pt-PT" sz="1600" dirty="0">
                <a:latin typeface="Calibri" panose="020F0502020204030204" pitchFamily="34" charset="0"/>
              </a:rPr>
              <a:t>CARVALHO, José Crespo (2004), “A Lógica da Logística”, 1ª edição, Lisboa, Edições Sílabo.</a:t>
            </a:r>
          </a:p>
          <a:p>
            <a:pPr algn="just"/>
            <a:endParaRPr lang="pt-PT" sz="1600" dirty="0">
              <a:latin typeface="Calibri" panose="020F0502020204030204" pitchFamily="34" charset="0"/>
            </a:endParaRPr>
          </a:p>
          <a:p>
            <a:pPr algn="just"/>
            <a:r>
              <a:rPr lang="pt-PT" sz="1600" dirty="0">
                <a:latin typeface="Calibri" panose="020F0502020204030204" pitchFamily="34" charset="0"/>
              </a:rPr>
              <a:t>CARVALHO, José Crespo (2010), “Logística e Gestão da Cadeia de Abastecimento”, 1ªedição, Lisboa, Edições Sílabo.</a:t>
            </a:r>
          </a:p>
          <a:p>
            <a:pPr algn="just"/>
            <a:endParaRPr lang="pt-PT" sz="1600" dirty="0">
              <a:latin typeface="Calibri" panose="020F0502020204030204" pitchFamily="34" charset="0"/>
            </a:endParaRPr>
          </a:p>
          <a:p>
            <a:pPr algn="just"/>
            <a:r>
              <a:rPr lang="en-US" sz="1600" dirty="0">
                <a:latin typeface="Calibri" panose="020F0502020204030204" pitchFamily="34" charset="0"/>
              </a:rPr>
              <a:t>CHOPRA, S. et al (2004), “Supply Chain Management: Strategy, planning, and control”, 2ª </a:t>
            </a:r>
            <a:r>
              <a:rPr lang="en-US" sz="1600" dirty="0" err="1">
                <a:latin typeface="Calibri" panose="020F0502020204030204" pitchFamily="34" charset="0"/>
              </a:rPr>
              <a:t>edição</a:t>
            </a:r>
            <a:r>
              <a:rPr lang="en-US" sz="1600" dirty="0">
                <a:latin typeface="Calibri" panose="020F0502020204030204" pitchFamily="34" charset="0"/>
              </a:rPr>
              <a:t>, NJ, Pearson Education Inc.</a:t>
            </a:r>
            <a:endParaRPr lang="pt-PT" sz="1600" dirty="0">
              <a:latin typeface="Calibri" panose="020F0502020204030204" pitchFamily="34" charset="0"/>
            </a:endParaRPr>
          </a:p>
          <a:p>
            <a:pPr algn="just"/>
            <a:endParaRPr lang="pt-PT" sz="1600" dirty="0">
              <a:latin typeface="Calibri" panose="020F0502020204030204" pitchFamily="34" charset="0"/>
            </a:endParaRPr>
          </a:p>
          <a:p>
            <a:pPr algn="just"/>
            <a:r>
              <a:rPr lang="en-US" sz="1600" dirty="0">
                <a:latin typeface="Calibri" panose="020F0502020204030204" pitchFamily="34" charset="0"/>
              </a:rPr>
              <a:t>CHRISTOPHER, Martin (2005), “Logistics and Supply Chain Management, Creating Value-Added Networks”.</a:t>
            </a:r>
            <a:endParaRPr lang="pt-PT" sz="1600" dirty="0">
              <a:latin typeface="Calibri" panose="020F0502020204030204" pitchFamily="34" charset="0"/>
            </a:endParaRPr>
          </a:p>
          <a:p>
            <a:endParaRPr lang="pt-PT" sz="1600" dirty="0">
              <a:latin typeface="Calibri" panose="020F050202020403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23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2567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Bibliografia 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pt-PT" sz="3400" dirty="0">
                <a:latin typeface="Calibri" panose="020F0502020204030204" pitchFamily="34" charset="0"/>
              </a:rPr>
              <a:t>COSTA, R. (2002), “Elementos de Apoio às Aulas de Introdução à Investigação Operacional”, Licenciatura em Matemática, Departamento de Matemática, FCT/UNL.</a:t>
            </a:r>
          </a:p>
          <a:p>
            <a:pPr algn="just"/>
            <a:endParaRPr lang="pt-PT" sz="3400" dirty="0">
              <a:latin typeface="Calibri" panose="020F0502020204030204" pitchFamily="34" charset="0"/>
            </a:endParaRPr>
          </a:p>
          <a:p>
            <a:pPr algn="just"/>
            <a:r>
              <a:rPr lang="en-US" sz="3400" dirty="0">
                <a:latin typeface="Calibri" panose="020F0502020204030204" pitchFamily="34" charset="0"/>
              </a:rPr>
              <a:t>Geary D., </a:t>
            </a:r>
            <a:r>
              <a:rPr lang="en-US" sz="3400" dirty="0" err="1">
                <a:latin typeface="Calibri" panose="020F0502020204030204" pitchFamily="34" charset="0"/>
              </a:rPr>
              <a:t>Horstmann</a:t>
            </a:r>
            <a:r>
              <a:rPr lang="en-US" sz="3400" dirty="0">
                <a:latin typeface="Calibri" panose="020F0502020204030204" pitchFamily="34" charset="0"/>
              </a:rPr>
              <a:t> G., Core </a:t>
            </a:r>
            <a:r>
              <a:rPr lang="en-US" sz="3400" dirty="0" err="1">
                <a:latin typeface="Calibri" panose="020F0502020204030204" pitchFamily="34" charset="0"/>
              </a:rPr>
              <a:t>JavaServer</a:t>
            </a:r>
            <a:r>
              <a:rPr lang="en-US" sz="3400" dirty="0">
                <a:latin typeface="Calibri" panose="020F0502020204030204" pitchFamily="34" charset="0"/>
              </a:rPr>
              <a:t> Faces (3rd Edition), Prentice Hall, ISBN-10: 0137012896</a:t>
            </a:r>
            <a:endParaRPr lang="pt-PT" sz="3400" dirty="0">
              <a:latin typeface="Calibri" panose="020F0502020204030204" pitchFamily="34" charset="0"/>
            </a:endParaRPr>
          </a:p>
          <a:p>
            <a:pPr algn="just"/>
            <a:endParaRPr lang="pt-PT" sz="3400" dirty="0">
              <a:latin typeface="Calibri" panose="020F0502020204030204" pitchFamily="34" charset="0"/>
            </a:endParaRPr>
          </a:p>
          <a:p>
            <a:pPr algn="just"/>
            <a:r>
              <a:rPr lang="en-US" sz="3400" dirty="0">
                <a:latin typeface="Calibri" panose="020F0502020204030204" pitchFamily="34" charset="0"/>
              </a:rPr>
              <a:t>Hillier, F., Lieberman, G. (2001). Introduction To Operations Research, Seventh Edition, McGraw Hill.</a:t>
            </a:r>
            <a:endParaRPr lang="pt-PT" sz="3400" dirty="0">
              <a:latin typeface="Calibri" panose="020F0502020204030204" pitchFamily="34" charset="0"/>
            </a:endParaRPr>
          </a:p>
          <a:p>
            <a:pPr algn="just"/>
            <a:endParaRPr lang="pt-PT" sz="3400" dirty="0">
              <a:latin typeface="Calibri" panose="020F0502020204030204" pitchFamily="34" charset="0"/>
            </a:endParaRPr>
          </a:p>
          <a:p>
            <a:pPr algn="just"/>
            <a:r>
              <a:rPr lang="en-US" sz="3400" dirty="0" err="1">
                <a:latin typeface="Calibri" panose="020F0502020204030204" pitchFamily="34" charset="0"/>
              </a:rPr>
              <a:t>Khare</a:t>
            </a:r>
            <a:r>
              <a:rPr lang="en-US" sz="3400" dirty="0">
                <a:latin typeface="Calibri" panose="020F0502020204030204" pitchFamily="34" charset="0"/>
              </a:rPr>
              <a:t> T., Apache Tomcat 7 Essentials, </a:t>
            </a:r>
            <a:r>
              <a:rPr lang="en-US" sz="3400" dirty="0" err="1">
                <a:latin typeface="Calibri" panose="020F0502020204030204" pitchFamily="34" charset="0"/>
              </a:rPr>
              <a:t>Packt</a:t>
            </a:r>
            <a:r>
              <a:rPr lang="en-US" sz="3400" dirty="0">
                <a:latin typeface="Calibri" panose="020F0502020204030204" pitchFamily="34" charset="0"/>
              </a:rPr>
              <a:t> Publishing, 2012</a:t>
            </a:r>
            <a:endParaRPr lang="pt-PT" sz="3400" dirty="0">
              <a:latin typeface="Calibri" panose="020F0502020204030204" pitchFamily="34" charset="0"/>
            </a:endParaRPr>
          </a:p>
          <a:p>
            <a:pPr algn="just"/>
            <a:endParaRPr lang="pt-PT" sz="3400" dirty="0">
              <a:latin typeface="Calibri" panose="020F0502020204030204" pitchFamily="34" charset="0"/>
            </a:endParaRPr>
          </a:p>
          <a:p>
            <a:pPr algn="just"/>
            <a:r>
              <a:rPr lang="pt-PT" sz="3400" dirty="0">
                <a:latin typeface="Calibri" panose="020F0502020204030204" pitchFamily="34" charset="0"/>
              </a:rPr>
              <a:t>Tavares, L. V., Oliveira, R.C., </a:t>
            </a:r>
            <a:r>
              <a:rPr lang="pt-PT" sz="3400" dirty="0" err="1">
                <a:latin typeface="Calibri" panose="020F0502020204030204" pitchFamily="34" charset="0"/>
              </a:rPr>
              <a:t>Themido</a:t>
            </a:r>
            <a:r>
              <a:rPr lang="pt-PT" sz="3400" dirty="0">
                <a:latin typeface="Calibri" panose="020F0502020204030204" pitchFamily="34" charset="0"/>
              </a:rPr>
              <a:t>, Isabel H. E Correia, F.N. (1996). Investigação Operacional. Lisboa: </a:t>
            </a:r>
            <a:r>
              <a:rPr lang="pt-PT" sz="3400" dirty="0" err="1">
                <a:latin typeface="Calibri" panose="020F0502020204030204" pitchFamily="34" charset="0"/>
              </a:rPr>
              <a:t>McGraw</a:t>
            </a:r>
            <a:r>
              <a:rPr lang="pt-PT" sz="3400" dirty="0">
                <a:latin typeface="Calibri" panose="020F0502020204030204" pitchFamily="34" charset="0"/>
              </a:rPr>
              <a:t>-Hill.</a:t>
            </a:r>
          </a:p>
          <a:p>
            <a:pPr algn="just"/>
            <a:endParaRPr lang="pt-PT" sz="3400" dirty="0">
              <a:latin typeface="Calibri" panose="020F0502020204030204" pitchFamily="34" charset="0"/>
            </a:endParaRPr>
          </a:p>
          <a:p>
            <a:pPr algn="just"/>
            <a:r>
              <a:rPr lang="pt-PT" sz="3400" dirty="0" err="1">
                <a:latin typeface="Calibri" panose="020F0502020204030204" pitchFamily="34" charset="0"/>
              </a:rPr>
              <a:t>The</a:t>
            </a:r>
            <a:r>
              <a:rPr lang="pt-PT" sz="3400" dirty="0">
                <a:latin typeface="Calibri" panose="020F0502020204030204" pitchFamily="34" charset="0"/>
              </a:rPr>
              <a:t> Java™ </a:t>
            </a:r>
            <a:r>
              <a:rPr lang="pt-PT" sz="3400" dirty="0" err="1">
                <a:latin typeface="Calibri" panose="020F0502020204030204" pitchFamily="34" charset="0"/>
              </a:rPr>
              <a:t>Tutorials</a:t>
            </a:r>
            <a:r>
              <a:rPr lang="pt-PT" sz="3400" dirty="0">
                <a:latin typeface="Calibri" panose="020F0502020204030204" pitchFamily="34" charset="0"/>
              </a:rPr>
              <a:t>, Oracle Java </a:t>
            </a:r>
            <a:r>
              <a:rPr lang="pt-PT" sz="3400" dirty="0" err="1">
                <a:latin typeface="Calibri" panose="020F0502020204030204" pitchFamily="34" charset="0"/>
              </a:rPr>
              <a:t>Documentation</a:t>
            </a:r>
            <a:r>
              <a:rPr lang="pt-PT" sz="3400" dirty="0">
                <a:latin typeface="Calibri" panose="020F0502020204030204" pitchFamily="34" charset="0"/>
              </a:rPr>
              <a:t> [Consultada em 18 de Fevereiro de 2015], Disponível em http://docs.oracle.com/javase/tutorial/</a:t>
            </a:r>
          </a:p>
          <a:p>
            <a:pPr algn="just"/>
            <a:endParaRPr lang="pt-PT" sz="3400" dirty="0">
              <a:latin typeface="Calibri" panose="020F0502020204030204" pitchFamily="34" charset="0"/>
            </a:endParaRPr>
          </a:p>
          <a:p>
            <a:pPr algn="just"/>
            <a:r>
              <a:rPr lang="en-US" sz="3400" dirty="0">
                <a:latin typeface="Calibri" panose="020F0502020204030204" pitchFamily="34" charset="0"/>
              </a:rPr>
              <a:t>Wiley Nicholas S., Professional Java for Web Applications, 2014, ISBN: 978-1-118-65646-4</a:t>
            </a:r>
            <a:endParaRPr lang="pt-PT" sz="3400" dirty="0">
              <a:latin typeface="Calibri" panose="020F0502020204030204" pitchFamily="34" charset="0"/>
            </a:endParaRP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24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890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Objetivos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PT" sz="3200" dirty="0">
                <a:latin typeface="Calibri" panose="020F0502020204030204" pitchFamily="34" charset="0"/>
              </a:rPr>
              <a:t>D</a:t>
            </a:r>
            <a:r>
              <a:rPr lang="pt-PT" sz="3200" dirty="0" smtClean="0">
                <a:latin typeface="Calibri" panose="020F0502020204030204" pitchFamily="34" charset="0"/>
              </a:rPr>
              <a:t>esenvolver </a:t>
            </a:r>
            <a:r>
              <a:rPr lang="pt-PT" sz="3200" dirty="0">
                <a:latin typeface="Calibri" panose="020F0502020204030204" pitchFamily="34" charset="0"/>
              </a:rPr>
              <a:t>uma ferramenta que calcule iterativamente a quantidade </a:t>
            </a:r>
            <a:r>
              <a:rPr lang="pt-PT" sz="3200" dirty="0" err="1">
                <a:latin typeface="Calibri" panose="020F0502020204030204" pitchFamily="34" charset="0"/>
              </a:rPr>
              <a:t>ótima</a:t>
            </a:r>
            <a:r>
              <a:rPr lang="pt-PT" sz="3200" dirty="0">
                <a:latin typeface="Calibri" panose="020F0502020204030204" pitchFamily="34" charset="0"/>
              </a:rPr>
              <a:t> a encomendar utilizando </a:t>
            </a:r>
            <a:r>
              <a:rPr lang="pt-PT" sz="3200" dirty="0" smtClean="0">
                <a:latin typeface="Calibri" panose="020F0502020204030204" pitchFamily="34" charset="0"/>
              </a:rPr>
              <a:t>modelos de </a:t>
            </a:r>
            <a:r>
              <a:rPr lang="pt-PT" sz="3200" dirty="0" err="1" smtClean="0">
                <a:latin typeface="Calibri" panose="020F0502020204030204" pitchFamily="34" charset="0"/>
              </a:rPr>
              <a:t>otimização</a:t>
            </a:r>
            <a:r>
              <a:rPr lang="pt-PT" sz="3200" dirty="0" smtClean="0">
                <a:latin typeface="Calibri" panose="020F0502020204030204" pitchFamily="34" charset="0"/>
              </a:rPr>
              <a:t> global dum </a:t>
            </a:r>
            <a:r>
              <a:rPr lang="pt-PT" sz="3200" dirty="0">
                <a:latin typeface="Calibri" panose="020F0502020204030204" pitchFamily="34" charset="0"/>
              </a:rPr>
              <a:t>sistema de stocks com penúria permitida e com tempo de reposição e procura aleatórias sob suposição de baixas probabilidades de rotura por </a:t>
            </a:r>
            <a:r>
              <a:rPr lang="pt-PT" sz="3200" dirty="0" smtClean="0">
                <a:latin typeface="Calibri" panose="020F0502020204030204" pitchFamily="34" charset="0"/>
              </a:rPr>
              <a:t>ciclo (</a:t>
            </a:r>
            <a:r>
              <a:rPr lang="en-GB" sz="3200" dirty="0" smtClean="0">
                <a:latin typeface="Symbol" panose="05050102010706020507" pitchFamily="18" charset="2"/>
              </a:rPr>
              <a:t>a)</a:t>
            </a:r>
            <a:r>
              <a:rPr lang="pt-PT" sz="3200" dirty="0" smtClean="0"/>
              <a:t>.</a:t>
            </a:r>
            <a:endParaRPr lang="pt-PT" sz="3200" dirty="0"/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854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Metodologia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81393" y="1505387"/>
            <a:ext cx="8229600" cy="1396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500" dirty="0">
                <a:latin typeface="Calibri" panose="020F0502020204030204" pitchFamily="34" charset="0"/>
              </a:rPr>
              <a:t>Como suporte </a:t>
            </a:r>
            <a:r>
              <a:rPr lang="pt-PT" sz="2500" dirty="0" smtClean="0">
                <a:latin typeface="Calibri" panose="020F0502020204030204" pitchFamily="34" charset="0"/>
              </a:rPr>
              <a:t>aos </a:t>
            </a:r>
            <a:r>
              <a:rPr lang="pt-PT" sz="2500" dirty="0" err="1" smtClean="0">
                <a:latin typeface="Calibri" panose="020F0502020204030204" pitchFamily="34" charset="0"/>
              </a:rPr>
              <a:t>objetivos</a:t>
            </a:r>
            <a:r>
              <a:rPr lang="pt-PT" sz="2500" dirty="0" smtClean="0">
                <a:latin typeface="Calibri" panose="020F0502020204030204" pitchFamily="34" charset="0"/>
              </a:rPr>
              <a:t> </a:t>
            </a:r>
            <a:r>
              <a:rPr lang="pt-PT" sz="2500" dirty="0">
                <a:latin typeface="Calibri" panose="020F0502020204030204" pitchFamily="34" charset="0"/>
              </a:rPr>
              <a:t>definidos e respectiva demonstração de </a:t>
            </a:r>
            <a:r>
              <a:rPr lang="pt-PT" sz="2500" dirty="0" smtClean="0">
                <a:latin typeface="Calibri" panose="020F0502020204030204" pitchFamily="34" charset="0"/>
              </a:rPr>
              <a:t>resultados foi </a:t>
            </a:r>
            <a:r>
              <a:rPr lang="pt-PT" sz="2500" dirty="0">
                <a:latin typeface="Calibri" panose="020F0502020204030204" pitchFamily="34" charset="0"/>
              </a:rPr>
              <a:t>desenhado um </a:t>
            </a:r>
            <a:r>
              <a:rPr lang="pt-PT" sz="2500" dirty="0" smtClean="0">
                <a:latin typeface="Calibri" panose="020F0502020204030204" pitchFamily="34" charset="0"/>
              </a:rPr>
              <a:t>website e uma versão “portátil” (</a:t>
            </a:r>
            <a:r>
              <a:rPr lang="pt-PT" sz="2500" dirty="0" err="1" smtClean="0">
                <a:latin typeface="Calibri" panose="020F0502020204030204" pitchFamily="34" charset="0"/>
              </a:rPr>
              <a:t>JavaSwing</a:t>
            </a:r>
            <a:r>
              <a:rPr lang="pt-PT" sz="2500" dirty="0" smtClean="0">
                <a:latin typeface="Calibri" panose="020F0502020204030204" pitchFamily="34" charset="0"/>
              </a:rPr>
              <a:t>): </a:t>
            </a:r>
          </a:p>
          <a:p>
            <a:pPr marL="0" indent="0" algn="just">
              <a:buNone/>
            </a:pPr>
            <a:endParaRPr lang="pt-PT" sz="25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PT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4067944" y="2902138"/>
            <a:ext cx="417646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500" u="sng" dirty="0" smtClean="0">
                <a:latin typeface="Calibri" panose="020F0502020204030204" pitchFamily="34" charset="0"/>
              </a:rPr>
              <a:t>Plataforma (ambiente de desenvolvimento):</a:t>
            </a:r>
            <a:endParaRPr lang="pt-PT" sz="2500" u="sng" dirty="0">
              <a:latin typeface="Calibri" panose="020F0502020204030204" pitchFamily="34" charset="0"/>
            </a:endParaRPr>
          </a:p>
          <a:p>
            <a:pPr algn="just"/>
            <a:r>
              <a:rPr lang="pt-PT" sz="2500" dirty="0" err="1">
                <a:latin typeface="Calibri" panose="020F0502020204030204" pitchFamily="34" charset="0"/>
              </a:rPr>
              <a:t>NetBeans</a:t>
            </a:r>
            <a:r>
              <a:rPr lang="pt-PT" sz="2500" dirty="0">
                <a:latin typeface="Calibri" panose="020F0502020204030204" pitchFamily="34" charset="0"/>
              </a:rPr>
              <a:t> IDE 8.0.2</a:t>
            </a:r>
          </a:p>
          <a:p>
            <a:pPr algn="just"/>
            <a:endParaRPr lang="pt-PT" sz="2500" dirty="0">
              <a:latin typeface="Calibri" panose="020F0502020204030204" pitchFamily="34" charset="0"/>
            </a:endParaRPr>
          </a:p>
          <a:p>
            <a:pPr algn="just"/>
            <a:r>
              <a:rPr lang="pt-PT" sz="2500" u="sng" dirty="0">
                <a:latin typeface="Calibri" panose="020F0502020204030204" pitchFamily="34" charset="0"/>
              </a:rPr>
              <a:t>Linguagem de programação:</a:t>
            </a:r>
          </a:p>
          <a:p>
            <a:pPr algn="just"/>
            <a:r>
              <a:rPr lang="pt-PT" sz="2500" dirty="0">
                <a:latin typeface="Calibri" panose="020F0502020204030204" pitchFamily="34" charset="0"/>
              </a:rPr>
              <a:t>Java </a:t>
            </a:r>
          </a:p>
          <a:p>
            <a:pPr algn="just"/>
            <a:endParaRPr lang="pt-PT" sz="2500" dirty="0">
              <a:latin typeface="Calibri" panose="020F0502020204030204" pitchFamily="34" charset="0"/>
            </a:endParaRPr>
          </a:p>
          <a:p>
            <a:pPr algn="just"/>
            <a:r>
              <a:rPr lang="pt-PT" sz="2500" u="sng" dirty="0">
                <a:latin typeface="Calibri" panose="020F0502020204030204" pitchFamily="34" charset="0"/>
              </a:rPr>
              <a:t>Linguagem de marcação:</a:t>
            </a:r>
          </a:p>
          <a:p>
            <a:pPr algn="just"/>
            <a:r>
              <a:rPr lang="pt-PT" sz="2500" dirty="0" smtClean="0">
                <a:latin typeface="Calibri" panose="020F0502020204030204" pitchFamily="34" charset="0"/>
              </a:rPr>
              <a:t>XHTML</a:t>
            </a:r>
            <a:endParaRPr lang="pt-PT" sz="2500" dirty="0">
              <a:latin typeface="Calibri" panose="020F05020202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39552" y="2902138"/>
            <a:ext cx="294424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500" u="sng" dirty="0" smtClean="0">
                <a:latin typeface="Calibri" panose="020F0502020204030204" pitchFamily="34" charset="0"/>
              </a:rPr>
              <a:t>Base Teórica:</a:t>
            </a:r>
          </a:p>
          <a:p>
            <a:pPr algn="just"/>
            <a:r>
              <a:rPr lang="pt-PT" sz="2500" dirty="0" smtClean="0">
                <a:latin typeface="Calibri" panose="020F0502020204030204" pitchFamily="34" charset="0"/>
              </a:rPr>
              <a:t>Teoria de Inventário</a:t>
            </a:r>
          </a:p>
          <a:p>
            <a:pPr algn="just"/>
            <a:r>
              <a:rPr lang="pt-PT" sz="2500" dirty="0" smtClean="0">
                <a:latin typeface="Calibri" panose="020F0502020204030204" pitchFamily="34" charset="0"/>
              </a:rPr>
              <a:t>(Teoria de Stocks)</a:t>
            </a:r>
            <a:endParaRPr lang="pt-PT" sz="2500" dirty="0">
              <a:latin typeface="Calibri" panose="020F050202020403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586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Conceitos e Enquadramento Teórico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pt-PT" altLang="en-US" sz="2000" i="1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Reposição Instantânea e </a:t>
            </a:r>
            <a:r>
              <a:rPr lang="pt-PT" altLang="en-US" sz="2000" i="1" u="sng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Penúria NÃO </a:t>
            </a:r>
            <a:r>
              <a:rPr lang="pt-PT" altLang="en-US" sz="2000" i="1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Permitida</a:t>
            </a:r>
            <a:endParaRPr lang="pt-PT" altLang="en-US" sz="2000" u="sng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pt-PT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</a:t>
            </a:r>
            <a:r>
              <a:rPr lang="pt-PT" alt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é implementado quando a reposição dos produtos é instantânea e a quantidade de produto em </a:t>
            </a:r>
            <a:r>
              <a:rPr lang="pt-PT" altLang="en-US" sz="2000" i="1" dirty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stock NÃO </a:t>
            </a:r>
            <a:r>
              <a:rPr lang="pt-PT" alt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admite </a:t>
            </a:r>
            <a:r>
              <a:rPr lang="pt-PT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roturas.</a:t>
            </a:r>
          </a:p>
          <a:p>
            <a:pPr marL="0" lvl="0" indent="0" algn="just">
              <a:buNone/>
            </a:pPr>
            <a:r>
              <a:rPr lang="pt-PT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Q</a:t>
            </a:r>
            <a:r>
              <a:rPr lang="pt-PT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- </a:t>
            </a:r>
            <a:r>
              <a:rPr lang="pt-PT" sz="20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Quantidade </a:t>
            </a:r>
            <a:r>
              <a:rPr lang="pt-PT" sz="20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encomendada</a:t>
            </a:r>
            <a:endParaRPr lang="pt-PT" altLang="en-US" sz="2000" dirty="0" smtClean="0">
              <a:solidFill>
                <a:prstClr val="black"/>
              </a:solidFill>
              <a:latin typeface="Calibri" panose="020F0502020204030204" pitchFamily="34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pt-PT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T</a:t>
            </a:r>
            <a:r>
              <a:rPr lang="pt-PT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- Intervalo de tempo entre encomendas       </a:t>
            </a:r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3348832"/>
            <a:ext cx="7022964" cy="3392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739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deste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modelo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consiste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determinar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GB" sz="32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valor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Q que </a:t>
            </a:r>
            <a:r>
              <a:rPr lang="en-GB" sz="32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minimiza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custo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funcionamento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do Sistema, que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consiste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soma de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duas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parcelas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Custos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32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minimizados</a:t>
            </a:r>
            <a:r>
              <a:rPr lang="en-GB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encomendando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grandes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quantidades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poucas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vezes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Custos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de Posse (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minimizados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encomendando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pequenas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quantidades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muitas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vezes</a:t>
            </a:r>
            <a:r>
              <a:rPr lang="en-GB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850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cs typeface="Times New Roman" panose="02020603050405020304" pitchFamily="18" charset="0"/>
              </a:rPr>
              <a:t>Dedução</a:t>
            </a:r>
            <a:r>
              <a:rPr lang="en-GB" dirty="0" smtClean="0">
                <a:cs typeface="Times New Roman" panose="02020603050405020304" pitchFamily="18" charset="0"/>
              </a:rPr>
              <a:t> da EOQ</a:t>
            </a:r>
            <a:endParaRPr lang="en-GB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6072" y="1484784"/>
                <a:ext cx="8579296" cy="5145435"/>
              </a:xfrm>
            </p:spPr>
            <p:txBody>
              <a:bodyPr/>
              <a:lstStyle/>
              <a:p>
                <a:pP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sz="20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pt-PT" sz="2000" i="1"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- Custo total </a:t>
                </a:r>
                <a:r>
                  <a:rPr lang="en-GB" sz="20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dum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20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Ciclo</a:t>
                </a:r>
                <a:endParaRPr lang="en-GB" sz="2000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a:rPr lang="pt-PT" sz="2000" i="1">
                        <a:latin typeface="Cambria Math"/>
                      </a:rPr>
                      <m:t>𝐾</m:t>
                    </m:r>
                  </m:oMath>
                </a14:m>
                <a:r>
                  <a:rPr lang="en-GB" sz="2000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- Custo total </a:t>
                </a:r>
                <a:r>
                  <a:rPr lang="en-GB" sz="20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por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sz="20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unidade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de tempo 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GB" sz="2000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en-GB" sz="20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Custo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de </a:t>
                </a:r>
                <a:r>
                  <a:rPr lang="en-GB" sz="20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encomenda</a:t>
                </a:r>
                <a:endParaRPr lang="en-GB" sz="2000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sz="20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pt-PT" sz="20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- Custo </a:t>
                </a:r>
                <a:r>
                  <a:rPr lang="en-GB" sz="2000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de 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posse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a:rPr lang="pt-PT" sz="2000" i="1">
                        <a:latin typeface="Cambria Math"/>
                      </a:rPr>
                      <m:t>𝑟</m:t>
                    </m:r>
                  </m:oMath>
                </a14:m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- Taxa de </a:t>
                </a:r>
                <a:r>
                  <a:rPr lang="en-GB" sz="2000" dirty="0" err="1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consumo</a:t>
                </a:r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(rate)</a:t>
                </a:r>
              </a:p>
              <a:p>
                <a:endParaRPr lang="en-GB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6072" y="1484784"/>
                <a:ext cx="8579296" cy="5145435"/>
              </a:xfrm>
              <a:blipFill rotWithShape="1">
                <a:blip r:embed="rId2"/>
                <a:stretch>
                  <a:fillRect l="-640" t="-59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11560" y="3645024"/>
                <a:ext cx="7848000" cy="25995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u="sng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Custo Total por Unidade de Tempo:</a:t>
                </a:r>
                <a:endParaRPr lang="en-GB" dirty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𝐾</m:t>
                      </m:r>
                      <m:r>
                        <a:rPr lang="pt-PT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𝑇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𝑇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.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GB" dirty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pt-PT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por outro lado, se se substituir  </a:t>
                </a:r>
                <a:r>
                  <a:rPr lang="pt-PT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14:m>
                  <m:oMath xmlns:m="http://schemas.openxmlformats.org/officeDocument/2006/math">
                    <m:r>
                      <a:rPr lang="pt-PT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pt-PT" sz="2000" i="1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pt-PT" sz="2000" i="1"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r>
                  <a:rPr lang="pt-PT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 temos:</a:t>
                </a:r>
                <a:endParaRPr lang="en-GB" dirty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𝐾</m:t>
                      </m:r>
                      <m:r>
                        <a:rPr lang="pt-PT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𝐴</m:t>
                          </m:r>
                          <m:r>
                            <a:rPr lang="pt-PT" i="1">
                              <a:latin typeface="Cambria Math"/>
                            </a:rPr>
                            <m:t>.</m:t>
                          </m:r>
                          <m:r>
                            <a:rPr lang="pt-PT" i="1">
                              <a:latin typeface="Cambria Math"/>
                            </a:rPr>
                            <m:t>𝑟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.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 smtClean="0"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pt-PT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Anulando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PT" i="1" smtClean="0">
                            <a:latin typeface="Cambria Math"/>
                          </a:rPr>
                          <m:t>𝜕</m:t>
                        </m:r>
                        <m:r>
                          <a:rPr lang="en-GB" b="0" i="1" smtClean="0">
                            <a:latin typeface="Cambria Math"/>
                          </a:rPr>
                          <m:t>𝐾</m:t>
                        </m:r>
                      </m:num>
                      <m:den>
                        <m:r>
                          <a:rPr lang="pt-PT" i="1" smtClean="0">
                            <a:latin typeface="Cambria Math"/>
                          </a:rPr>
                          <m:t>𝜕</m:t>
                        </m:r>
                        <m:r>
                          <a:rPr lang="en-GB" b="0" i="1" smtClean="0">
                            <a:latin typeface="Cambria Math"/>
                          </a:rPr>
                          <m:t>𝑄</m:t>
                        </m:r>
                      </m:den>
                    </m:f>
                  </m:oMath>
                </a14:m>
                <a:r>
                  <a:rPr lang="en-GB" sz="2000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pt-PT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pt-PT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temos: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r>
                          <a:rPr lang="en-GB" b="0" i="1" smtClean="0">
                            <a:latin typeface="Cambria Math"/>
                          </a:rPr>
                          <m:t>𝐴𝑟</m:t>
                        </m:r>
                        <m:r>
                          <a:rPr lang="en-GB" b="0" i="1" smtClean="0">
                            <a:latin typeface="Cambria Math"/>
                          </a:rPr>
                          <m:t>/</m:t>
                        </m:r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pt-PT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rad>
                  </m:oMath>
                </a14:m>
                <a:r>
                  <a:rPr lang="en-GB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Economic </a:t>
                </a:r>
                <a:r>
                  <a:rPr lang="en-GB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order quantity (EOQ) Wilson EOQ Model, Wilson Formula </a:t>
                </a:r>
                <a:r>
                  <a:rPr lang="en-GB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o </a:t>
                </a:r>
                <a:r>
                  <a:rPr lang="en-GB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Andler Formula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645024"/>
                <a:ext cx="7848000" cy="2599558"/>
              </a:xfrm>
              <a:prstGeom prst="rect">
                <a:avLst/>
              </a:prstGeom>
              <a:blipFill rotWithShape="1">
                <a:blip r:embed="rId3"/>
                <a:stretch>
                  <a:fillRect l="-621" t="-1174" r="-621" b="-281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075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altLang="en-US" i="1" u="sng" dirty="0"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Reposição Instantânea e Penúria </a:t>
            </a:r>
            <a:r>
              <a:rPr lang="pt-PT" altLang="en-US" i="1" u="sng" dirty="0" smtClean="0"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Permitida:</a:t>
            </a:r>
            <a:endParaRPr lang="pt-PT" altLang="en-US" dirty="0" smtClean="0">
              <a:latin typeface="Calibri" panose="020F0502020204030204" pitchFamily="34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 altLang="en-US" dirty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Este modelo é implementado quando a reposição dos produtos é instantânea e a quantidade de produto em </a:t>
            </a:r>
            <a:r>
              <a:rPr lang="pt-PT" altLang="en-US" i="1" dirty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stock </a:t>
            </a:r>
            <a:r>
              <a:rPr lang="pt-PT" altLang="en-US" dirty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admite roturas, ou seja, a reposição dos produtos é considerada instantânea mas são admitidas roturas nos </a:t>
            </a:r>
            <a:r>
              <a:rPr lang="pt-PT" altLang="en-US" i="1" dirty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stocks </a:t>
            </a:r>
            <a:r>
              <a:rPr lang="pt-PT" altLang="en-US" dirty="0">
                <a:solidFill>
                  <a:prstClr val="black"/>
                </a:solidFill>
                <a:latin typeface="Calibri" panose="020F0502020204030204" pitchFamily="34" charset="0"/>
                <a:ea typeface="Calibri" pitchFamily="34" charset="0"/>
                <a:cs typeface="Times New Roman" panose="02020603050405020304" pitchFamily="18" charset="0"/>
              </a:rPr>
              <a:t>dos produtos.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2000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104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000" dirty="0" smtClean="0">
                <a:latin typeface="Calibri" panose="020F0502020204030204" pitchFamily="34" charset="0"/>
              </a:rPr>
              <a:t>Quando chegamos a um nível de encomenda M, que é o valor das existências a partir do qual se coloca uma nova encomenda. Essa poderá ser entregue logo ou demorar tempo. Temos então duas fontes de aleatoriedade, procura média com variância e tempo médio de reposição com variância.</a:t>
            </a:r>
          </a:p>
          <a:p>
            <a:pPr marL="0" indent="0" algn="just">
              <a:buNone/>
            </a:pPr>
            <a:r>
              <a:rPr lang="pt-PT" sz="2000" dirty="0" smtClean="0">
                <a:latin typeface="Calibri" panose="020F0502020204030204" pitchFamily="34" charset="0"/>
              </a:rPr>
              <a:t>O conceito mais importante deste sistema de gestão de stocks, obriga a saber constantemente as existências em cada momento para saber Quando encomendar e Quanto encomendar.</a:t>
            </a:r>
            <a:endParaRPr lang="pt-PT" sz="2000" dirty="0">
              <a:latin typeface="Calibri" panose="020F050202020403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9</a:t>
            </a:fld>
            <a:endParaRPr lang="pt-PT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pt-PT" dirty="0"/>
              <a:t>Conceitos e Enquadramento Teórico </a:t>
            </a:r>
            <a:r>
              <a:rPr lang="pt-PT" dirty="0" smtClean="0"/>
              <a:t>(</a:t>
            </a:r>
            <a:r>
              <a:rPr lang="pt-PT" dirty="0" err="1" smtClean="0"/>
              <a:t>cont</a:t>
            </a:r>
            <a:r>
              <a:rPr lang="pt-PT" dirty="0" smtClean="0"/>
              <a:t>.)</a:t>
            </a:r>
            <a:endParaRPr lang="pt-PT" dirty="0"/>
          </a:p>
        </p:txBody>
      </p:sp>
      <p:pic>
        <p:nvPicPr>
          <p:cNvPr id="8" name="Imagem 7" descr="C:\Users\Morisano\Desktop\Sem Títul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52" y="3829898"/>
            <a:ext cx="6033725" cy="2911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06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e">
  <a:themeElements>
    <a:clrScheme name="Claridade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á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995</TotalTime>
  <Words>1346</Words>
  <Application>Microsoft Office PowerPoint</Application>
  <PresentationFormat>Apresentação no Ecrã (4:3)</PresentationFormat>
  <Paragraphs>176</Paragraphs>
  <Slides>24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24</vt:i4>
      </vt:variant>
    </vt:vector>
  </HeadingPairs>
  <TitlesOfParts>
    <vt:vector size="27" baseType="lpstr">
      <vt:lpstr>Claridade</vt:lpstr>
      <vt:lpstr>Equation</vt:lpstr>
      <vt:lpstr>Equação</vt:lpstr>
      <vt:lpstr>Implementação dum processo iterativo para otimização de stocks</vt:lpstr>
      <vt:lpstr>Índice</vt:lpstr>
      <vt:lpstr>Objetivos</vt:lpstr>
      <vt:lpstr>Metodologia</vt:lpstr>
      <vt:lpstr>Conceitos e Enquadramento Teórico </vt:lpstr>
      <vt:lpstr>Conceitos e Enquadramento Teórico (cont.)</vt:lpstr>
      <vt:lpstr>Dedução da EOQ</vt:lpstr>
      <vt:lpstr>Conceitos e Enquadramento Teórico (cont.)</vt:lpstr>
      <vt:lpstr>Conceitos e Enquadramento Teórico (cont.)</vt:lpstr>
      <vt:lpstr>Conceitos e Enquadramento Teórico (cont.)</vt:lpstr>
      <vt:lpstr>Conceitos e Enquadramento Teórico (cont.)</vt:lpstr>
      <vt:lpstr>Conceitos e Enquadramento Teórico (cont.)</vt:lpstr>
      <vt:lpstr>Conceitos e Enquadramento Teórico (cont.)</vt:lpstr>
      <vt:lpstr>Conceitos e Enquadramento Teórico (cont.)</vt:lpstr>
      <vt:lpstr>Conceitos e Enquadramento Teórico (cont.)</vt:lpstr>
      <vt:lpstr>Desenvolvimento do Protótipo</vt:lpstr>
      <vt:lpstr>Desenvolvimento do Protótipo (cont.)</vt:lpstr>
      <vt:lpstr>Desenvolvimento do Protótipo (cont.)</vt:lpstr>
      <vt:lpstr>Desenvolvimento do Protótipo (cont.)</vt:lpstr>
      <vt:lpstr>Algoritmo</vt:lpstr>
      <vt:lpstr>Conclusões</vt:lpstr>
      <vt:lpstr>Trabalho Futuro</vt:lpstr>
      <vt:lpstr>Bibliografia</vt:lpstr>
      <vt:lpstr>Bibliografia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Morisato</dc:creator>
  <cp:lastModifiedBy>Morisano</cp:lastModifiedBy>
  <cp:revision>101</cp:revision>
  <dcterms:created xsi:type="dcterms:W3CDTF">2015-11-13T21:05:04Z</dcterms:created>
  <dcterms:modified xsi:type="dcterms:W3CDTF">2015-11-24T15:23:06Z</dcterms:modified>
</cp:coreProperties>
</file>