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72" r:id="rId4"/>
    <p:sldId id="271" r:id="rId5"/>
    <p:sldId id="273" r:id="rId6"/>
    <p:sldId id="258" r:id="rId7"/>
    <p:sldId id="268" r:id="rId8"/>
    <p:sldId id="259" r:id="rId9"/>
    <p:sldId id="260" r:id="rId10"/>
    <p:sldId id="269" r:id="rId11"/>
    <p:sldId id="263" r:id="rId12"/>
    <p:sldId id="265" r:id="rId13"/>
    <p:sldId id="274" r:id="rId14"/>
    <p:sldId id="264" r:id="rId15"/>
    <p:sldId id="267" r:id="rId16"/>
    <p:sldId id="266" r:id="rId1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1D09B-3D7F-4A87-B7F1-09269A9EA8D9}" v="551" dt="2019-07-07T18:41:46.977"/>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varScale="1">
        <p:scale>
          <a:sx n="70" d="100"/>
          <a:sy n="70" d="100"/>
        </p:scale>
        <p:origin x="636"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98D6C-3B36-4137-A575-AF8A258FA9A4}" type="doc">
      <dgm:prSet loTypeId="urn:microsoft.com/office/officeart/2005/8/layout/process1" loCatId="process" qsTypeId="urn:microsoft.com/office/officeart/2005/8/quickstyle/simple1" qsCatId="simple" csTypeId="urn:microsoft.com/office/officeart/2005/8/colors/accent0_1" csCatId="mainScheme" phldr="1"/>
      <dgm:spPr/>
    </dgm:pt>
    <dgm:pt modelId="{6C2E848D-868F-4AD3-BF05-29B902B3AD8C}">
      <dgm:prSet phldrT="[Texto]"/>
      <dgm:spPr/>
      <dgm:t>
        <a:bodyPr/>
        <a:lstStyle/>
        <a:p>
          <a:r>
            <a:rPr lang="pt-PT" dirty="0"/>
            <a:t>Envelhecimento Populacional</a:t>
          </a:r>
        </a:p>
        <a:p>
          <a:r>
            <a:rPr lang="pt-PT" dirty="0"/>
            <a:t>Condição de saúde prejudicada </a:t>
          </a:r>
        </a:p>
        <a:p>
          <a:r>
            <a:rPr lang="pt-PT" dirty="0"/>
            <a:t>Determinantes Sociais e de Saúde a influenciar a vivência do envelhecimento </a:t>
          </a:r>
        </a:p>
      </dgm:t>
    </dgm:pt>
    <dgm:pt modelId="{DF9DDBA8-0CDF-43EF-9AAF-951D8B61052E}" type="parTrans" cxnId="{55A02354-C74C-4B7F-874C-B18F719E18A0}">
      <dgm:prSet/>
      <dgm:spPr/>
      <dgm:t>
        <a:bodyPr/>
        <a:lstStyle/>
        <a:p>
          <a:endParaRPr lang="pt-PT"/>
        </a:p>
      </dgm:t>
    </dgm:pt>
    <dgm:pt modelId="{AD2F1AA9-2827-4A46-920D-629B05F3D232}" type="sibTrans" cxnId="{55A02354-C74C-4B7F-874C-B18F719E18A0}">
      <dgm:prSet>
        <dgm:style>
          <a:lnRef idx="2">
            <a:schemeClr val="dk1"/>
          </a:lnRef>
          <a:fillRef idx="1">
            <a:schemeClr val="lt1"/>
          </a:fillRef>
          <a:effectRef idx="0">
            <a:schemeClr val="dk1"/>
          </a:effectRef>
          <a:fontRef idx="minor">
            <a:schemeClr val="dk1"/>
          </a:fontRef>
        </dgm:style>
      </dgm:prSet>
      <dgm:spPr/>
      <dgm:t>
        <a:bodyPr/>
        <a:lstStyle/>
        <a:p>
          <a:endParaRPr lang="pt-PT"/>
        </a:p>
      </dgm:t>
    </dgm:pt>
    <dgm:pt modelId="{247DF075-0B36-4996-911C-2D7C90CDD0C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PT" sz="2400" i="1" dirty="0" err="1"/>
            <a:t>Aging</a:t>
          </a:r>
          <a:r>
            <a:rPr lang="pt-PT" sz="2400" i="1" dirty="0"/>
            <a:t> in </a:t>
          </a:r>
          <a:r>
            <a:rPr lang="pt-PT" sz="2400" i="1" dirty="0" err="1"/>
            <a:t>place</a:t>
          </a:r>
          <a:r>
            <a:rPr lang="pt-PT" sz="2400" i="1" dirty="0"/>
            <a:t> </a:t>
          </a:r>
        </a:p>
        <a:p>
          <a:pPr marL="0" marR="0" indent="0" defTabSz="914400" eaLnBrk="1" fontAlgn="auto" latinLnBrk="0" hangingPunct="1">
            <a:lnSpc>
              <a:spcPct val="100000"/>
            </a:lnSpc>
            <a:spcBef>
              <a:spcPts val="0"/>
            </a:spcBef>
            <a:spcAft>
              <a:spcPts val="0"/>
            </a:spcAft>
            <a:buClrTx/>
            <a:buSzTx/>
            <a:buFontTx/>
            <a:buNone/>
            <a:tabLst/>
            <a:defRPr/>
          </a:pPr>
          <a:r>
            <a:rPr lang="pt-PT" sz="2400" dirty="0"/>
            <a:t>Desafios aos governos e aos cidadãos </a:t>
          </a:r>
        </a:p>
        <a:p>
          <a:pPr marL="0" marR="0" indent="0" defTabSz="914400" eaLnBrk="1" fontAlgn="auto" latinLnBrk="0" hangingPunct="1">
            <a:lnSpc>
              <a:spcPct val="100000"/>
            </a:lnSpc>
            <a:spcBef>
              <a:spcPts val="0"/>
            </a:spcBef>
            <a:spcAft>
              <a:spcPts val="0"/>
            </a:spcAft>
            <a:buClrTx/>
            <a:buSzTx/>
            <a:buFontTx/>
            <a:buNone/>
            <a:tabLst/>
            <a:defRPr/>
          </a:pPr>
          <a:r>
            <a:rPr lang="pt-PT" sz="2400" dirty="0"/>
            <a:t>Literacia e gestão do regime terapêutico</a:t>
          </a:r>
        </a:p>
        <a:p>
          <a:pPr marL="0" marR="0" indent="0" defTabSz="914400" eaLnBrk="1" fontAlgn="auto" latinLnBrk="0" hangingPunct="1">
            <a:lnSpc>
              <a:spcPct val="100000"/>
            </a:lnSpc>
            <a:spcBef>
              <a:spcPts val="0"/>
            </a:spcBef>
            <a:spcAft>
              <a:spcPts val="0"/>
            </a:spcAft>
            <a:buClrTx/>
            <a:buSzTx/>
            <a:buFontTx/>
            <a:buNone/>
            <a:tabLst/>
            <a:defRPr/>
          </a:pPr>
          <a:r>
            <a:rPr lang="pt-PT" sz="2400" dirty="0"/>
            <a:t>Vida independente e autónoma</a:t>
          </a:r>
        </a:p>
        <a:p>
          <a:pPr marL="0" marR="0" indent="0" defTabSz="914400" eaLnBrk="1" fontAlgn="auto" latinLnBrk="0" hangingPunct="1">
            <a:lnSpc>
              <a:spcPct val="100000"/>
            </a:lnSpc>
            <a:spcBef>
              <a:spcPts val="0"/>
            </a:spcBef>
            <a:spcAft>
              <a:spcPts val="0"/>
            </a:spcAft>
            <a:buClrTx/>
            <a:buSzTx/>
            <a:buFontTx/>
            <a:buNone/>
            <a:tabLst/>
            <a:defRPr/>
          </a:pPr>
          <a:r>
            <a:rPr lang="pt-PT" sz="2400" i="1" dirty="0"/>
            <a:t>Aprender in </a:t>
          </a:r>
          <a:r>
            <a:rPr lang="pt-PT" sz="2400" i="1" dirty="0" err="1"/>
            <a:t>place</a:t>
          </a:r>
          <a:r>
            <a:rPr lang="pt-PT" sz="2400" i="1" dirty="0"/>
            <a:t> </a:t>
          </a:r>
          <a:r>
            <a:rPr lang="pt-PT" sz="2400" dirty="0"/>
            <a:t> </a:t>
          </a:r>
        </a:p>
        <a:p>
          <a:pPr defTabSz="1689100">
            <a:lnSpc>
              <a:spcPct val="90000"/>
            </a:lnSpc>
            <a:spcBef>
              <a:spcPct val="0"/>
            </a:spcBef>
            <a:spcAft>
              <a:spcPct val="35000"/>
            </a:spcAft>
          </a:pPr>
          <a:r>
            <a:rPr lang="en-GB" sz="2400" dirty="0"/>
            <a:t> </a:t>
          </a:r>
          <a:endParaRPr lang="pt-PT" sz="2400" dirty="0"/>
        </a:p>
      </dgm:t>
    </dgm:pt>
    <dgm:pt modelId="{86B56875-AEC2-404F-8C9E-2687BE3A1732}" type="parTrans" cxnId="{333EDFD2-D90E-43AB-AA26-3A4E9417A101}">
      <dgm:prSet/>
      <dgm:spPr/>
      <dgm:t>
        <a:bodyPr/>
        <a:lstStyle/>
        <a:p>
          <a:endParaRPr lang="pt-PT"/>
        </a:p>
      </dgm:t>
    </dgm:pt>
    <dgm:pt modelId="{B2E6D026-6A45-4DDC-BA09-C3E5C460E4AD}" type="sibTrans" cxnId="{333EDFD2-D90E-43AB-AA26-3A4E9417A101}">
      <dgm:prSet/>
      <dgm:spPr/>
      <dgm:t>
        <a:bodyPr/>
        <a:lstStyle/>
        <a:p>
          <a:endParaRPr lang="pt-PT"/>
        </a:p>
      </dgm:t>
    </dgm:pt>
    <dgm:pt modelId="{ECCD2441-8A6F-45A9-9531-102C78A2C026}" type="pres">
      <dgm:prSet presAssocID="{CD098D6C-3B36-4137-A575-AF8A258FA9A4}" presName="Name0" presStyleCnt="0">
        <dgm:presLayoutVars>
          <dgm:dir/>
          <dgm:resizeHandles val="exact"/>
        </dgm:presLayoutVars>
      </dgm:prSet>
      <dgm:spPr/>
    </dgm:pt>
    <dgm:pt modelId="{4B5063D2-888F-494C-BD45-5A2AD8CCBA26}" type="pres">
      <dgm:prSet presAssocID="{6C2E848D-868F-4AD3-BF05-29B902B3AD8C}" presName="node" presStyleLbl="node1" presStyleIdx="0" presStyleCnt="2">
        <dgm:presLayoutVars>
          <dgm:bulletEnabled val="1"/>
        </dgm:presLayoutVars>
      </dgm:prSet>
      <dgm:spPr/>
    </dgm:pt>
    <dgm:pt modelId="{90C74CFF-8CF4-4488-BD89-DFB148B77049}" type="pres">
      <dgm:prSet presAssocID="{AD2F1AA9-2827-4A46-920D-629B05F3D232}" presName="sibTrans" presStyleLbl="sibTrans2D1" presStyleIdx="0" presStyleCnt="1"/>
      <dgm:spPr/>
    </dgm:pt>
    <dgm:pt modelId="{132B67E9-5960-40C6-9126-C17B0FFE7AB2}" type="pres">
      <dgm:prSet presAssocID="{AD2F1AA9-2827-4A46-920D-629B05F3D232}" presName="connectorText" presStyleLbl="sibTrans2D1" presStyleIdx="0" presStyleCnt="1"/>
      <dgm:spPr/>
    </dgm:pt>
    <dgm:pt modelId="{18F709DD-7219-4D9D-829C-4A822C381B87}" type="pres">
      <dgm:prSet presAssocID="{247DF075-0B36-4996-911C-2D7C90CDD0C0}" presName="node" presStyleLbl="node1" presStyleIdx="1" presStyleCnt="2" custScaleY="88982" custLinFactNeighborX="-43992" custLinFactNeighborY="2547">
        <dgm:presLayoutVars>
          <dgm:bulletEnabled val="1"/>
        </dgm:presLayoutVars>
      </dgm:prSet>
      <dgm:spPr/>
    </dgm:pt>
  </dgm:ptLst>
  <dgm:cxnLst>
    <dgm:cxn modelId="{84616306-3B59-44FD-93B3-834D8D93EE10}" type="presOf" srcId="{247DF075-0B36-4996-911C-2D7C90CDD0C0}" destId="{18F709DD-7219-4D9D-829C-4A822C381B87}" srcOrd="0" destOrd="0" presId="urn:microsoft.com/office/officeart/2005/8/layout/process1"/>
    <dgm:cxn modelId="{83B2DB07-91AD-4FAE-BC72-0BDB2DCC411A}" type="presOf" srcId="{AD2F1AA9-2827-4A46-920D-629B05F3D232}" destId="{132B67E9-5960-40C6-9126-C17B0FFE7AB2}" srcOrd="1" destOrd="0" presId="urn:microsoft.com/office/officeart/2005/8/layout/process1"/>
    <dgm:cxn modelId="{55A02354-C74C-4B7F-874C-B18F719E18A0}" srcId="{CD098D6C-3B36-4137-A575-AF8A258FA9A4}" destId="{6C2E848D-868F-4AD3-BF05-29B902B3AD8C}" srcOrd="0" destOrd="0" parTransId="{DF9DDBA8-0CDF-43EF-9AAF-951D8B61052E}" sibTransId="{AD2F1AA9-2827-4A46-920D-629B05F3D232}"/>
    <dgm:cxn modelId="{5486BC58-0507-4A85-9188-D9ACDF2CD811}" type="presOf" srcId="{6C2E848D-868F-4AD3-BF05-29B902B3AD8C}" destId="{4B5063D2-888F-494C-BD45-5A2AD8CCBA26}" srcOrd="0" destOrd="0" presId="urn:microsoft.com/office/officeart/2005/8/layout/process1"/>
    <dgm:cxn modelId="{333EDFD2-D90E-43AB-AA26-3A4E9417A101}" srcId="{CD098D6C-3B36-4137-A575-AF8A258FA9A4}" destId="{247DF075-0B36-4996-911C-2D7C90CDD0C0}" srcOrd="1" destOrd="0" parTransId="{86B56875-AEC2-404F-8C9E-2687BE3A1732}" sibTransId="{B2E6D026-6A45-4DDC-BA09-C3E5C460E4AD}"/>
    <dgm:cxn modelId="{51B8A1D7-495C-4970-A2DB-AEABFA66686F}" type="presOf" srcId="{CD098D6C-3B36-4137-A575-AF8A258FA9A4}" destId="{ECCD2441-8A6F-45A9-9531-102C78A2C026}" srcOrd="0" destOrd="0" presId="urn:microsoft.com/office/officeart/2005/8/layout/process1"/>
    <dgm:cxn modelId="{B76D62E7-CFBC-4C69-BF9F-00064AD147EE}" type="presOf" srcId="{AD2F1AA9-2827-4A46-920D-629B05F3D232}" destId="{90C74CFF-8CF4-4488-BD89-DFB148B77049}" srcOrd="0" destOrd="0" presId="urn:microsoft.com/office/officeart/2005/8/layout/process1"/>
    <dgm:cxn modelId="{2FC3C56F-09FE-4637-B4BA-E905B5BB5376}" type="presParOf" srcId="{ECCD2441-8A6F-45A9-9531-102C78A2C026}" destId="{4B5063D2-888F-494C-BD45-5A2AD8CCBA26}" srcOrd="0" destOrd="0" presId="urn:microsoft.com/office/officeart/2005/8/layout/process1"/>
    <dgm:cxn modelId="{E44C2727-4607-47D6-A1FB-C1931FD133D8}" type="presParOf" srcId="{ECCD2441-8A6F-45A9-9531-102C78A2C026}" destId="{90C74CFF-8CF4-4488-BD89-DFB148B77049}" srcOrd="1" destOrd="0" presId="urn:microsoft.com/office/officeart/2005/8/layout/process1"/>
    <dgm:cxn modelId="{FB567073-95E8-4970-B99D-A2131F4983EF}" type="presParOf" srcId="{90C74CFF-8CF4-4488-BD89-DFB148B77049}" destId="{132B67E9-5960-40C6-9126-C17B0FFE7AB2}" srcOrd="0" destOrd="0" presId="urn:microsoft.com/office/officeart/2005/8/layout/process1"/>
    <dgm:cxn modelId="{B3A561CF-75DD-4178-B577-C6BF0C65291B}" type="presParOf" srcId="{ECCD2441-8A6F-45A9-9531-102C78A2C026}" destId="{18F709DD-7219-4D9D-829C-4A822C381B8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52E2F26-6C18-4819-A50E-712E100EEC2D}" type="doc">
      <dgm:prSet loTypeId="urn:microsoft.com/office/officeart/2009/3/layout/StepUpProcess" loCatId="process" qsTypeId="urn:microsoft.com/office/officeart/2005/8/quickstyle/simple1" qsCatId="simple" csTypeId="urn:microsoft.com/office/officeart/2005/8/colors/accent3_1" csCatId="accent3" phldr="1"/>
      <dgm:spPr/>
      <dgm:t>
        <a:bodyPr/>
        <a:lstStyle/>
        <a:p>
          <a:endParaRPr lang="pt-PT"/>
        </a:p>
      </dgm:t>
    </dgm:pt>
    <dgm:pt modelId="{15DFAF7C-2A5B-440C-9E58-718C057A5270}">
      <dgm:prSet phldrT="[Texto]" custT="1"/>
      <dgm:spPr/>
      <dgm:t>
        <a:bodyPr/>
        <a:lstStyle/>
        <a:p>
          <a:pPr algn="l"/>
          <a:r>
            <a:rPr lang="en-GB" sz="2400" b="1" dirty="0" err="1"/>
            <a:t>Independência</a:t>
          </a:r>
          <a:endParaRPr lang="en-GB" sz="2400" b="1" dirty="0"/>
        </a:p>
        <a:p>
          <a:pPr algn="ctr"/>
          <a:r>
            <a:rPr lang="en-GB" sz="2400" dirty="0" err="1"/>
            <a:t>Potencial</a:t>
          </a:r>
          <a:r>
            <a:rPr lang="en-GB" sz="2400" dirty="0"/>
            <a:t> </a:t>
          </a:r>
        </a:p>
        <a:p>
          <a:pPr algn="ctr"/>
          <a:r>
            <a:rPr lang="en-GB" sz="2400" dirty="0" err="1"/>
            <a:t>Conhecimentos</a:t>
          </a:r>
          <a:r>
            <a:rPr lang="en-GB" sz="2400" dirty="0"/>
            <a:t> e</a:t>
          </a:r>
        </a:p>
        <a:p>
          <a:pPr algn="ctr"/>
          <a:r>
            <a:rPr lang="en-GB" sz="2400" dirty="0" err="1"/>
            <a:t>Formação</a:t>
          </a:r>
          <a:r>
            <a:rPr lang="en-GB" sz="2400" dirty="0"/>
            <a:t> </a:t>
          </a:r>
        </a:p>
        <a:p>
          <a:pPr algn="l"/>
          <a:r>
            <a:rPr lang="en-GB" sz="2400" b="1" dirty="0" err="1"/>
            <a:t>Adaptação</a:t>
          </a:r>
          <a:r>
            <a:rPr lang="en-GB" sz="2400" dirty="0"/>
            <a:t> ( </a:t>
          </a:r>
          <a:r>
            <a:rPr lang="en-GB" sz="2400" dirty="0" err="1"/>
            <a:t>processos</a:t>
          </a:r>
          <a:r>
            <a:rPr lang="en-GB" sz="2400" dirty="0"/>
            <a:t> </a:t>
          </a:r>
          <a:r>
            <a:rPr lang="en-GB" sz="2400" dirty="0" err="1"/>
            <a:t>distintos</a:t>
          </a:r>
          <a:r>
            <a:rPr lang="en-GB" sz="2400" dirty="0"/>
            <a:t>) e</a:t>
          </a:r>
          <a:r>
            <a:rPr lang="en-GB" sz="2400" b="1" dirty="0"/>
            <a:t> </a:t>
          </a:r>
          <a:r>
            <a:rPr lang="en-GB" sz="2400" b="1" dirty="0" err="1"/>
            <a:t>transições</a:t>
          </a:r>
          <a:r>
            <a:rPr lang="en-GB" sz="2400" b="1" dirty="0"/>
            <a:t>  </a:t>
          </a:r>
        </a:p>
      </dgm:t>
    </dgm:pt>
    <dgm:pt modelId="{AF18343D-2404-4337-B558-218395B3F20B}" type="parTrans" cxnId="{07FBE9A1-27D8-4A78-9B39-37F066B6E9BA}">
      <dgm:prSet/>
      <dgm:spPr/>
      <dgm:t>
        <a:bodyPr/>
        <a:lstStyle/>
        <a:p>
          <a:endParaRPr lang="pt-PT"/>
        </a:p>
      </dgm:t>
    </dgm:pt>
    <dgm:pt modelId="{16FF2EB9-C305-430C-9CE6-D5E87F98304D}" type="sibTrans" cxnId="{07FBE9A1-27D8-4A78-9B39-37F066B6E9BA}">
      <dgm:prSet/>
      <dgm:spPr/>
      <dgm:t>
        <a:bodyPr/>
        <a:lstStyle/>
        <a:p>
          <a:endParaRPr lang="pt-PT"/>
        </a:p>
      </dgm:t>
    </dgm:pt>
    <dgm:pt modelId="{C17B70FB-8F16-4766-80F0-F2BC8DDFBE31}">
      <dgm:prSet phldrT="[Texto]" custT="1"/>
      <dgm:spPr/>
      <dgm:t>
        <a:bodyPr/>
        <a:lstStyle/>
        <a:p>
          <a:r>
            <a:rPr lang="en-GB" sz="2800" dirty="0" err="1"/>
            <a:t>Projetos</a:t>
          </a:r>
          <a:r>
            <a:rPr lang="en-GB" sz="2800" dirty="0"/>
            <a:t> </a:t>
          </a:r>
          <a:r>
            <a:rPr lang="en-GB" sz="2800" dirty="0" err="1"/>
            <a:t>comunitários</a:t>
          </a:r>
          <a:r>
            <a:rPr lang="en-GB" sz="2800" dirty="0"/>
            <a:t> que </a:t>
          </a:r>
          <a:r>
            <a:rPr lang="en-GB" sz="2800" dirty="0" err="1"/>
            <a:t>envolvem</a:t>
          </a:r>
          <a:r>
            <a:rPr lang="en-GB" sz="2800" dirty="0"/>
            <a:t> o </a:t>
          </a:r>
          <a:r>
            <a:rPr lang="en-GB" sz="2800" dirty="0" err="1"/>
            <a:t>grupo</a:t>
          </a:r>
          <a:r>
            <a:rPr lang="en-GB" sz="2800" dirty="0"/>
            <a:t> e </a:t>
          </a:r>
          <a:r>
            <a:rPr lang="en-GB" sz="2800" dirty="0" err="1"/>
            <a:t>cada</a:t>
          </a:r>
          <a:r>
            <a:rPr lang="en-GB" sz="2800" dirty="0"/>
            <a:t> </a:t>
          </a:r>
          <a:r>
            <a:rPr lang="en-GB" sz="2800" dirty="0" err="1"/>
            <a:t>pessoa</a:t>
          </a:r>
          <a:r>
            <a:rPr lang="en-GB" sz="2800" dirty="0"/>
            <a:t> </a:t>
          </a:r>
          <a:endParaRPr lang="pt-PT" sz="2800" dirty="0"/>
        </a:p>
      </dgm:t>
    </dgm:pt>
    <dgm:pt modelId="{A9C3DC2E-E177-4D06-BB44-74633081F204}" type="parTrans" cxnId="{FDCA9E46-ABB5-4AEA-8C73-02BBD47FADE2}">
      <dgm:prSet/>
      <dgm:spPr/>
      <dgm:t>
        <a:bodyPr/>
        <a:lstStyle/>
        <a:p>
          <a:endParaRPr lang="pt-PT"/>
        </a:p>
      </dgm:t>
    </dgm:pt>
    <dgm:pt modelId="{CBD8AC14-DEA2-44E9-89D6-A2ED63C2DEC3}" type="sibTrans" cxnId="{FDCA9E46-ABB5-4AEA-8C73-02BBD47FADE2}">
      <dgm:prSet/>
      <dgm:spPr/>
      <dgm:t>
        <a:bodyPr/>
        <a:lstStyle/>
        <a:p>
          <a:endParaRPr lang="pt-PT"/>
        </a:p>
      </dgm:t>
    </dgm:pt>
    <dgm:pt modelId="{B9719F45-1B15-4A35-89F1-6266CAF4DAA2}" type="pres">
      <dgm:prSet presAssocID="{852E2F26-6C18-4819-A50E-712E100EEC2D}" presName="rootnode" presStyleCnt="0">
        <dgm:presLayoutVars>
          <dgm:chMax/>
          <dgm:chPref/>
          <dgm:dir/>
          <dgm:animLvl val="lvl"/>
        </dgm:presLayoutVars>
      </dgm:prSet>
      <dgm:spPr/>
    </dgm:pt>
    <dgm:pt modelId="{FF6D7919-EE3B-4904-BD19-F4E9D99ABE83}" type="pres">
      <dgm:prSet presAssocID="{15DFAF7C-2A5B-440C-9E58-718C057A5270}" presName="composite" presStyleCnt="0"/>
      <dgm:spPr/>
    </dgm:pt>
    <dgm:pt modelId="{43D392BF-6989-4E36-8430-0538BF32F390}" type="pres">
      <dgm:prSet presAssocID="{15DFAF7C-2A5B-440C-9E58-718C057A5270}" presName="LShape" presStyleLbl="alignNode1" presStyleIdx="0" presStyleCnt="3"/>
      <dgm:spPr/>
    </dgm:pt>
    <dgm:pt modelId="{32075607-1323-4B94-9E22-6246C77A832A}" type="pres">
      <dgm:prSet presAssocID="{15DFAF7C-2A5B-440C-9E58-718C057A5270}" presName="ParentText" presStyleLbl="revTx" presStyleIdx="0" presStyleCnt="2">
        <dgm:presLayoutVars>
          <dgm:chMax val="0"/>
          <dgm:chPref val="0"/>
          <dgm:bulletEnabled val="1"/>
        </dgm:presLayoutVars>
      </dgm:prSet>
      <dgm:spPr/>
    </dgm:pt>
    <dgm:pt modelId="{1ED24BC2-BA77-4796-B8BB-8F98DB554601}" type="pres">
      <dgm:prSet presAssocID="{15DFAF7C-2A5B-440C-9E58-718C057A5270}" presName="Triangle" presStyleLbl="alignNode1" presStyleIdx="1" presStyleCnt="3"/>
      <dgm:spPr/>
    </dgm:pt>
    <dgm:pt modelId="{9123A091-F1F7-41D1-A673-72EA57B09C06}" type="pres">
      <dgm:prSet presAssocID="{16FF2EB9-C305-430C-9CE6-D5E87F98304D}" presName="sibTrans" presStyleCnt="0"/>
      <dgm:spPr/>
    </dgm:pt>
    <dgm:pt modelId="{1F098F31-F844-4D25-AFCD-54F2FF294044}" type="pres">
      <dgm:prSet presAssocID="{16FF2EB9-C305-430C-9CE6-D5E87F98304D}" presName="space" presStyleCnt="0"/>
      <dgm:spPr/>
    </dgm:pt>
    <dgm:pt modelId="{51FB40AE-AD6E-448C-9C74-EBF9B17F5194}" type="pres">
      <dgm:prSet presAssocID="{C17B70FB-8F16-4766-80F0-F2BC8DDFBE31}" presName="composite" presStyleCnt="0"/>
      <dgm:spPr/>
    </dgm:pt>
    <dgm:pt modelId="{0A39107E-3909-4D1B-A696-51C4DD8D19CC}" type="pres">
      <dgm:prSet presAssocID="{C17B70FB-8F16-4766-80F0-F2BC8DDFBE31}" presName="LShape" presStyleLbl="alignNode1" presStyleIdx="2" presStyleCnt="3"/>
      <dgm:spPr/>
    </dgm:pt>
    <dgm:pt modelId="{8F6F46BE-DAF9-4F0A-97F3-893404FCAAF1}" type="pres">
      <dgm:prSet presAssocID="{C17B70FB-8F16-4766-80F0-F2BC8DDFBE31}" presName="ParentText" presStyleLbl="revTx" presStyleIdx="1" presStyleCnt="2" custScaleX="94104">
        <dgm:presLayoutVars>
          <dgm:chMax val="0"/>
          <dgm:chPref val="0"/>
          <dgm:bulletEnabled val="1"/>
        </dgm:presLayoutVars>
      </dgm:prSet>
      <dgm:spPr/>
    </dgm:pt>
  </dgm:ptLst>
  <dgm:cxnLst>
    <dgm:cxn modelId="{FDCA9E46-ABB5-4AEA-8C73-02BBD47FADE2}" srcId="{852E2F26-6C18-4819-A50E-712E100EEC2D}" destId="{C17B70FB-8F16-4766-80F0-F2BC8DDFBE31}" srcOrd="1" destOrd="0" parTransId="{A9C3DC2E-E177-4D06-BB44-74633081F204}" sibTransId="{CBD8AC14-DEA2-44E9-89D6-A2ED63C2DEC3}"/>
    <dgm:cxn modelId="{07FBE9A1-27D8-4A78-9B39-37F066B6E9BA}" srcId="{852E2F26-6C18-4819-A50E-712E100EEC2D}" destId="{15DFAF7C-2A5B-440C-9E58-718C057A5270}" srcOrd="0" destOrd="0" parTransId="{AF18343D-2404-4337-B558-218395B3F20B}" sibTransId="{16FF2EB9-C305-430C-9CE6-D5E87F98304D}"/>
    <dgm:cxn modelId="{2BA0FCBC-8A7A-4688-BBCA-0E75830E4767}" type="presOf" srcId="{15DFAF7C-2A5B-440C-9E58-718C057A5270}" destId="{32075607-1323-4B94-9E22-6246C77A832A}" srcOrd="0" destOrd="0" presId="urn:microsoft.com/office/officeart/2009/3/layout/StepUpProcess"/>
    <dgm:cxn modelId="{072504D1-7C39-4FF8-A02F-05743AA37BEA}" type="presOf" srcId="{852E2F26-6C18-4819-A50E-712E100EEC2D}" destId="{B9719F45-1B15-4A35-89F1-6266CAF4DAA2}" srcOrd="0" destOrd="0" presId="urn:microsoft.com/office/officeart/2009/3/layout/StepUpProcess"/>
    <dgm:cxn modelId="{653403F6-1230-4C3C-B486-FC2C4C40BB2E}" type="presOf" srcId="{C17B70FB-8F16-4766-80F0-F2BC8DDFBE31}" destId="{8F6F46BE-DAF9-4F0A-97F3-893404FCAAF1}" srcOrd="0" destOrd="0" presId="urn:microsoft.com/office/officeart/2009/3/layout/StepUpProcess"/>
    <dgm:cxn modelId="{C854E3D6-35CA-46DC-B510-2E1D3EBC5386}" type="presParOf" srcId="{B9719F45-1B15-4A35-89F1-6266CAF4DAA2}" destId="{FF6D7919-EE3B-4904-BD19-F4E9D99ABE83}" srcOrd="0" destOrd="0" presId="urn:microsoft.com/office/officeart/2009/3/layout/StepUpProcess"/>
    <dgm:cxn modelId="{0F5AF646-2EF4-404B-B24D-6901E3F2F468}" type="presParOf" srcId="{FF6D7919-EE3B-4904-BD19-F4E9D99ABE83}" destId="{43D392BF-6989-4E36-8430-0538BF32F390}" srcOrd="0" destOrd="0" presId="urn:microsoft.com/office/officeart/2009/3/layout/StepUpProcess"/>
    <dgm:cxn modelId="{080D16E8-881A-458D-8F76-BD102DCCE238}" type="presParOf" srcId="{FF6D7919-EE3B-4904-BD19-F4E9D99ABE83}" destId="{32075607-1323-4B94-9E22-6246C77A832A}" srcOrd="1" destOrd="0" presId="urn:microsoft.com/office/officeart/2009/3/layout/StepUpProcess"/>
    <dgm:cxn modelId="{B6A1BBE2-1878-480D-BF29-2B0A78670A21}" type="presParOf" srcId="{FF6D7919-EE3B-4904-BD19-F4E9D99ABE83}" destId="{1ED24BC2-BA77-4796-B8BB-8F98DB554601}" srcOrd="2" destOrd="0" presId="urn:microsoft.com/office/officeart/2009/3/layout/StepUpProcess"/>
    <dgm:cxn modelId="{6F8E9ECD-0245-4C2D-BC24-4046FE5D8655}" type="presParOf" srcId="{B9719F45-1B15-4A35-89F1-6266CAF4DAA2}" destId="{9123A091-F1F7-41D1-A673-72EA57B09C06}" srcOrd="1" destOrd="0" presId="urn:microsoft.com/office/officeart/2009/3/layout/StepUpProcess"/>
    <dgm:cxn modelId="{5838686B-6EFC-4B84-8C0D-DEF2D0B45A09}" type="presParOf" srcId="{9123A091-F1F7-41D1-A673-72EA57B09C06}" destId="{1F098F31-F844-4D25-AFCD-54F2FF294044}" srcOrd="0" destOrd="0" presId="urn:microsoft.com/office/officeart/2009/3/layout/StepUpProcess"/>
    <dgm:cxn modelId="{85675679-4DA3-47D4-BB12-DF52C6C7FDFF}" type="presParOf" srcId="{B9719F45-1B15-4A35-89F1-6266CAF4DAA2}" destId="{51FB40AE-AD6E-448C-9C74-EBF9B17F5194}" srcOrd="2" destOrd="0" presId="urn:microsoft.com/office/officeart/2009/3/layout/StepUpProcess"/>
    <dgm:cxn modelId="{1AA4FE7C-A79E-4375-83F9-286A5E358016}" type="presParOf" srcId="{51FB40AE-AD6E-448C-9C74-EBF9B17F5194}" destId="{0A39107E-3909-4D1B-A696-51C4DD8D19CC}" srcOrd="0" destOrd="0" presId="urn:microsoft.com/office/officeart/2009/3/layout/StepUpProcess"/>
    <dgm:cxn modelId="{F9DDCDBF-10F1-4124-9B89-FBA372EE9524}" type="presParOf" srcId="{51FB40AE-AD6E-448C-9C74-EBF9B17F5194}" destId="{8F6F46BE-DAF9-4F0A-97F3-893404FCAAF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25B76-F9C0-4424-9322-39FCE75E46A6}" type="doc">
      <dgm:prSet loTypeId="urn:microsoft.com/office/officeart/2005/8/layout/process2" loCatId="process" qsTypeId="urn:microsoft.com/office/officeart/2005/8/quickstyle/simple1" qsCatId="simple" csTypeId="urn:microsoft.com/office/officeart/2005/8/colors/accent3_1" csCatId="accent3" phldr="1"/>
      <dgm:spPr/>
    </dgm:pt>
    <dgm:pt modelId="{15F22737-6A97-4C84-80DF-1BFAC84A0D2C}">
      <dgm:prSet phldrT="[Texto]" custT="1"/>
      <dgm:spPr/>
      <dgm:t>
        <a:bodyPr/>
        <a:lstStyle/>
        <a:p>
          <a:r>
            <a:rPr lang="en-GB" sz="2800" dirty="0" err="1"/>
            <a:t>Avaliar</a:t>
          </a:r>
          <a:r>
            <a:rPr lang="en-GB" sz="2800" dirty="0"/>
            <a:t> o </a:t>
          </a:r>
          <a:r>
            <a:rPr lang="en-GB" sz="2800" dirty="0" err="1"/>
            <a:t>programa</a:t>
          </a:r>
          <a:r>
            <a:rPr lang="en-GB" sz="2800" dirty="0"/>
            <a:t> </a:t>
          </a:r>
          <a:r>
            <a:rPr lang="en-GB" sz="2800" dirty="0" err="1"/>
            <a:t>formativo</a:t>
          </a:r>
          <a:r>
            <a:rPr lang="en-GB" sz="2800" dirty="0"/>
            <a:t>, a </a:t>
          </a:r>
          <a:r>
            <a:rPr lang="en-GB" sz="2800" dirty="0" err="1"/>
            <a:t>partir</a:t>
          </a:r>
          <a:r>
            <a:rPr lang="en-GB" sz="2800" dirty="0"/>
            <a:t> da </a:t>
          </a:r>
          <a:r>
            <a:rPr lang="en-GB" sz="2800" dirty="0" err="1"/>
            <a:t>perspetiva</a:t>
          </a:r>
          <a:r>
            <a:rPr lang="en-GB" sz="2800" dirty="0"/>
            <a:t> dos </a:t>
          </a:r>
          <a:r>
            <a:rPr lang="en-GB" sz="2800" dirty="0" err="1"/>
            <a:t>utilizadores</a:t>
          </a:r>
          <a:r>
            <a:rPr lang="en-GB" sz="2800" dirty="0"/>
            <a:t> </a:t>
          </a:r>
          <a:r>
            <a:rPr lang="en-GB" sz="2000" dirty="0"/>
            <a:t>(</a:t>
          </a:r>
          <a:r>
            <a:rPr lang="en-GB" sz="2000" dirty="0" err="1"/>
            <a:t>Pessoas</a:t>
          </a:r>
          <a:r>
            <a:rPr lang="en-GB" sz="2000" dirty="0"/>
            <a:t> </a:t>
          </a:r>
          <a:r>
            <a:rPr lang="en-GB" sz="2000" dirty="0" err="1"/>
            <a:t>idosas</a:t>
          </a:r>
          <a:r>
            <a:rPr lang="en-GB" sz="2000" dirty="0"/>
            <a:t>). </a:t>
          </a:r>
          <a:endParaRPr lang="pt-PT" sz="2000" dirty="0"/>
        </a:p>
      </dgm:t>
    </dgm:pt>
    <dgm:pt modelId="{680FBFAF-AA42-4FAF-BBAC-E7CB7475A4D6}" type="parTrans" cxnId="{B1AD0C35-73C1-4005-8AD8-F5C51DF43A5D}">
      <dgm:prSet/>
      <dgm:spPr/>
      <dgm:t>
        <a:bodyPr/>
        <a:lstStyle/>
        <a:p>
          <a:endParaRPr lang="pt-PT"/>
        </a:p>
      </dgm:t>
    </dgm:pt>
    <dgm:pt modelId="{9F2230A1-70FD-411D-9334-847E16E9BC13}" type="sibTrans" cxnId="{B1AD0C35-73C1-4005-8AD8-F5C51DF43A5D}">
      <dgm:prSet/>
      <dgm:spPr/>
      <dgm:t>
        <a:bodyPr/>
        <a:lstStyle/>
        <a:p>
          <a:endParaRPr lang="pt-PT"/>
        </a:p>
      </dgm:t>
    </dgm:pt>
    <dgm:pt modelId="{3D8A335B-BC31-4D19-8688-463A18B4B2B6}">
      <dgm:prSet phldrT="[Texto]" custT="1"/>
      <dgm:spPr/>
      <dgm:t>
        <a:bodyPr/>
        <a:lstStyle/>
        <a:p>
          <a:r>
            <a:rPr lang="pt-PT" sz="2800" dirty="0">
              <a:solidFill>
                <a:schemeClr val="tx1"/>
              </a:solidFill>
            </a:rPr>
            <a:t>Contribuir para a criação de condições de saúde e bem-estar para um envelhecimento </a:t>
          </a:r>
          <a:r>
            <a:rPr lang="pt-PT" sz="2800" i="1" dirty="0">
              <a:solidFill>
                <a:schemeClr val="tx1"/>
              </a:solidFill>
            </a:rPr>
            <a:t>in </a:t>
          </a:r>
          <a:r>
            <a:rPr lang="pt-PT" sz="2800" i="1" dirty="0" err="1">
              <a:solidFill>
                <a:schemeClr val="tx1"/>
              </a:solidFill>
            </a:rPr>
            <a:t>place</a:t>
          </a:r>
          <a:r>
            <a:rPr lang="pt-PT" sz="2800" i="1" dirty="0">
              <a:solidFill>
                <a:schemeClr val="tx1"/>
              </a:solidFill>
            </a:rPr>
            <a:t> </a:t>
          </a:r>
          <a:r>
            <a:rPr lang="pt-PT" sz="2800" dirty="0">
              <a:solidFill>
                <a:schemeClr val="tx1"/>
              </a:solidFill>
            </a:rPr>
            <a:t> </a:t>
          </a:r>
        </a:p>
      </dgm:t>
    </dgm:pt>
    <dgm:pt modelId="{2A114A1B-14CF-40F6-8EEA-0E5072D1C725}" type="parTrans" cxnId="{A2C4C2E5-6562-4346-B5D3-1AD617CFD44D}">
      <dgm:prSet/>
      <dgm:spPr/>
      <dgm:t>
        <a:bodyPr/>
        <a:lstStyle/>
        <a:p>
          <a:endParaRPr lang="pt-PT"/>
        </a:p>
      </dgm:t>
    </dgm:pt>
    <dgm:pt modelId="{79BF4646-667F-4642-AACB-DF18AE06C389}" type="sibTrans" cxnId="{A2C4C2E5-6562-4346-B5D3-1AD617CFD44D}">
      <dgm:prSet/>
      <dgm:spPr/>
      <dgm:t>
        <a:bodyPr/>
        <a:lstStyle/>
        <a:p>
          <a:endParaRPr lang="pt-PT"/>
        </a:p>
      </dgm:t>
    </dgm:pt>
    <dgm:pt modelId="{EAA74828-E2DA-4401-89D9-C1878F9F045B}" type="pres">
      <dgm:prSet presAssocID="{5DE25B76-F9C0-4424-9322-39FCE75E46A6}" presName="linearFlow" presStyleCnt="0">
        <dgm:presLayoutVars>
          <dgm:resizeHandles val="exact"/>
        </dgm:presLayoutVars>
      </dgm:prSet>
      <dgm:spPr/>
    </dgm:pt>
    <dgm:pt modelId="{185925AD-9147-4CF6-A4DE-89D5657F544F}" type="pres">
      <dgm:prSet presAssocID="{15F22737-6A97-4C84-80DF-1BFAC84A0D2C}" presName="node" presStyleLbl="node1" presStyleIdx="0" presStyleCnt="2" custScaleX="207317">
        <dgm:presLayoutVars>
          <dgm:bulletEnabled val="1"/>
        </dgm:presLayoutVars>
      </dgm:prSet>
      <dgm:spPr/>
    </dgm:pt>
    <dgm:pt modelId="{627B2E86-C6CB-4CB8-A29A-A2B5A76CA831}" type="pres">
      <dgm:prSet presAssocID="{9F2230A1-70FD-411D-9334-847E16E9BC13}" presName="sibTrans" presStyleLbl="sibTrans2D1" presStyleIdx="0" presStyleCnt="1"/>
      <dgm:spPr/>
    </dgm:pt>
    <dgm:pt modelId="{D886C5FD-F9A0-4E7E-B681-BDBDB10D3ABF}" type="pres">
      <dgm:prSet presAssocID="{9F2230A1-70FD-411D-9334-847E16E9BC13}" presName="connectorText" presStyleLbl="sibTrans2D1" presStyleIdx="0" presStyleCnt="1"/>
      <dgm:spPr/>
    </dgm:pt>
    <dgm:pt modelId="{DDA40796-875A-4839-8512-15A7A9A6F75D}" type="pres">
      <dgm:prSet presAssocID="{3D8A335B-BC31-4D19-8688-463A18B4B2B6}" presName="node" presStyleLbl="node1" presStyleIdx="1" presStyleCnt="2" custScaleX="207317">
        <dgm:presLayoutVars>
          <dgm:bulletEnabled val="1"/>
        </dgm:presLayoutVars>
      </dgm:prSet>
      <dgm:spPr/>
    </dgm:pt>
  </dgm:ptLst>
  <dgm:cxnLst>
    <dgm:cxn modelId="{E0198A18-EC0F-4E9D-8224-7120DFE845EB}" type="presOf" srcId="{3D8A335B-BC31-4D19-8688-463A18B4B2B6}" destId="{DDA40796-875A-4839-8512-15A7A9A6F75D}" srcOrd="0" destOrd="0" presId="urn:microsoft.com/office/officeart/2005/8/layout/process2"/>
    <dgm:cxn modelId="{15BC2725-7119-4167-BB94-7B1317D07ADA}" type="presOf" srcId="{15F22737-6A97-4C84-80DF-1BFAC84A0D2C}" destId="{185925AD-9147-4CF6-A4DE-89D5657F544F}" srcOrd="0" destOrd="0" presId="urn:microsoft.com/office/officeart/2005/8/layout/process2"/>
    <dgm:cxn modelId="{B1AD0C35-73C1-4005-8AD8-F5C51DF43A5D}" srcId="{5DE25B76-F9C0-4424-9322-39FCE75E46A6}" destId="{15F22737-6A97-4C84-80DF-1BFAC84A0D2C}" srcOrd="0" destOrd="0" parTransId="{680FBFAF-AA42-4FAF-BBAC-E7CB7475A4D6}" sibTransId="{9F2230A1-70FD-411D-9334-847E16E9BC13}"/>
    <dgm:cxn modelId="{10014745-F32D-4E82-9B11-FE113CA5C41E}" type="presOf" srcId="{9F2230A1-70FD-411D-9334-847E16E9BC13}" destId="{627B2E86-C6CB-4CB8-A29A-A2B5A76CA831}" srcOrd="0" destOrd="0" presId="urn:microsoft.com/office/officeart/2005/8/layout/process2"/>
    <dgm:cxn modelId="{BADBC945-347F-43B8-BD09-35544F84F627}" type="presOf" srcId="{5DE25B76-F9C0-4424-9322-39FCE75E46A6}" destId="{EAA74828-E2DA-4401-89D9-C1878F9F045B}" srcOrd="0" destOrd="0" presId="urn:microsoft.com/office/officeart/2005/8/layout/process2"/>
    <dgm:cxn modelId="{6570C8B7-5262-4CF7-9625-A2E60237EA49}" type="presOf" srcId="{9F2230A1-70FD-411D-9334-847E16E9BC13}" destId="{D886C5FD-F9A0-4E7E-B681-BDBDB10D3ABF}" srcOrd="1" destOrd="0" presId="urn:microsoft.com/office/officeart/2005/8/layout/process2"/>
    <dgm:cxn modelId="{A2C4C2E5-6562-4346-B5D3-1AD617CFD44D}" srcId="{5DE25B76-F9C0-4424-9322-39FCE75E46A6}" destId="{3D8A335B-BC31-4D19-8688-463A18B4B2B6}" srcOrd="1" destOrd="0" parTransId="{2A114A1B-14CF-40F6-8EEA-0E5072D1C725}" sibTransId="{79BF4646-667F-4642-AACB-DF18AE06C389}"/>
    <dgm:cxn modelId="{494DD3AD-1AC5-4C0D-8903-9408DD74E6EB}" type="presParOf" srcId="{EAA74828-E2DA-4401-89D9-C1878F9F045B}" destId="{185925AD-9147-4CF6-A4DE-89D5657F544F}" srcOrd="0" destOrd="0" presId="urn:microsoft.com/office/officeart/2005/8/layout/process2"/>
    <dgm:cxn modelId="{925A8E65-435E-4D1C-BA09-21E3EE322491}" type="presParOf" srcId="{EAA74828-E2DA-4401-89D9-C1878F9F045B}" destId="{627B2E86-C6CB-4CB8-A29A-A2B5A76CA831}" srcOrd="1" destOrd="0" presId="urn:microsoft.com/office/officeart/2005/8/layout/process2"/>
    <dgm:cxn modelId="{15552813-3E48-466D-858A-C210EC781DD1}" type="presParOf" srcId="{627B2E86-C6CB-4CB8-A29A-A2B5A76CA831}" destId="{D886C5FD-F9A0-4E7E-B681-BDBDB10D3ABF}" srcOrd="0" destOrd="0" presId="urn:microsoft.com/office/officeart/2005/8/layout/process2"/>
    <dgm:cxn modelId="{41D466FD-BB2A-4945-BA20-F09A03B164DB}" type="presParOf" srcId="{EAA74828-E2DA-4401-89D9-C1878F9F045B}" destId="{DDA40796-875A-4839-8512-15A7A9A6F75D}"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19096-6473-4DE1-A5AE-E502EB4DA284}"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pt-PT"/>
        </a:p>
      </dgm:t>
    </dgm:pt>
    <dgm:pt modelId="{78BB8C30-E2A8-4D6C-B2A3-0689EFC25664}">
      <dgm:prSet phldrT="[Texto]" custT="1"/>
      <dgm:spPr/>
      <dgm:t>
        <a:bodyPr/>
        <a:lstStyle/>
        <a:p>
          <a:r>
            <a:rPr lang="en-GB" sz="1700" dirty="0"/>
            <a:t> </a:t>
          </a:r>
          <a:r>
            <a:rPr lang="en-GB" sz="2200" dirty="0" err="1"/>
            <a:t>Abordagem</a:t>
          </a:r>
          <a:r>
            <a:rPr lang="en-GB" sz="2200" dirty="0"/>
            <a:t>  </a:t>
          </a:r>
          <a:r>
            <a:rPr lang="en-GB" sz="2200" dirty="0" err="1"/>
            <a:t>qualitativa</a:t>
          </a:r>
          <a:r>
            <a:rPr lang="en-GB" sz="2200" dirty="0"/>
            <a:t> . </a:t>
          </a:r>
          <a:r>
            <a:rPr lang="en-GB" sz="2200" dirty="0" err="1"/>
            <a:t>Amostra</a:t>
          </a:r>
          <a:r>
            <a:rPr lang="en-GB" sz="2200" dirty="0"/>
            <a:t> </a:t>
          </a:r>
          <a:r>
            <a:rPr lang="en-GB" sz="2200" dirty="0" err="1"/>
            <a:t>intencional</a:t>
          </a:r>
          <a:r>
            <a:rPr lang="en-GB" sz="2200" dirty="0"/>
            <a:t>, </a:t>
          </a:r>
          <a:r>
            <a:rPr lang="en-GB" sz="2200" dirty="0" err="1"/>
            <a:t>constituida</a:t>
          </a:r>
          <a:r>
            <a:rPr lang="en-GB" sz="2200" dirty="0"/>
            <a:t> </a:t>
          </a:r>
          <a:r>
            <a:rPr lang="en-GB" sz="2200" dirty="0" err="1"/>
            <a:t>por</a:t>
          </a:r>
          <a:r>
            <a:rPr lang="en-GB" sz="2200" dirty="0"/>
            <a:t> 10 </a:t>
          </a:r>
          <a:r>
            <a:rPr lang="en-GB" sz="2200" dirty="0" err="1"/>
            <a:t>pessoas</a:t>
          </a:r>
          <a:r>
            <a:rPr lang="en-GB" sz="2200" dirty="0"/>
            <a:t> com 65 e </a:t>
          </a:r>
          <a:r>
            <a:rPr lang="en-GB" sz="2200" dirty="0" err="1"/>
            <a:t>mais</a:t>
          </a:r>
          <a:r>
            <a:rPr lang="en-GB" sz="2200" dirty="0"/>
            <a:t> </a:t>
          </a:r>
          <a:r>
            <a:rPr lang="en-GB" sz="2200" dirty="0" err="1"/>
            <a:t>anos</a:t>
          </a:r>
          <a:r>
            <a:rPr lang="en-GB" sz="2200" dirty="0"/>
            <a:t>.</a:t>
          </a:r>
          <a:endParaRPr lang="pt-PT" sz="2200" dirty="0"/>
        </a:p>
      </dgm:t>
    </dgm:pt>
    <dgm:pt modelId="{F32A0F52-C08A-4E3F-8178-D337FBD35C06}" type="parTrans" cxnId="{58DDF64C-4471-4A66-8B1F-1D52D75EAAD3}">
      <dgm:prSet/>
      <dgm:spPr/>
      <dgm:t>
        <a:bodyPr/>
        <a:lstStyle/>
        <a:p>
          <a:endParaRPr lang="pt-PT"/>
        </a:p>
      </dgm:t>
    </dgm:pt>
    <dgm:pt modelId="{BB9D6635-32F7-4CAA-BD5C-ED81B42EAE42}" type="sibTrans" cxnId="{58DDF64C-4471-4A66-8B1F-1D52D75EAAD3}">
      <dgm:prSet/>
      <dgm:spPr/>
      <dgm:t>
        <a:bodyPr/>
        <a:lstStyle/>
        <a:p>
          <a:endParaRPr lang="pt-PT"/>
        </a:p>
      </dgm:t>
    </dgm:pt>
    <dgm:pt modelId="{5587AFE9-0DB8-416A-84C8-C9FC1C4A2F2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200" dirty="0"/>
            <a:t>Grupo focus. </a:t>
          </a:r>
          <a:r>
            <a:rPr lang="en-GB" sz="2200" dirty="0" err="1"/>
            <a:t>Entrevista</a:t>
          </a:r>
          <a:r>
            <a:rPr lang="en-GB" sz="2200" dirty="0"/>
            <a:t> </a:t>
          </a:r>
          <a:r>
            <a:rPr lang="en-GB" sz="2200" dirty="0" err="1"/>
            <a:t>gravada</a:t>
          </a:r>
          <a:r>
            <a:rPr lang="en-GB" sz="2200" dirty="0"/>
            <a:t> e </a:t>
          </a:r>
          <a:r>
            <a:rPr lang="en-GB" sz="2200" dirty="0" err="1"/>
            <a:t>transcrita</a:t>
          </a:r>
          <a:r>
            <a:rPr lang="en-GB" sz="2200" dirty="0"/>
            <a:t> </a:t>
          </a:r>
          <a:r>
            <a:rPr lang="en-GB" sz="2200" dirty="0" err="1"/>
            <a:t>permitindo</a:t>
          </a:r>
          <a:r>
            <a:rPr lang="en-GB" sz="2200" dirty="0"/>
            <a:t> </a:t>
          </a:r>
          <a:r>
            <a:rPr lang="en-GB" sz="2200" dirty="0" err="1"/>
            <a:t>constituir</a:t>
          </a:r>
          <a:r>
            <a:rPr lang="en-GB" sz="2200" dirty="0"/>
            <a:t> um </a:t>
          </a:r>
          <a:r>
            <a:rPr lang="en-GB" sz="2200" b="1" dirty="0"/>
            <a:t>corpus</a:t>
          </a:r>
          <a:endParaRPr lang="pt-PT" sz="2200" b="1" dirty="0"/>
        </a:p>
      </dgm:t>
    </dgm:pt>
    <dgm:pt modelId="{5C8FF3F4-7DD9-4B5F-90E2-66CAF7CF6566}" type="parTrans" cxnId="{4B0AA7B4-D68C-4204-A3B4-647DEBFC6229}">
      <dgm:prSet/>
      <dgm:spPr/>
      <dgm:t>
        <a:bodyPr/>
        <a:lstStyle/>
        <a:p>
          <a:endParaRPr lang="pt-PT"/>
        </a:p>
      </dgm:t>
    </dgm:pt>
    <dgm:pt modelId="{079281F8-E587-447C-A4F7-7A9AAD8222DD}" type="sibTrans" cxnId="{4B0AA7B4-D68C-4204-A3B4-647DEBFC6229}">
      <dgm:prSet/>
      <dgm:spPr/>
      <dgm:t>
        <a:bodyPr/>
        <a:lstStyle/>
        <a:p>
          <a:endParaRPr lang="pt-PT"/>
        </a:p>
      </dgm:t>
    </dgm:pt>
    <dgm:pt modelId="{F1A70C87-4294-4DAB-92BD-98BCF2B31E0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200" dirty="0" err="1"/>
            <a:t>Aspetos</a:t>
          </a:r>
          <a:r>
            <a:rPr lang="en-GB" sz="2200" dirty="0"/>
            <a:t> </a:t>
          </a:r>
          <a:r>
            <a:rPr lang="en-GB" sz="2200" dirty="0" err="1"/>
            <a:t>éticos</a:t>
          </a:r>
          <a:r>
            <a:rPr lang="en-GB" sz="2200" dirty="0"/>
            <a:t> </a:t>
          </a:r>
          <a:r>
            <a:rPr lang="en-GB" sz="2200" dirty="0" err="1"/>
            <a:t>respeitados</a:t>
          </a:r>
          <a:endParaRPr lang="pt-PT" sz="2200" dirty="0"/>
        </a:p>
      </dgm:t>
    </dgm:pt>
    <dgm:pt modelId="{1DC3B3A5-3910-410A-AC50-387E2BB8D044}" type="parTrans" cxnId="{2BA76E67-841A-4C9B-975F-D4A71DB92ECF}">
      <dgm:prSet/>
      <dgm:spPr/>
      <dgm:t>
        <a:bodyPr/>
        <a:lstStyle/>
        <a:p>
          <a:endParaRPr lang="pt-PT"/>
        </a:p>
      </dgm:t>
    </dgm:pt>
    <dgm:pt modelId="{3EF4AC34-57E1-4D4E-A908-B0FCD33E58F0}" type="sibTrans" cxnId="{2BA76E67-841A-4C9B-975F-D4A71DB92ECF}">
      <dgm:prSet/>
      <dgm:spPr/>
      <dgm:t>
        <a:bodyPr/>
        <a:lstStyle/>
        <a:p>
          <a:endParaRPr lang="pt-PT"/>
        </a:p>
      </dgm:t>
    </dgm:pt>
    <dgm:pt modelId="{BB3CE032-EC93-48F1-94B6-BCA805C80CB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200" dirty="0" err="1"/>
            <a:t>Análise</a:t>
          </a:r>
          <a:r>
            <a:rPr lang="en-GB" sz="2200" dirty="0"/>
            <a:t> lexical do </a:t>
          </a:r>
          <a:r>
            <a:rPr lang="en-GB" sz="2200" dirty="0" err="1"/>
            <a:t>texto</a:t>
          </a:r>
          <a:r>
            <a:rPr lang="en-GB" sz="2200" dirty="0"/>
            <a:t> com </a:t>
          </a:r>
          <a:r>
            <a:rPr lang="en-GB" sz="2200" dirty="0" err="1"/>
            <a:t>recurso</a:t>
          </a:r>
          <a:r>
            <a:rPr lang="en-GB" sz="2200" dirty="0"/>
            <a:t> </a:t>
          </a:r>
          <a:r>
            <a:rPr lang="en-GB" sz="2200" dirty="0" err="1"/>
            <a:t>ao</a:t>
          </a:r>
          <a:r>
            <a:rPr lang="en-GB" sz="2200" dirty="0"/>
            <a:t> software do </a:t>
          </a:r>
          <a:r>
            <a:rPr lang="en-GB" sz="2200" dirty="0" err="1"/>
            <a:t>programa</a:t>
          </a:r>
          <a:r>
            <a:rPr lang="en-GB" sz="2200" dirty="0"/>
            <a:t> ALCESTE. Corpus </a:t>
          </a:r>
          <a:r>
            <a:rPr lang="en-GB" sz="2200" dirty="0" err="1"/>
            <a:t>dividido</a:t>
          </a:r>
          <a:r>
            <a:rPr lang="en-GB" sz="2200" dirty="0"/>
            <a:t> </a:t>
          </a:r>
          <a:r>
            <a:rPr lang="en-GB" sz="2200" dirty="0" err="1"/>
            <a:t>em</a:t>
          </a:r>
          <a:r>
            <a:rPr lang="en-GB" sz="2200" dirty="0"/>
            <a:t> </a:t>
          </a:r>
          <a:r>
            <a:rPr lang="en-GB" sz="2200" dirty="0" err="1"/>
            <a:t>Unidades</a:t>
          </a:r>
          <a:r>
            <a:rPr lang="en-GB" sz="2200" dirty="0"/>
            <a:t> de </a:t>
          </a:r>
          <a:r>
            <a:rPr lang="en-GB" sz="2200" dirty="0" err="1"/>
            <a:t>Contexto</a:t>
          </a:r>
          <a:r>
            <a:rPr lang="en-GB" sz="2200" dirty="0"/>
            <a:t> </a:t>
          </a:r>
          <a:r>
            <a:rPr lang="en-GB" sz="2200" dirty="0" err="1"/>
            <a:t>elementares</a:t>
          </a:r>
          <a:r>
            <a:rPr lang="en-GB" sz="2200" dirty="0"/>
            <a:t> (UCEs),</a:t>
          </a:r>
          <a:r>
            <a:rPr lang="en-GB" sz="2200" dirty="0" err="1"/>
            <a:t>representadas</a:t>
          </a:r>
          <a:r>
            <a:rPr lang="en-GB" sz="2200" dirty="0"/>
            <a:t> </a:t>
          </a:r>
          <a:r>
            <a:rPr lang="en-GB" sz="2200" dirty="0" err="1"/>
            <a:t>em</a:t>
          </a:r>
          <a:r>
            <a:rPr lang="en-GB" sz="2200" dirty="0"/>
            <a:t> </a:t>
          </a:r>
          <a:r>
            <a:rPr lang="en-GB" sz="2200" dirty="0" err="1"/>
            <a:t>Dendograma</a:t>
          </a:r>
          <a:endParaRPr lang="pt-PT" sz="2200" dirty="0"/>
        </a:p>
      </dgm:t>
    </dgm:pt>
    <dgm:pt modelId="{5CF9FBD5-EA9F-48AA-A942-762E6D5ECFA0}" type="parTrans" cxnId="{5503E78D-26B8-46EF-B821-A6CBB3AE6EBA}">
      <dgm:prSet/>
      <dgm:spPr/>
      <dgm:t>
        <a:bodyPr/>
        <a:lstStyle/>
        <a:p>
          <a:endParaRPr lang="pt-PT"/>
        </a:p>
      </dgm:t>
    </dgm:pt>
    <dgm:pt modelId="{49E99F37-CA3A-43A4-8BC2-A75DD375177B}" type="sibTrans" cxnId="{5503E78D-26B8-46EF-B821-A6CBB3AE6EBA}">
      <dgm:prSet/>
      <dgm:spPr/>
      <dgm:t>
        <a:bodyPr/>
        <a:lstStyle/>
        <a:p>
          <a:endParaRPr lang="pt-PT"/>
        </a:p>
      </dgm:t>
    </dgm:pt>
    <dgm:pt modelId="{C685C459-51E7-4766-B363-704050BBB97B}" type="pres">
      <dgm:prSet presAssocID="{C6319096-6473-4DE1-A5AE-E502EB4DA284}" presName="Name0" presStyleCnt="0">
        <dgm:presLayoutVars>
          <dgm:dir/>
          <dgm:resizeHandles val="exact"/>
        </dgm:presLayoutVars>
      </dgm:prSet>
      <dgm:spPr/>
    </dgm:pt>
    <dgm:pt modelId="{460F523A-8E87-4111-8885-13E2AFC333B5}" type="pres">
      <dgm:prSet presAssocID="{78BB8C30-E2A8-4D6C-B2A3-0689EFC25664}" presName="node" presStyleLbl="node1" presStyleIdx="0" presStyleCnt="4">
        <dgm:presLayoutVars>
          <dgm:bulletEnabled val="1"/>
        </dgm:presLayoutVars>
      </dgm:prSet>
      <dgm:spPr/>
    </dgm:pt>
    <dgm:pt modelId="{9624B683-281C-4C0A-9E87-48996AA34599}" type="pres">
      <dgm:prSet presAssocID="{BB9D6635-32F7-4CAA-BD5C-ED81B42EAE42}" presName="sibTrans" presStyleLbl="sibTrans1D1" presStyleIdx="0" presStyleCnt="3"/>
      <dgm:spPr/>
    </dgm:pt>
    <dgm:pt modelId="{F1C6FD64-35DF-4D86-8EE6-457F40CE99F1}" type="pres">
      <dgm:prSet presAssocID="{BB9D6635-32F7-4CAA-BD5C-ED81B42EAE42}" presName="connectorText" presStyleLbl="sibTrans1D1" presStyleIdx="0" presStyleCnt="3"/>
      <dgm:spPr/>
    </dgm:pt>
    <dgm:pt modelId="{AACECB87-0B52-4895-96BB-3B6B33BE78A7}" type="pres">
      <dgm:prSet presAssocID="{5587AFE9-0DB8-416A-84C8-C9FC1C4A2F21}" presName="node" presStyleLbl="node1" presStyleIdx="1" presStyleCnt="4" custLinFactNeighborX="-2899" custLinFactNeighborY="-23467">
        <dgm:presLayoutVars>
          <dgm:bulletEnabled val="1"/>
        </dgm:presLayoutVars>
      </dgm:prSet>
      <dgm:spPr/>
    </dgm:pt>
    <dgm:pt modelId="{4A8B5DE4-6A47-4B88-972A-E95A190DD3FC}" type="pres">
      <dgm:prSet presAssocID="{079281F8-E587-447C-A4F7-7A9AAD8222DD}" presName="sibTrans" presStyleLbl="sibTrans1D1" presStyleIdx="1" presStyleCnt="3"/>
      <dgm:spPr/>
    </dgm:pt>
    <dgm:pt modelId="{0757F35E-ECCE-46DD-AC8B-A32E01B20A9B}" type="pres">
      <dgm:prSet presAssocID="{079281F8-E587-447C-A4F7-7A9AAD8222DD}" presName="connectorText" presStyleLbl="sibTrans1D1" presStyleIdx="1" presStyleCnt="3"/>
      <dgm:spPr/>
    </dgm:pt>
    <dgm:pt modelId="{A9914BD0-AC00-416B-8BFF-F8D1EF2361DD}" type="pres">
      <dgm:prSet presAssocID="{F1A70C87-4294-4DAB-92BD-98BCF2B31E0B}" presName="node" presStyleLbl="node1" presStyleIdx="2" presStyleCnt="4">
        <dgm:presLayoutVars>
          <dgm:bulletEnabled val="1"/>
        </dgm:presLayoutVars>
      </dgm:prSet>
      <dgm:spPr/>
    </dgm:pt>
    <dgm:pt modelId="{34F7F839-3737-4E11-830A-1B600531C8FC}" type="pres">
      <dgm:prSet presAssocID="{3EF4AC34-57E1-4D4E-A908-B0FCD33E58F0}" presName="sibTrans" presStyleLbl="sibTrans1D1" presStyleIdx="2" presStyleCnt="3"/>
      <dgm:spPr/>
    </dgm:pt>
    <dgm:pt modelId="{BC7DB8F3-CCCA-411C-868F-CF0C50BD05BB}" type="pres">
      <dgm:prSet presAssocID="{3EF4AC34-57E1-4D4E-A908-B0FCD33E58F0}" presName="connectorText" presStyleLbl="sibTrans1D1" presStyleIdx="2" presStyleCnt="3"/>
      <dgm:spPr/>
    </dgm:pt>
    <dgm:pt modelId="{CD6F5C81-A69F-4CAD-B122-D8303A0D51F2}" type="pres">
      <dgm:prSet presAssocID="{BB3CE032-EC93-48F1-94B6-BCA805C80CB4}" presName="node" presStyleLbl="node1" presStyleIdx="3" presStyleCnt="4" custScaleX="154830">
        <dgm:presLayoutVars>
          <dgm:bulletEnabled val="1"/>
        </dgm:presLayoutVars>
      </dgm:prSet>
      <dgm:spPr/>
    </dgm:pt>
  </dgm:ptLst>
  <dgm:cxnLst>
    <dgm:cxn modelId="{3A5B0E02-8E2B-47FF-B733-C994EB04604C}" type="presOf" srcId="{079281F8-E587-447C-A4F7-7A9AAD8222DD}" destId="{0757F35E-ECCE-46DD-AC8B-A32E01B20A9B}" srcOrd="1" destOrd="0" presId="urn:microsoft.com/office/officeart/2005/8/layout/bProcess3"/>
    <dgm:cxn modelId="{6E49C604-481F-49BC-A618-2874EB43FE80}" type="presOf" srcId="{3EF4AC34-57E1-4D4E-A908-B0FCD33E58F0}" destId="{34F7F839-3737-4E11-830A-1B600531C8FC}" srcOrd="0" destOrd="0" presId="urn:microsoft.com/office/officeart/2005/8/layout/bProcess3"/>
    <dgm:cxn modelId="{B9594607-783D-4ADD-B0CF-233E43FD1B45}" type="presOf" srcId="{079281F8-E587-447C-A4F7-7A9AAD8222DD}" destId="{4A8B5DE4-6A47-4B88-972A-E95A190DD3FC}" srcOrd="0" destOrd="0" presId="urn:microsoft.com/office/officeart/2005/8/layout/bProcess3"/>
    <dgm:cxn modelId="{AF27AB1F-6108-407B-B7D2-D146B8D030F0}" type="presOf" srcId="{C6319096-6473-4DE1-A5AE-E502EB4DA284}" destId="{C685C459-51E7-4766-B363-704050BBB97B}" srcOrd="0" destOrd="0" presId="urn:microsoft.com/office/officeart/2005/8/layout/bProcess3"/>
    <dgm:cxn modelId="{AB8EA82E-6D09-4726-A41F-EE0D6229A1E5}" type="presOf" srcId="{3EF4AC34-57E1-4D4E-A908-B0FCD33E58F0}" destId="{BC7DB8F3-CCCA-411C-868F-CF0C50BD05BB}" srcOrd="1" destOrd="0" presId="urn:microsoft.com/office/officeart/2005/8/layout/bProcess3"/>
    <dgm:cxn modelId="{D4F8D231-10A9-4107-8614-6B417EED1169}" type="presOf" srcId="{78BB8C30-E2A8-4D6C-B2A3-0689EFC25664}" destId="{460F523A-8E87-4111-8885-13E2AFC333B5}" srcOrd="0" destOrd="0" presId="urn:microsoft.com/office/officeart/2005/8/layout/bProcess3"/>
    <dgm:cxn modelId="{2BA76E67-841A-4C9B-975F-D4A71DB92ECF}" srcId="{C6319096-6473-4DE1-A5AE-E502EB4DA284}" destId="{F1A70C87-4294-4DAB-92BD-98BCF2B31E0B}" srcOrd="2" destOrd="0" parTransId="{1DC3B3A5-3910-410A-AC50-387E2BB8D044}" sibTransId="{3EF4AC34-57E1-4D4E-A908-B0FCD33E58F0}"/>
    <dgm:cxn modelId="{77E6704C-4703-4845-A468-0C9BB1AD7D37}" type="presOf" srcId="{F1A70C87-4294-4DAB-92BD-98BCF2B31E0B}" destId="{A9914BD0-AC00-416B-8BFF-F8D1EF2361DD}" srcOrd="0" destOrd="0" presId="urn:microsoft.com/office/officeart/2005/8/layout/bProcess3"/>
    <dgm:cxn modelId="{58DDF64C-4471-4A66-8B1F-1D52D75EAAD3}" srcId="{C6319096-6473-4DE1-A5AE-E502EB4DA284}" destId="{78BB8C30-E2A8-4D6C-B2A3-0689EFC25664}" srcOrd="0" destOrd="0" parTransId="{F32A0F52-C08A-4E3F-8178-D337FBD35C06}" sibTransId="{BB9D6635-32F7-4CAA-BD5C-ED81B42EAE42}"/>
    <dgm:cxn modelId="{B569D874-BEC0-4B57-9A5D-58AA24163112}" type="presOf" srcId="{BB9D6635-32F7-4CAA-BD5C-ED81B42EAE42}" destId="{F1C6FD64-35DF-4D86-8EE6-457F40CE99F1}" srcOrd="1" destOrd="0" presId="urn:microsoft.com/office/officeart/2005/8/layout/bProcess3"/>
    <dgm:cxn modelId="{5503E78D-26B8-46EF-B821-A6CBB3AE6EBA}" srcId="{C6319096-6473-4DE1-A5AE-E502EB4DA284}" destId="{BB3CE032-EC93-48F1-94B6-BCA805C80CB4}" srcOrd="3" destOrd="0" parTransId="{5CF9FBD5-EA9F-48AA-A942-762E6D5ECFA0}" sibTransId="{49E99F37-CA3A-43A4-8BC2-A75DD375177B}"/>
    <dgm:cxn modelId="{4B0AA7B4-D68C-4204-A3B4-647DEBFC6229}" srcId="{C6319096-6473-4DE1-A5AE-E502EB4DA284}" destId="{5587AFE9-0DB8-416A-84C8-C9FC1C4A2F21}" srcOrd="1" destOrd="0" parTransId="{5C8FF3F4-7DD9-4B5F-90E2-66CAF7CF6566}" sibTransId="{079281F8-E587-447C-A4F7-7A9AAD8222DD}"/>
    <dgm:cxn modelId="{60643FCA-081B-4641-82A7-2FCBA8FD5C6E}" type="presOf" srcId="{BB9D6635-32F7-4CAA-BD5C-ED81B42EAE42}" destId="{9624B683-281C-4C0A-9E87-48996AA34599}" srcOrd="0" destOrd="0" presId="urn:microsoft.com/office/officeart/2005/8/layout/bProcess3"/>
    <dgm:cxn modelId="{EAB70ACD-97D3-4738-A633-39548156A801}" type="presOf" srcId="{5587AFE9-0DB8-416A-84C8-C9FC1C4A2F21}" destId="{AACECB87-0B52-4895-96BB-3B6B33BE78A7}" srcOrd="0" destOrd="0" presId="urn:microsoft.com/office/officeart/2005/8/layout/bProcess3"/>
    <dgm:cxn modelId="{D2B604E7-4D07-4A28-A1FE-0A40EEC71DB8}" type="presOf" srcId="{BB3CE032-EC93-48F1-94B6-BCA805C80CB4}" destId="{CD6F5C81-A69F-4CAD-B122-D8303A0D51F2}" srcOrd="0" destOrd="0" presId="urn:microsoft.com/office/officeart/2005/8/layout/bProcess3"/>
    <dgm:cxn modelId="{60952E5F-B235-4CEA-BA3F-501EBBC57B63}" type="presParOf" srcId="{C685C459-51E7-4766-B363-704050BBB97B}" destId="{460F523A-8E87-4111-8885-13E2AFC333B5}" srcOrd="0" destOrd="0" presId="urn:microsoft.com/office/officeart/2005/8/layout/bProcess3"/>
    <dgm:cxn modelId="{0ED555D2-3BBE-4E65-9E3C-22919C89F059}" type="presParOf" srcId="{C685C459-51E7-4766-B363-704050BBB97B}" destId="{9624B683-281C-4C0A-9E87-48996AA34599}" srcOrd="1" destOrd="0" presId="urn:microsoft.com/office/officeart/2005/8/layout/bProcess3"/>
    <dgm:cxn modelId="{90B3C694-4E44-4BC1-9622-8F92799F014C}" type="presParOf" srcId="{9624B683-281C-4C0A-9E87-48996AA34599}" destId="{F1C6FD64-35DF-4D86-8EE6-457F40CE99F1}" srcOrd="0" destOrd="0" presId="urn:microsoft.com/office/officeart/2005/8/layout/bProcess3"/>
    <dgm:cxn modelId="{D665A2B0-8E32-4758-92C3-30218656A0EA}" type="presParOf" srcId="{C685C459-51E7-4766-B363-704050BBB97B}" destId="{AACECB87-0B52-4895-96BB-3B6B33BE78A7}" srcOrd="2" destOrd="0" presId="urn:microsoft.com/office/officeart/2005/8/layout/bProcess3"/>
    <dgm:cxn modelId="{D12EEEFC-A28C-402A-A389-64B851710491}" type="presParOf" srcId="{C685C459-51E7-4766-B363-704050BBB97B}" destId="{4A8B5DE4-6A47-4B88-972A-E95A190DD3FC}" srcOrd="3" destOrd="0" presId="urn:microsoft.com/office/officeart/2005/8/layout/bProcess3"/>
    <dgm:cxn modelId="{CEBF8D94-455E-49B8-BB40-95437E70E82C}" type="presParOf" srcId="{4A8B5DE4-6A47-4B88-972A-E95A190DD3FC}" destId="{0757F35E-ECCE-46DD-AC8B-A32E01B20A9B}" srcOrd="0" destOrd="0" presId="urn:microsoft.com/office/officeart/2005/8/layout/bProcess3"/>
    <dgm:cxn modelId="{69E08247-89EB-44EC-9692-42DDF9F8677B}" type="presParOf" srcId="{C685C459-51E7-4766-B363-704050BBB97B}" destId="{A9914BD0-AC00-416B-8BFF-F8D1EF2361DD}" srcOrd="4" destOrd="0" presId="urn:microsoft.com/office/officeart/2005/8/layout/bProcess3"/>
    <dgm:cxn modelId="{4AED0232-EB36-4599-BD35-2CBF2477B6EC}" type="presParOf" srcId="{C685C459-51E7-4766-B363-704050BBB97B}" destId="{34F7F839-3737-4E11-830A-1B600531C8FC}" srcOrd="5" destOrd="0" presId="urn:microsoft.com/office/officeart/2005/8/layout/bProcess3"/>
    <dgm:cxn modelId="{B71AEA89-7E4E-4B4A-9D8A-54871687F1C5}" type="presParOf" srcId="{34F7F839-3737-4E11-830A-1B600531C8FC}" destId="{BC7DB8F3-CCCA-411C-868F-CF0C50BD05BB}" srcOrd="0" destOrd="0" presId="urn:microsoft.com/office/officeart/2005/8/layout/bProcess3"/>
    <dgm:cxn modelId="{7AA6C500-55F4-4B9F-8668-45A06BADD67E}" type="presParOf" srcId="{C685C459-51E7-4766-B363-704050BBB97B}" destId="{CD6F5C81-A69F-4CAD-B122-D8303A0D51F2}"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70EE7F-74B8-41BB-9465-F6C8E9074D61}" type="doc">
      <dgm:prSet loTypeId="urn:microsoft.com/office/officeart/2009/3/layout/PlusandMinus" loCatId="relationship" qsTypeId="urn:microsoft.com/office/officeart/2005/8/quickstyle/3d5" qsCatId="3D" csTypeId="urn:microsoft.com/office/officeart/2005/8/colors/accent2_1" csCatId="accent2" phldr="1"/>
      <dgm:spPr/>
      <dgm:t>
        <a:bodyPr/>
        <a:lstStyle/>
        <a:p>
          <a:endParaRPr lang="pt-PT"/>
        </a:p>
      </dgm:t>
    </dgm:pt>
    <dgm:pt modelId="{83C1A752-C12A-48AD-8A78-DD5CE68F0481}">
      <dgm:prSet phldrT="[Texto]" custT="1"/>
      <dgm:spPr>
        <a:xfrm>
          <a:off x="1160472" y="255549"/>
          <a:ext cx="3175770" cy="3023557"/>
        </a:xfrm>
      </dgm:spPr>
      <dgm:t>
        <a:bodyPr/>
        <a:lstStyle/>
        <a:p>
          <a:pPr marL="0" lvl="0" algn="l" defTabSz="1289050">
            <a:lnSpc>
              <a:spcPct val="90000"/>
            </a:lnSpc>
            <a:spcBef>
              <a:spcPct val="0"/>
            </a:spcBef>
            <a:spcAft>
              <a:spcPct val="35000"/>
            </a:spcAft>
            <a:buNone/>
          </a:pPr>
          <a:r>
            <a:rPr lang="en-GB" sz="2000" kern="1200" dirty="0">
              <a:latin typeface="Calibri"/>
              <a:ea typeface="+mn-ea"/>
              <a:cs typeface="+mn-cs"/>
            </a:rPr>
            <a:t>A </a:t>
          </a:r>
          <a:r>
            <a:rPr lang="en-GB" sz="2000" kern="1200" dirty="0" err="1">
              <a:latin typeface="Calibri"/>
              <a:ea typeface="+mn-ea"/>
              <a:cs typeface="+mn-cs"/>
            </a:rPr>
            <a:t>associação</a:t>
          </a:r>
          <a:r>
            <a:rPr lang="en-GB" sz="2000" kern="1200" dirty="0">
              <a:latin typeface="Calibri"/>
              <a:ea typeface="+mn-ea"/>
              <a:cs typeface="+mn-cs"/>
            </a:rPr>
            <a:t> de </a:t>
          </a:r>
          <a:r>
            <a:rPr lang="en-GB" sz="2000" kern="1200" dirty="0" err="1">
              <a:latin typeface="Calibri"/>
              <a:ea typeface="+mn-ea"/>
              <a:cs typeface="+mn-cs"/>
            </a:rPr>
            <a:t>palavras</a:t>
          </a:r>
          <a:r>
            <a:rPr lang="en-GB" sz="2000" kern="1200" dirty="0">
              <a:latin typeface="Calibri"/>
              <a:ea typeface="+mn-ea"/>
              <a:cs typeface="+mn-cs"/>
            </a:rPr>
            <a:t> </a:t>
          </a:r>
          <a:r>
            <a:rPr lang="en-GB" sz="2000" kern="1200" dirty="0" err="1">
              <a:latin typeface="Calibri"/>
              <a:ea typeface="+mn-ea"/>
              <a:cs typeface="+mn-cs"/>
            </a:rPr>
            <a:t>deu</a:t>
          </a:r>
          <a:r>
            <a:rPr lang="en-GB" sz="2000" kern="1200" dirty="0">
              <a:latin typeface="Calibri"/>
              <a:ea typeface="+mn-ea"/>
              <a:cs typeface="+mn-cs"/>
            </a:rPr>
            <a:t> </a:t>
          </a:r>
          <a:r>
            <a:rPr lang="en-GB" sz="2000" kern="1200" dirty="0" err="1">
              <a:latin typeface="Calibri"/>
              <a:ea typeface="+mn-ea"/>
              <a:cs typeface="+mn-cs"/>
            </a:rPr>
            <a:t>significado</a:t>
          </a:r>
          <a:r>
            <a:rPr lang="en-GB" sz="2000" kern="1200" dirty="0">
              <a:latin typeface="Calibri"/>
              <a:ea typeface="+mn-ea"/>
              <a:cs typeface="+mn-cs"/>
            </a:rPr>
            <a:t> a </a:t>
          </a:r>
          <a:r>
            <a:rPr lang="en-GB" sz="2000" kern="1200" dirty="0" err="1">
              <a:latin typeface="Calibri"/>
              <a:ea typeface="+mn-ea"/>
              <a:cs typeface="+mn-cs"/>
            </a:rPr>
            <a:t>cada</a:t>
          </a:r>
          <a:r>
            <a:rPr lang="en-GB" sz="2000" kern="1200" dirty="0">
              <a:latin typeface="Calibri"/>
              <a:ea typeface="+mn-ea"/>
              <a:cs typeface="+mn-cs"/>
            </a:rPr>
            <a:t> </a:t>
          </a:r>
          <a:r>
            <a:rPr lang="en-GB" sz="2000" kern="1200" dirty="0" err="1">
              <a:latin typeface="Calibri"/>
              <a:ea typeface="+mn-ea"/>
              <a:cs typeface="+mn-cs"/>
            </a:rPr>
            <a:t>uma</a:t>
          </a:r>
          <a:r>
            <a:rPr lang="en-GB" sz="2000" kern="1200" dirty="0">
              <a:latin typeface="Calibri"/>
              <a:ea typeface="+mn-ea"/>
              <a:cs typeface="+mn-cs"/>
            </a:rPr>
            <a:t> das classes, que </a:t>
          </a:r>
          <a:r>
            <a:rPr lang="en-GB" sz="2000" kern="1200" dirty="0" err="1">
              <a:latin typeface="Calibri"/>
              <a:ea typeface="+mn-ea"/>
              <a:cs typeface="+mn-cs"/>
            </a:rPr>
            <a:t>nomeamos</a:t>
          </a:r>
          <a:r>
            <a:rPr lang="en-GB" sz="2000" kern="1200" dirty="0">
              <a:latin typeface="Calibri"/>
              <a:ea typeface="+mn-ea"/>
              <a:cs typeface="+mn-cs"/>
            </a:rPr>
            <a:t> </a:t>
          </a:r>
          <a:r>
            <a:rPr lang="en-GB" sz="2000" kern="1200" dirty="0" err="1">
              <a:latin typeface="Calibri"/>
              <a:ea typeface="+mn-ea"/>
              <a:cs typeface="+mn-cs"/>
            </a:rPr>
            <a:t>assim</a:t>
          </a:r>
          <a:r>
            <a:rPr lang="en-GB" sz="2000" kern="1200" dirty="0">
              <a:latin typeface="Calibri"/>
              <a:ea typeface="+mn-ea"/>
              <a:cs typeface="+mn-cs"/>
            </a:rPr>
            <a:t>:  </a:t>
          </a:r>
        </a:p>
        <a:p>
          <a:pPr marL="0" lvl="0" algn="l" defTabSz="1289050">
            <a:lnSpc>
              <a:spcPct val="100000"/>
            </a:lnSpc>
            <a:spcBef>
              <a:spcPct val="0"/>
            </a:spcBef>
            <a:spcAft>
              <a:spcPct val="35000"/>
            </a:spcAft>
            <a:buNone/>
          </a:pPr>
          <a:r>
            <a:rPr lang="en-GB" sz="2000" kern="1200" dirty="0" err="1">
              <a:latin typeface="Calibri"/>
              <a:ea typeface="+mn-ea"/>
              <a:cs typeface="+mn-cs"/>
            </a:rPr>
            <a:t>Classe</a:t>
          </a:r>
          <a:r>
            <a:rPr lang="en-GB" sz="2000" kern="1200" dirty="0">
              <a:latin typeface="Calibri"/>
              <a:ea typeface="+mn-ea"/>
              <a:cs typeface="+mn-cs"/>
            </a:rPr>
            <a:t> 1 </a:t>
          </a:r>
          <a:r>
            <a:rPr lang="en-GB" sz="2000" kern="1200" dirty="0" err="1">
              <a:latin typeface="Calibri"/>
              <a:ea typeface="+mn-ea"/>
              <a:cs typeface="+mn-cs"/>
            </a:rPr>
            <a:t>Saúde-Atividade</a:t>
          </a:r>
          <a:r>
            <a:rPr lang="en-GB" sz="2000" kern="1200" dirty="0">
              <a:latin typeface="Calibri"/>
              <a:ea typeface="+mn-ea"/>
              <a:cs typeface="+mn-cs"/>
            </a:rPr>
            <a:t>; </a:t>
          </a:r>
        </a:p>
        <a:p>
          <a:pPr marL="0" lvl="0" algn="l" defTabSz="1289050">
            <a:lnSpc>
              <a:spcPct val="100000"/>
            </a:lnSpc>
            <a:spcBef>
              <a:spcPct val="0"/>
            </a:spcBef>
            <a:spcAft>
              <a:spcPct val="35000"/>
            </a:spcAft>
            <a:buNone/>
          </a:pPr>
          <a:r>
            <a:rPr lang="en-GB" sz="2000" kern="1200" dirty="0" err="1">
              <a:latin typeface="Calibri"/>
              <a:ea typeface="+mn-ea"/>
              <a:cs typeface="+mn-cs"/>
            </a:rPr>
            <a:t>Classe</a:t>
          </a:r>
          <a:r>
            <a:rPr lang="en-GB" sz="2000" kern="1200" dirty="0">
              <a:latin typeface="Calibri"/>
              <a:ea typeface="+mn-ea"/>
              <a:cs typeface="+mn-cs"/>
            </a:rPr>
            <a:t> 2 </a:t>
          </a:r>
          <a:r>
            <a:rPr lang="en-GB" sz="2000" kern="1200" dirty="0" err="1">
              <a:latin typeface="Calibri"/>
              <a:ea typeface="+mn-ea"/>
              <a:cs typeface="+mn-cs"/>
            </a:rPr>
            <a:t>Actividade-Expetativa</a:t>
          </a:r>
          <a:r>
            <a:rPr lang="en-GB" sz="2000" kern="1200" dirty="0">
              <a:latin typeface="Calibri"/>
              <a:ea typeface="+mn-ea"/>
              <a:cs typeface="+mn-cs"/>
            </a:rPr>
            <a:t>;</a:t>
          </a:r>
        </a:p>
        <a:p>
          <a:pPr marL="0" lvl="0" algn="l" defTabSz="1289050">
            <a:lnSpc>
              <a:spcPct val="100000"/>
            </a:lnSpc>
            <a:spcBef>
              <a:spcPct val="0"/>
            </a:spcBef>
            <a:spcAft>
              <a:spcPct val="35000"/>
            </a:spcAft>
            <a:buNone/>
          </a:pPr>
          <a:r>
            <a:rPr lang="en-GB" sz="2000" kern="1200" dirty="0">
              <a:latin typeface="Calibri"/>
              <a:ea typeface="+mn-ea"/>
              <a:cs typeface="+mn-cs"/>
            </a:rPr>
            <a:t> </a:t>
          </a:r>
          <a:r>
            <a:rPr lang="en-GB" sz="2000" kern="1200" dirty="0" err="1">
              <a:latin typeface="Calibri"/>
              <a:ea typeface="+mn-ea"/>
              <a:cs typeface="+mn-cs"/>
            </a:rPr>
            <a:t>Classe</a:t>
          </a:r>
          <a:r>
            <a:rPr lang="en-GB" sz="2000" kern="1200" dirty="0">
              <a:latin typeface="Calibri"/>
              <a:ea typeface="+mn-ea"/>
              <a:cs typeface="+mn-cs"/>
            </a:rPr>
            <a:t> 3 </a:t>
          </a:r>
          <a:r>
            <a:rPr lang="en-GB" sz="2000" kern="1200" dirty="0" err="1">
              <a:latin typeface="Calibri"/>
              <a:ea typeface="+mn-ea"/>
              <a:cs typeface="+mn-cs"/>
            </a:rPr>
            <a:t>Unidade</a:t>
          </a:r>
          <a:r>
            <a:rPr lang="en-GB" sz="2000" kern="1200" dirty="0">
              <a:latin typeface="Calibri"/>
              <a:ea typeface="+mn-ea"/>
              <a:cs typeface="+mn-cs"/>
            </a:rPr>
            <a:t> </a:t>
          </a:r>
          <a:r>
            <a:rPr lang="en-GB" sz="2000" kern="1200" dirty="0" err="1">
              <a:latin typeface="Calibri"/>
              <a:ea typeface="+mn-ea"/>
              <a:cs typeface="+mn-cs"/>
            </a:rPr>
            <a:t>Mente-corpo</a:t>
          </a:r>
          <a:endParaRPr lang="pt-PT" sz="2000" kern="1200" dirty="0">
            <a:latin typeface="Calibri"/>
            <a:ea typeface="+mn-ea"/>
            <a:cs typeface="+mn-cs"/>
          </a:endParaRPr>
        </a:p>
      </dgm:t>
    </dgm:pt>
    <dgm:pt modelId="{E231721D-E12D-4A3A-BA59-3EFA432B3B70}" type="parTrans" cxnId="{F0B28981-5F45-427F-AFB9-4D9632BB894E}">
      <dgm:prSet/>
      <dgm:spPr/>
      <dgm:t>
        <a:bodyPr/>
        <a:lstStyle/>
        <a:p>
          <a:endParaRPr lang="pt-PT"/>
        </a:p>
      </dgm:t>
    </dgm:pt>
    <dgm:pt modelId="{A1FFCCD6-B179-4FB6-8681-369BCE047F79}" type="sibTrans" cxnId="{F0B28981-5F45-427F-AFB9-4D9632BB894E}">
      <dgm:prSet/>
      <dgm:spPr/>
      <dgm:t>
        <a:bodyPr/>
        <a:lstStyle/>
        <a:p>
          <a:endParaRPr lang="pt-PT"/>
        </a:p>
      </dgm:t>
    </dgm:pt>
    <dgm:pt modelId="{02366454-804B-4B17-888B-1412594E7AA0}" type="pres">
      <dgm:prSet presAssocID="{DF70EE7F-74B8-41BB-9465-F6C8E9074D61}" presName="Name0" presStyleCnt="0">
        <dgm:presLayoutVars>
          <dgm:chMax val="2"/>
          <dgm:chPref val="2"/>
          <dgm:dir/>
          <dgm:animOne/>
          <dgm:resizeHandles val="exact"/>
        </dgm:presLayoutVars>
      </dgm:prSet>
      <dgm:spPr/>
    </dgm:pt>
    <dgm:pt modelId="{D7881679-78AA-4B2A-AFCB-CA74A55C5896}" type="pres">
      <dgm:prSet presAssocID="{DF70EE7F-74B8-41BB-9465-F6C8E9074D61}" presName="Background" presStyleLbl="bgImgPlace1" presStyleIdx="0" presStyleCnt="1" custScaleY="121951" custLinFactNeighborX="-2865" custLinFactNeighborY="-19589"/>
      <dgm:spPr>
        <a:xfrm>
          <a:off x="760155" y="0"/>
          <a:ext cx="6838912" cy="4310124"/>
        </a:xfrm>
        <a:prstGeom prst="rect">
          <a:avLst/>
        </a:prstGeom>
      </dgm:spPr>
    </dgm:pt>
    <dgm:pt modelId="{437B5449-DFCF-4F5E-8C91-F8A296DF42F5}" type="pres">
      <dgm:prSet presAssocID="{DF70EE7F-74B8-41BB-9465-F6C8E9074D61}" presName="ParentText1" presStyleLbl="revTx" presStyleIdx="0" presStyleCnt="2" custLinFactNeighborY="-23330">
        <dgm:presLayoutVars>
          <dgm:chMax val="0"/>
          <dgm:chPref val="0"/>
          <dgm:bulletEnabled val="1"/>
        </dgm:presLayoutVars>
      </dgm:prSet>
      <dgm:spPr/>
    </dgm:pt>
    <dgm:pt modelId="{410B1D64-96A4-466B-8EA8-14B1A8883FDC}" type="pres">
      <dgm:prSet presAssocID="{DF70EE7F-74B8-41BB-9465-F6C8E9074D61}" presName="ParentText2" presStyleLbl="revTx" presStyleIdx="1" presStyleCnt="2">
        <dgm:presLayoutVars>
          <dgm:chMax val="0"/>
          <dgm:chPref val="0"/>
          <dgm:bulletEnabled val="1"/>
        </dgm:presLayoutVars>
      </dgm:prSet>
      <dgm:spPr>
        <a:xfrm>
          <a:off x="4406990" y="960945"/>
          <a:ext cx="3175770" cy="3023557"/>
        </a:xfrm>
        <a:prstGeom prst="rect">
          <a:avLst/>
        </a:prstGeom>
      </dgm:spPr>
    </dgm:pt>
    <dgm:pt modelId="{DD9B73AA-3B1C-4FD8-95E1-D6027EFC702D}" type="pres">
      <dgm:prSet presAssocID="{DF70EE7F-74B8-41BB-9465-F6C8E9074D61}" presName="Plus" presStyleLbl="alignNode1" presStyleIdx="0" presStyleCnt="2" custLinFactY="-40707" custLinFactNeighborX="-16588" custLinFactNeighborY="-100000"/>
      <dgm:spPr>
        <a:xfrm>
          <a:off x="0" y="-159688"/>
          <a:ext cx="1336339" cy="1336339"/>
        </a:xfrm>
        <a:prstGeom prst="plus">
          <a:avLst>
            <a:gd name="adj" fmla="val 32810"/>
          </a:avLst>
        </a:prstGeom>
      </dgm:spPr>
    </dgm:pt>
    <dgm:pt modelId="{90582EEF-4F6D-4335-A44A-2F1E74968910}" type="pres">
      <dgm:prSet presAssocID="{DF70EE7F-74B8-41BB-9465-F6C8E9074D61}" presName="Minus" presStyleLbl="alignNode1" presStyleIdx="1" presStyleCnt="2" custScaleX="325761" custScaleY="935942" custLinFactY="100000" custLinFactNeighborX="-52969" custLinFactNeighborY="151551"/>
      <dgm:spPr>
        <a:xfrm>
          <a:off x="6185497" y="1405109"/>
          <a:ext cx="1257730" cy="431013"/>
        </a:xfrm>
        <a:prstGeom prst="rect">
          <a:avLst/>
        </a:prstGeom>
        <a:blipFill rotWithShape="0">
          <a:blip xmlns:r="http://schemas.openxmlformats.org/officeDocument/2006/relationships" r:embed="rId1"/>
          <a:stretch>
            <a:fillRect/>
          </a:stretch>
        </a:blipFill>
      </dgm:spPr>
    </dgm:pt>
    <dgm:pt modelId="{A3CB6C8B-5FD3-448A-AB4A-72486C4A7865}" type="pres">
      <dgm:prSet presAssocID="{DF70EE7F-74B8-41BB-9465-F6C8E9074D61}" presName="Divider" presStyleLbl="parChTrans1D1" presStyleIdx="0" presStyleCnt="1"/>
      <dgm:spPr>
        <a:xfrm>
          <a:off x="4375546" y="967411"/>
          <a:ext cx="786" cy="2887788"/>
        </a:xfrm>
        <a:prstGeom prst="line">
          <a:avLst/>
        </a:prstGeom>
      </dgm:spPr>
    </dgm:pt>
  </dgm:ptLst>
  <dgm:cxnLst>
    <dgm:cxn modelId="{15E92002-87E2-4FD1-A5EA-30D4DC975672}" type="presOf" srcId="{83C1A752-C12A-48AD-8A78-DD5CE68F0481}" destId="{437B5449-DFCF-4F5E-8C91-F8A296DF42F5}" srcOrd="0" destOrd="0" presId="urn:microsoft.com/office/officeart/2009/3/layout/PlusandMinus"/>
    <dgm:cxn modelId="{F0B28981-5F45-427F-AFB9-4D9632BB894E}" srcId="{DF70EE7F-74B8-41BB-9465-F6C8E9074D61}" destId="{83C1A752-C12A-48AD-8A78-DD5CE68F0481}" srcOrd="0" destOrd="0" parTransId="{E231721D-E12D-4A3A-BA59-3EFA432B3B70}" sibTransId="{A1FFCCD6-B179-4FB6-8681-369BCE047F79}"/>
    <dgm:cxn modelId="{CBF51E94-9820-440A-903B-620269E34B79}" type="presOf" srcId="{DF70EE7F-74B8-41BB-9465-F6C8E9074D61}" destId="{02366454-804B-4B17-888B-1412594E7AA0}" srcOrd="0" destOrd="0" presId="urn:microsoft.com/office/officeart/2009/3/layout/PlusandMinus"/>
    <dgm:cxn modelId="{C3B0CFA5-9D02-4C22-A00E-4C80C91363D4}" type="presParOf" srcId="{02366454-804B-4B17-888B-1412594E7AA0}" destId="{D7881679-78AA-4B2A-AFCB-CA74A55C5896}" srcOrd="0" destOrd="0" presId="urn:microsoft.com/office/officeart/2009/3/layout/PlusandMinus"/>
    <dgm:cxn modelId="{7712F88D-8408-421E-873C-88E3BBC4F14D}" type="presParOf" srcId="{02366454-804B-4B17-888B-1412594E7AA0}" destId="{437B5449-DFCF-4F5E-8C91-F8A296DF42F5}" srcOrd="1" destOrd="0" presId="urn:microsoft.com/office/officeart/2009/3/layout/PlusandMinus"/>
    <dgm:cxn modelId="{2051FEE4-FF7F-45A8-A8A4-D262930AB3B8}" type="presParOf" srcId="{02366454-804B-4B17-888B-1412594E7AA0}" destId="{410B1D64-96A4-466B-8EA8-14B1A8883FDC}" srcOrd="2" destOrd="0" presId="urn:microsoft.com/office/officeart/2009/3/layout/PlusandMinus"/>
    <dgm:cxn modelId="{C7B58814-3D93-4D71-BF4D-A260CD783233}" type="presParOf" srcId="{02366454-804B-4B17-888B-1412594E7AA0}" destId="{DD9B73AA-3B1C-4FD8-95E1-D6027EFC702D}" srcOrd="3" destOrd="0" presId="urn:microsoft.com/office/officeart/2009/3/layout/PlusandMinus"/>
    <dgm:cxn modelId="{3E030916-F637-4A4E-86BE-D5F8E68993DE}" type="presParOf" srcId="{02366454-804B-4B17-888B-1412594E7AA0}" destId="{90582EEF-4F6D-4335-A44A-2F1E74968910}" srcOrd="4" destOrd="0" presId="urn:microsoft.com/office/officeart/2009/3/layout/PlusandMinus"/>
    <dgm:cxn modelId="{362BBA9E-41A3-48D3-A27C-EA2B50A74E03}" type="presParOf" srcId="{02366454-804B-4B17-888B-1412594E7AA0}" destId="{A3CB6C8B-5FD3-448A-AB4A-72486C4A786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B3455-9040-4EE5-BB70-6B130C4CFFCC}" type="doc">
      <dgm:prSet loTypeId="urn:microsoft.com/office/officeart/2005/8/layout/process1" loCatId="process" qsTypeId="urn:microsoft.com/office/officeart/2005/8/quickstyle/simple1" qsCatId="simple" csTypeId="urn:microsoft.com/office/officeart/2005/8/colors/accent3_1" csCatId="accent3" phldr="1"/>
      <dgm:spPr/>
    </dgm:pt>
    <dgm:pt modelId="{B56B1C23-B0D1-4025-BDA1-DF9034C25B52}">
      <dgm:prSet phldrT="[Texto]" custT="1"/>
      <dgm:spPr/>
      <dgm:t>
        <a:bodyPr/>
        <a:lstStyle/>
        <a:p>
          <a:r>
            <a:rPr lang="pt-PT" sz="2700" dirty="0"/>
            <a:t>Conceitos de saúde, de atividade e de relação mente-corpo têm um sentido positivo</a:t>
          </a:r>
        </a:p>
        <a:p>
          <a:r>
            <a:rPr lang="pt-PT" sz="1400" dirty="0"/>
            <a:t>(WHO, 2015; Fonseca, 2018)</a:t>
          </a:r>
        </a:p>
      </dgm:t>
    </dgm:pt>
    <dgm:pt modelId="{27D7095A-E996-45C5-920E-6643DF929AAA}" type="parTrans" cxnId="{0484BA47-7BE7-490D-9229-0E73B6E17B10}">
      <dgm:prSet/>
      <dgm:spPr/>
      <dgm:t>
        <a:bodyPr/>
        <a:lstStyle/>
        <a:p>
          <a:endParaRPr lang="pt-PT"/>
        </a:p>
      </dgm:t>
    </dgm:pt>
    <dgm:pt modelId="{040FB9D5-379B-4D8E-ADC1-C3656798D005}" type="sibTrans" cxnId="{0484BA47-7BE7-490D-9229-0E73B6E17B10}">
      <dgm:prSet/>
      <dgm:spPr/>
      <dgm:t>
        <a:bodyPr/>
        <a:lstStyle/>
        <a:p>
          <a:endParaRPr lang="pt-PT"/>
        </a:p>
      </dgm:t>
    </dgm:pt>
    <dgm:pt modelId="{44A0C7D8-8DF5-48DF-87C3-3197FD81E86F}">
      <dgm:prSet phldrT="[Texto]"/>
      <dgm:spPr/>
      <dgm:t>
        <a:bodyPr/>
        <a:lstStyle/>
        <a:p>
          <a:r>
            <a:rPr lang="en-GB" dirty="0"/>
            <a:t>requires an interdisciplinary, collaborative and user-</a:t>
          </a:r>
          <a:r>
            <a:rPr lang="en-GB" dirty="0" err="1"/>
            <a:t>centered</a:t>
          </a:r>
          <a:r>
            <a:rPr lang="en-GB" dirty="0"/>
            <a:t> approach to improve the viability, acceptability and usability of these innovations</a:t>
          </a:r>
          <a:endParaRPr lang="pt-PT" dirty="0"/>
        </a:p>
      </dgm:t>
    </dgm:pt>
    <dgm:pt modelId="{915CAED8-EF6B-410D-BD5A-F303BA81A1D7}" type="parTrans" cxnId="{5B1C366A-8CA1-4E4B-91DB-545FC2D1D548}">
      <dgm:prSet/>
      <dgm:spPr/>
      <dgm:t>
        <a:bodyPr/>
        <a:lstStyle/>
        <a:p>
          <a:endParaRPr lang="pt-PT"/>
        </a:p>
      </dgm:t>
    </dgm:pt>
    <dgm:pt modelId="{FB2C5C69-41F3-42C7-803F-B13E997EF2EF}" type="sibTrans" cxnId="{5B1C366A-8CA1-4E4B-91DB-545FC2D1D548}">
      <dgm:prSet/>
      <dgm:spPr/>
      <dgm:t>
        <a:bodyPr/>
        <a:lstStyle/>
        <a:p>
          <a:endParaRPr lang="pt-PT"/>
        </a:p>
      </dgm:t>
    </dgm:pt>
    <dgm:pt modelId="{57E309AF-2D79-4C9B-B2E1-A43A1B018971}" type="pres">
      <dgm:prSet presAssocID="{FB7B3455-9040-4EE5-BB70-6B130C4CFFCC}" presName="Name0" presStyleCnt="0">
        <dgm:presLayoutVars>
          <dgm:dir/>
          <dgm:resizeHandles val="exact"/>
        </dgm:presLayoutVars>
      </dgm:prSet>
      <dgm:spPr/>
    </dgm:pt>
    <dgm:pt modelId="{FD3C94E4-D830-49B5-BFCD-FF9F27C408D2}" type="pres">
      <dgm:prSet presAssocID="{B56B1C23-B0D1-4025-BDA1-DF9034C25B52}" presName="node" presStyleLbl="node1" presStyleIdx="0" presStyleCnt="2">
        <dgm:presLayoutVars>
          <dgm:bulletEnabled val="1"/>
        </dgm:presLayoutVars>
      </dgm:prSet>
      <dgm:spPr/>
    </dgm:pt>
    <dgm:pt modelId="{727DC347-4186-4327-B762-99453488E255}" type="pres">
      <dgm:prSet presAssocID="{040FB9D5-379B-4D8E-ADC1-C3656798D005}" presName="sibTrans" presStyleLbl="sibTrans2D1" presStyleIdx="0" presStyleCnt="1"/>
      <dgm:spPr/>
    </dgm:pt>
    <dgm:pt modelId="{F32800F3-024F-4FD5-9221-8FB56D6C5505}" type="pres">
      <dgm:prSet presAssocID="{040FB9D5-379B-4D8E-ADC1-C3656798D005}" presName="connectorText" presStyleLbl="sibTrans2D1" presStyleIdx="0" presStyleCnt="1"/>
      <dgm:spPr/>
    </dgm:pt>
    <dgm:pt modelId="{DE753588-D68D-4752-9BF6-A6B55C0C0E3D}" type="pres">
      <dgm:prSet presAssocID="{44A0C7D8-8DF5-48DF-87C3-3197FD81E86F}" presName="node" presStyleLbl="node1" presStyleIdx="1" presStyleCnt="2">
        <dgm:presLayoutVars>
          <dgm:bulletEnabled val="1"/>
        </dgm:presLayoutVars>
      </dgm:prSet>
      <dgm:spPr/>
    </dgm:pt>
  </dgm:ptLst>
  <dgm:cxnLst>
    <dgm:cxn modelId="{10C8F325-10E0-4F8B-8049-EA824D83533D}" type="presOf" srcId="{44A0C7D8-8DF5-48DF-87C3-3197FD81E86F}" destId="{DE753588-D68D-4752-9BF6-A6B55C0C0E3D}" srcOrd="0" destOrd="0" presId="urn:microsoft.com/office/officeart/2005/8/layout/process1"/>
    <dgm:cxn modelId="{0484BA47-7BE7-490D-9229-0E73B6E17B10}" srcId="{FB7B3455-9040-4EE5-BB70-6B130C4CFFCC}" destId="{B56B1C23-B0D1-4025-BDA1-DF9034C25B52}" srcOrd="0" destOrd="0" parTransId="{27D7095A-E996-45C5-920E-6643DF929AAA}" sibTransId="{040FB9D5-379B-4D8E-ADC1-C3656798D005}"/>
    <dgm:cxn modelId="{5B1C366A-8CA1-4E4B-91DB-545FC2D1D548}" srcId="{FB7B3455-9040-4EE5-BB70-6B130C4CFFCC}" destId="{44A0C7D8-8DF5-48DF-87C3-3197FD81E86F}" srcOrd="1" destOrd="0" parTransId="{915CAED8-EF6B-410D-BD5A-F303BA81A1D7}" sibTransId="{FB2C5C69-41F3-42C7-803F-B13E997EF2EF}"/>
    <dgm:cxn modelId="{B7C057C1-E28C-4147-AC22-6436C918EFA5}" type="presOf" srcId="{040FB9D5-379B-4D8E-ADC1-C3656798D005}" destId="{727DC347-4186-4327-B762-99453488E255}" srcOrd="0" destOrd="0" presId="urn:microsoft.com/office/officeart/2005/8/layout/process1"/>
    <dgm:cxn modelId="{C7D917DA-4925-406E-AB68-885596EDF5DC}" type="presOf" srcId="{040FB9D5-379B-4D8E-ADC1-C3656798D005}" destId="{F32800F3-024F-4FD5-9221-8FB56D6C5505}" srcOrd="1" destOrd="0" presId="urn:microsoft.com/office/officeart/2005/8/layout/process1"/>
    <dgm:cxn modelId="{D4DC4DED-E866-4A17-AE88-22935F54AE03}" type="presOf" srcId="{B56B1C23-B0D1-4025-BDA1-DF9034C25B52}" destId="{FD3C94E4-D830-49B5-BFCD-FF9F27C408D2}" srcOrd="0" destOrd="0" presId="urn:microsoft.com/office/officeart/2005/8/layout/process1"/>
    <dgm:cxn modelId="{E6EEA0F9-56A5-43D6-B6CE-543D8A4EB037}" type="presOf" srcId="{FB7B3455-9040-4EE5-BB70-6B130C4CFFCC}" destId="{57E309AF-2D79-4C9B-B2E1-A43A1B018971}" srcOrd="0" destOrd="0" presId="urn:microsoft.com/office/officeart/2005/8/layout/process1"/>
    <dgm:cxn modelId="{57EC9D0D-7101-49A3-B6A3-509727A5ECDF}" type="presParOf" srcId="{57E309AF-2D79-4C9B-B2E1-A43A1B018971}" destId="{FD3C94E4-D830-49B5-BFCD-FF9F27C408D2}" srcOrd="0" destOrd="0" presId="urn:microsoft.com/office/officeart/2005/8/layout/process1"/>
    <dgm:cxn modelId="{F54BA0B6-017A-493F-9866-38DB3BFCB809}" type="presParOf" srcId="{57E309AF-2D79-4C9B-B2E1-A43A1B018971}" destId="{727DC347-4186-4327-B762-99453488E255}" srcOrd="1" destOrd="0" presId="urn:microsoft.com/office/officeart/2005/8/layout/process1"/>
    <dgm:cxn modelId="{99486ADF-4097-4B26-8E70-0937AC5E47CE}" type="presParOf" srcId="{727DC347-4186-4327-B762-99453488E255}" destId="{F32800F3-024F-4FD5-9221-8FB56D6C5505}" srcOrd="0" destOrd="0" presId="urn:microsoft.com/office/officeart/2005/8/layout/process1"/>
    <dgm:cxn modelId="{54A640C0-5ABE-441C-86E5-C60590224B58}" type="presParOf" srcId="{57E309AF-2D79-4C9B-B2E1-A43A1B018971}" destId="{DE753588-D68D-4752-9BF6-A6B55C0C0E3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7B3455-9040-4EE5-BB70-6B130C4CFFCC}" type="doc">
      <dgm:prSet loTypeId="urn:microsoft.com/office/officeart/2005/8/layout/process1" loCatId="process" qsTypeId="urn:microsoft.com/office/officeart/2005/8/quickstyle/simple1" qsCatId="simple" csTypeId="urn:microsoft.com/office/officeart/2005/8/colors/accent3_1" csCatId="accent3" phldr="1"/>
      <dgm:spPr/>
    </dgm:pt>
    <dgm:pt modelId="{B56B1C23-B0D1-4025-BDA1-DF9034C25B52}">
      <dgm:prSet phldrT="[Texto]" custT="1"/>
      <dgm:spPr/>
      <dgm:t>
        <a:bodyPr/>
        <a:lstStyle/>
        <a:p>
          <a:pPr algn="just"/>
          <a:r>
            <a:rPr lang="pt-PT" sz="2700" dirty="0"/>
            <a:t>Conceitos de saúde, </a:t>
          </a:r>
        </a:p>
        <a:p>
          <a:pPr algn="just"/>
          <a:r>
            <a:rPr lang="pt-PT" sz="2700" dirty="0"/>
            <a:t>de atividade e de relação mente-corpo têm um sentido positivo</a:t>
          </a:r>
        </a:p>
        <a:p>
          <a:pPr algn="just"/>
          <a:r>
            <a:rPr lang="pt-PT" sz="1400" dirty="0"/>
            <a:t>(WHO, 2015; Fonseca, 2018)</a:t>
          </a:r>
        </a:p>
      </dgm:t>
    </dgm:pt>
    <dgm:pt modelId="{27D7095A-E996-45C5-920E-6643DF929AAA}" type="parTrans" cxnId="{0484BA47-7BE7-490D-9229-0E73B6E17B10}">
      <dgm:prSet/>
      <dgm:spPr/>
      <dgm:t>
        <a:bodyPr/>
        <a:lstStyle/>
        <a:p>
          <a:pPr algn="just"/>
          <a:endParaRPr lang="pt-PT"/>
        </a:p>
      </dgm:t>
    </dgm:pt>
    <dgm:pt modelId="{040FB9D5-379B-4D8E-ADC1-C3656798D005}" type="sibTrans" cxnId="{0484BA47-7BE7-490D-9229-0E73B6E17B10}">
      <dgm:prSet/>
      <dgm:spPr/>
      <dgm:t>
        <a:bodyPr/>
        <a:lstStyle/>
        <a:p>
          <a:pPr algn="just"/>
          <a:endParaRPr lang="pt-PT"/>
        </a:p>
      </dgm:t>
    </dgm:pt>
    <dgm:pt modelId="{44A0C7D8-8DF5-48DF-87C3-3197FD81E86F}">
      <dgm:prSet phldrT="[Texto]" custT="1"/>
      <dgm:spPr/>
      <dgm:t>
        <a:bodyPr/>
        <a:lstStyle/>
        <a:p>
          <a:pPr algn="just"/>
          <a:r>
            <a:rPr lang="pt-PT" sz="2400" dirty="0"/>
            <a:t>Estudos evidenciam </a:t>
          </a:r>
          <a:r>
            <a:rPr lang="pt-PT" sz="1400" dirty="0"/>
            <a:t>(Santana e Maia 2009) </a:t>
          </a:r>
          <a:r>
            <a:rPr lang="pt-PT" sz="2400" dirty="0"/>
            <a:t>que a atividade física e a interação social são preponderantes;</a:t>
          </a:r>
        </a:p>
        <a:p>
          <a:pPr algn="just"/>
          <a:r>
            <a:rPr lang="pt-PT" sz="2400" dirty="0"/>
            <a:t>O convívio é indutor de bem-estar e de satisfação com a vida </a:t>
          </a:r>
          <a:r>
            <a:rPr lang="pt-PT" sz="1400" dirty="0"/>
            <a:t>(</a:t>
          </a:r>
          <a:r>
            <a:rPr lang="pt-PT" sz="1400" dirty="0" err="1"/>
            <a:t>Wichmann</a:t>
          </a:r>
          <a:r>
            <a:rPr lang="pt-PT" sz="1400" dirty="0"/>
            <a:t>, Couto, Areosa, &amp; </a:t>
          </a:r>
          <a:r>
            <a:rPr lang="pt-PT" sz="1400" dirty="0" err="1"/>
            <a:t>Montañés</a:t>
          </a:r>
          <a:r>
            <a:rPr lang="pt-PT" sz="1400" dirty="0"/>
            <a:t>, 2013). </a:t>
          </a:r>
          <a:r>
            <a:rPr lang="pt-PT" sz="2400" dirty="0"/>
            <a:t>E tem impacto nos determinantes da saúde </a:t>
          </a:r>
          <a:r>
            <a:rPr lang="pt-PT" sz="1400" dirty="0"/>
            <a:t>(Sato, </a:t>
          </a:r>
          <a:r>
            <a:rPr lang="pt-PT" sz="1400" dirty="0" err="1"/>
            <a:t>Hallman</a:t>
          </a:r>
          <a:r>
            <a:rPr lang="pt-PT" sz="1400" dirty="0"/>
            <a:t>, ·</a:t>
          </a:r>
          <a:r>
            <a:rPr lang="pt-PT" sz="1400" dirty="0" err="1"/>
            <a:t>Kristiansen</a:t>
          </a:r>
          <a:r>
            <a:rPr lang="pt-PT" sz="1400" dirty="0"/>
            <a:t>, </a:t>
          </a:r>
          <a:r>
            <a:rPr lang="pt-PT" sz="1400" dirty="0" err="1"/>
            <a:t>Skotte</a:t>
          </a:r>
          <a:r>
            <a:rPr lang="pt-PT" sz="1400" dirty="0"/>
            <a:t>, ·&amp; </a:t>
          </a:r>
          <a:r>
            <a:rPr lang="pt-PT" sz="1400" dirty="0" err="1"/>
            <a:t>Holtermann</a:t>
          </a:r>
          <a:r>
            <a:rPr lang="pt-PT" sz="1400" dirty="0"/>
            <a:t>, 2018), </a:t>
          </a:r>
          <a:r>
            <a:rPr lang="pt-PT" sz="2400" dirty="0"/>
            <a:t>A visão holística da pessoa é reconhecida e é condição para viver na comunidade </a:t>
          </a:r>
          <a:r>
            <a:rPr lang="pt-PT" sz="1400" dirty="0"/>
            <a:t>(WHO, 2015).</a:t>
          </a:r>
        </a:p>
        <a:p>
          <a:pPr algn="just"/>
          <a:r>
            <a:rPr lang="pt-PT" sz="2400" dirty="0"/>
            <a:t>A formação ao longo da vida é um imperativo que deve assumir configurações distintas em função dos interesses das pessoas, suas potencialidades e  de estratégias particulares  </a:t>
          </a:r>
        </a:p>
      </dgm:t>
    </dgm:pt>
    <dgm:pt modelId="{915CAED8-EF6B-410D-BD5A-F303BA81A1D7}" type="parTrans" cxnId="{5B1C366A-8CA1-4E4B-91DB-545FC2D1D548}">
      <dgm:prSet/>
      <dgm:spPr/>
      <dgm:t>
        <a:bodyPr/>
        <a:lstStyle/>
        <a:p>
          <a:pPr algn="just"/>
          <a:endParaRPr lang="pt-PT"/>
        </a:p>
      </dgm:t>
    </dgm:pt>
    <dgm:pt modelId="{FB2C5C69-41F3-42C7-803F-B13E997EF2EF}" type="sibTrans" cxnId="{5B1C366A-8CA1-4E4B-91DB-545FC2D1D548}">
      <dgm:prSet/>
      <dgm:spPr/>
      <dgm:t>
        <a:bodyPr/>
        <a:lstStyle/>
        <a:p>
          <a:pPr algn="just"/>
          <a:endParaRPr lang="pt-PT"/>
        </a:p>
      </dgm:t>
    </dgm:pt>
    <dgm:pt modelId="{57E309AF-2D79-4C9B-B2E1-A43A1B018971}" type="pres">
      <dgm:prSet presAssocID="{FB7B3455-9040-4EE5-BB70-6B130C4CFFCC}" presName="Name0" presStyleCnt="0">
        <dgm:presLayoutVars>
          <dgm:dir/>
          <dgm:resizeHandles val="exact"/>
        </dgm:presLayoutVars>
      </dgm:prSet>
      <dgm:spPr/>
    </dgm:pt>
    <dgm:pt modelId="{FD3C94E4-D830-49B5-BFCD-FF9F27C408D2}" type="pres">
      <dgm:prSet presAssocID="{B56B1C23-B0D1-4025-BDA1-DF9034C25B52}" presName="node" presStyleLbl="node1" presStyleIdx="0" presStyleCnt="2">
        <dgm:presLayoutVars>
          <dgm:bulletEnabled val="1"/>
        </dgm:presLayoutVars>
      </dgm:prSet>
      <dgm:spPr/>
    </dgm:pt>
    <dgm:pt modelId="{727DC347-4186-4327-B762-99453488E255}" type="pres">
      <dgm:prSet presAssocID="{040FB9D5-379B-4D8E-ADC1-C3656798D005}" presName="sibTrans" presStyleLbl="sibTrans2D1" presStyleIdx="0" presStyleCnt="1"/>
      <dgm:spPr/>
    </dgm:pt>
    <dgm:pt modelId="{F32800F3-024F-4FD5-9221-8FB56D6C5505}" type="pres">
      <dgm:prSet presAssocID="{040FB9D5-379B-4D8E-ADC1-C3656798D005}" presName="connectorText" presStyleLbl="sibTrans2D1" presStyleIdx="0" presStyleCnt="1"/>
      <dgm:spPr/>
    </dgm:pt>
    <dgm:pt modelId="{DE753588-D68D-4752-9BF6-A6B55C0C0E3D}" type="pres">
      <dgm:prSet presAssocID="{44A0C7D8-8DF5-48DF-87C3-3197FD81E86F}" presName="node" presStyleLbl="node1" presStyleIdx="1" presStyleCnt="2" custScaleX="277779">
        <dgm:presLayoutVars>
          <dgm:bulletEnabled val="1"/>
        </dgm:presLayoutVars>
      </dgm:prSet>
      <dgm:spPr/>
    </dgm:pt>
  </dgm:ptLst>
  <dgm:cxnLst>
    <dgm:cxn modelId="{10C8F325-10E0-4F8B-8049-EA824D83533D}" type="presOf" srcId="{44A0C7D8-8DF5-48DF-87C3-3197FD81E86F}" destId="{DE753588-D68D-4752-9BF6-A6B55C0C0E3D}" srcOrd="0" destOrd="0" presId="urn:microsoft.com/office/officeart/2005/8/layout/process1"/>
    <dgm:cxn modelId="{0484BA47-7BE7-490D-9229-0E73B6E17B10}" srcId="{FB7B3455-9040-4EE5-BB70-6B130C4CFFCC}" destId="{B56B1C23-B0D1-4025-BDA1-DF9034C25B52}" srcOrd="0" destOrd="0" parTransId="{27D7095A-E996-45C5-920E-6643DF929AAA}" sibTransId="{040FB9D5-379B-4D8E-ADC1-C3656798D005}"/>
    <dgm:cxn modelId="{5B1C366A-8CA1-4E4B-91DB-545FC2D1D548}" srcId="{FB7B3455-9040-4EE5-BB70-6B130C4CFFCC}" destId="{44A0C7D8-8DF5-48DF-87C3-3197FD81E86F}" srcOrd="1" destOrd="0" parTransId="{915CAED8-EF6B-410D-BD5A-F303BA81A1D7}" sibTransId="{FB2C5C69-41F3-42C7-803F-B13E997EF2EF}"/>
    <dgm:cxn modelId="{B7C057C1-E28C-4147-AC22-6436C918EFA5}" type="presOf" srcId="{040FB9D5-379B-4D8E-ADC1-C3656798D005}" destId="{727DC347-4186-4327-B762-99453488E255}" srcOrd="0" destOrd="0" presId="urn:microsoft.com/office/officeart/2005/8/layout/process1"/>
    <dgm:cxn modelId="{C7D917DA-4925-406E-AB68-885596EDF5DC}" type="presOf" srcId="{040FB9D5-379B-4D8E-ADC1-C3656798D005}" destId="{F32800F3-024F-4FD5-9221-8FB56D6C5505}" srcOrd="1" destOrd="0" presId="urn:microsoft.com/office/officeart/2005/8/layout/process1"/>
    <dgm:cxn modelId="{D4DC4DED-E866-4A17-AE88-22935F54AE03}" type="presOf" srcId="{B56B1C23-B0D1-4025-BDA1-DF9034C25B52}" destId="{FD3C94E4-D830-49B5-BFCD-FF9F27C408D2}" srcOrd="0" destOrd="0" presId="urn:microsoft.com/office/officeart/2005/8/layout/process1"/>
    <dgm:cxn modelId="{E6EEA0F9-56A5-43D6-B6CE-543D8A4EB037}" type="presOf" srcId="{FB7B3455-9040-4EE5-BB70-6B130C4CFFCC}" destId="{57E309AF-2D79-4C9B-B2E1-A43A1B018971}" srcOrd="0" destOrd="0" presId="urn:microsoft.com/office/officeart/2005/8/layout/process1"/>
    <dgm:cxn modelId="{57EC9D0D-7101-49A3-B6A3-509727A5ECDF}" type="presParOf" srcId="{57E309AF-2D79-4C9B-B2E1-A43A1B018971}" destId="{FD3C94E4-D830-49B5-BFCD-FF9F27C408D2}" srcOrd="0" destOrd="0" presId="urn:microsoft.com/office/officeart/2005/8/layout/process1"/>
    <dgm:cxn modelId="{F54BA0B6-017A-493F-9866-38DB3BFCB809}" type="presParOf" srcId="{57E309AF-2D79-4C9B-B2E1-A43A1B018971}" destId="{727DC347-4186-4327-B762-99453488E255}" srcOrd="1" destOrd="0" presId="urn:microsoft.com/office/officeart/2005/8/layout/process1"/>
    <dgm:cxn modelId="{99486ADF-4097-4B26-8E70-0937AC5E47CE}" type="presParOf" srcId="{727DC347-4186-4327-B762-99453488E255}" destId="{F32800F3-024F-4FD5-9221-8FB56D6C5505}" srcOrd="0" destOrd="0" presId="urn:microsoft.com/office/officeart/2005/8/layout/process1"/>
    <dgm:cxn modelId="{54A640C0-5ABE-441C-86E5-C60590224B58}" type="presParOf" srcId="{57E309AF-2D79-4C9B-B2E1-A43A1B018971}" destId="{DE753588-D68D-4752-9BF6-A6B55C0C0E3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63D2-888F-494C-BD45-5A2AD8CCBA26}">
      <dsp:nvSpPr>
        <dsp:cNvPr id="0" name=""/>
        <dsp:cNvSpPr/>
      </dsp:nvSpPr>
      <dsp:spPr>
        <a:xfrm>
          <a:off x="7186" y="424518"/>
          <a:ext cx="4375511" cy="339435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PT" sz="2500" kern="1200" dirty="0"/>
            <a:t>Envelhecimento Populacional</a:t>
          </a:r>
        </a:p>
        <a:p>
          <a:pPr marL="0" lvl="0" indent="0" algn="ctr" defTabSz="1111250">
            <a:lnSpc>
              <a:spcPct val="90000"/>
            </a:lnSpc>
            <a:spcBef>
              <a:spcPct val="0"/>
            </a:spcBef>
            <a:spcAft>
              <a:spcPct val="35000"/>
            </a:spcAft>
            <a:buNone/>
          </a:pPr>
          <a:r>
            <a:rPr lang="pt-PT" sz="2500" kern="1200" dirty="0"/>
            <a:t>Condição de saúde prejudicada </a:t>
          </a:r>
        </a:p>
        <a:p>
          <a:pPr marL="0" lvl="0" indent="0" algn="ctr" defTabSz="1111250">
            <a:lnSpc>
              <a:spcPct val="90000"/>
            </a:lnSpc>
            <a:spcBef>
              <a:spcPct val="0"/>
            </a:spcBef>
            <a:spcAft>
              <a:spcPct val="35000"/>
            </a:spcAft>
            <a:buNone/>
          </a:pPr>
          <a:r>
            <a:rPr lang="pt-PT" sz="2500" kern="1200" dirty="0"/>
            <a:t>Determinantes Sociais e de Saúde a influenciar a vivência do envelhecimento </a:t>
          </a:r>
        </a:p>
      </dsp:txBody>
      <dsp:txXfrm>
        <a:off x="106603" y="523935"/>
        <a:ext cx="4176677" cy="3195516"/>
      </dsp:txXfrm>
    </dsp:sp>
    <dsp:sp modelId="{90C74CFF-8CF4-4488-BD89-DFB148B77049}">
      <dsp:nvSpPr>
        <dsp:cNvPr id="0" name=""/>
        <dsp:cNvSpPr/>
      </dsp:nvSpPr>
      <dsp:spPr>
        <a:xfrm rot="55488">
          <a:off x="4627727" y="1622594"/>
          <a:ext cx="519602" cy="1085126"/>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pt-PT" sz="2000" kern="1200"/>
        </a:p>
      </dsp:txBody>
      <dsp:txXfrm>
        <a:off x="4627737" y="1838361"/>
        <a:ext cx="363721" cy="651076"/>
      </dsp:txXfrm>
    </dsp:sp>
    <dsp:sp modelId="{18F709DD-7219-4D9D-829C-4A822C381B87}">
      <dsp:nvSpPr>
        <dsp:cNvPr id="0" name=""/>
        <dsp:cNvSpPr/>
      </dsp:nvSpPr>
      <dsp:spPr>
        <a:xfrm>
          <a:off x="5362952" y="697967"/>
          <a:ext cx="4375511" cy="302036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t-PT" sz="2400" i="1" kern="1200" dirty="0" err="1"/>
            <a:t>Aging</a:t>
          </a:r>
          <a:r>
            <a:rPr lang="pt-PT" sz="2400" i="1" kern="1200" dirty="0"/>
            <a:t> in </a:t>
          </a:r>
          <a:r>
            <a:rPr lang="pt-PT" sz="2400" i="1" kern="1200" dirty="0" err="1"/>
            <a:t>place</a:t>
          </a:r>
          <a:r>
            <a:rPr lang="pt-PT" sz="2400" i="1" kern="1200" dirty="0"/>
            <a:t> </a:t>
          </a:r>
        </a:p>
        <a:p>
          <a:pPr marL="0" marR="0" lvl="0" indent="0" algn="ctr" defTabSz="914400" eaLnBrk="1" fontAlgn="auto" latinLnBrk="0" hangingPunct="1">
            <a:lnSpc>
              <a:spcPct val="100000"/>
            </a:lnSpc>
            <a:spcBef>
              <a:spcPct val="0"/>
            </a:spcBef>
            <a:spcAft>
              <a:spcPts val="0"/>
            </a:spcAft>
            <a:buClrTx/>
            <a:buSzTx/>
            <a:buFontTx/>
            <a:buNone/>
            <a:tabLst/>
            <a:defRPr/>
          </a:pPr>
          <a:r>
            <a:rPr lang="pt-PT" sz="2400" kern="1200" dirty="0"/>
            <a:t>Desafios aos governos e aos cidadãos </a:t>
          </a:r>
        </a:p>
        <a:p>
          <a:pPr marL="0" marR="0" lvl="0" indent="0" algn="ctr" defTabSz="914400" eaLnBrk="1" fontAlgn="auto" latinLnBrk="0" hangingPunct="1">
            <a:lnSpc>
              <a:spcPct val="100000"/>
            </a:lnSpc>
            <a:spcBef>
              <a:spcPct val="0"/>
            </a:spcBef>
            <a:spcAft>
              <a:spcPts val="0"/>
            </a:spcAft>
            <a:buClrTx/>
            <a:buSzTx/>
            <a:buFontTx/>
            <a:buNone/>
            <a:tabLst/>
            <a:defRPr/>
          </a:pPr>
          <a:r>
            <a:rPr lang="pt-PT" sz="2400" kern="1200" dirty="0"/>
            <a:t>Literacia e gestão do regime terapêutico</a:t>
          </a:r>
        </a:p>
        <a:p>
          <a:pPr marL="0" marR="0" lvl="0" indent="0" algn="ctr" defTabSz="914400" eaLnBrk="1" fontAlgn="auto" latinLnBrk="0" hangingPunct="1">
            <a:lnSpc>
              <a:spcPct val="100000"/>
            </a:lnSpc>
            <a:spcBef>
              <a:spcPct val="0"/>
            </a:spcBef>
            <a:spcAft>
              <a:spcPts val="0"/>
            </a:spcAft>
            <a:buClrTx/>
            <a:buSzTx/>
            <a:buFontTx/>
            <a:buNone/>
            <a:tabLst/>
            <a:defRPr/>
          </a:pPr>
          <a:r>
            <a:rPr lang="pt-PT" sz="2400" kern="1200" dirty="0"/>
            <a:t>Vida independente e autónoma</a:t>
          </a:r>
        </a:p>
        <a:p>
          <a:pPr marL="0" marR="0" lvl="0" indent="0" algn="ctr" defTabSz="914400" eaLnBrk="1" fontAlgn="auto" latinLnBrk="0" hangingPunct="1">
            <a:lnSpc>
              <a:spcPct val="100000"/>
            </a:lnSpc>
            <a:spcBef>
              <a:spcPct val="0"/>
            </a:spcBef>
            <a:spcAft>
              <a:spcPts val="0"/>
            </a:spcAft>
            <a:buClrTx/>
            <a:buSzTx/>
            <a:buFontTx/>
            <a:buNone/>
            <a:tabLst/>
            <a:defRPr/>
          </a:pPr>
          <a:r>
            <a:rPr lang="pt-PT" sz="2400" i="1" kern="1200" dirty="0"/>
            <a:t>Aprender in </a:t>
          </a:r>
          <a:r>
            <a:rPr lang="pt-PT" sz="2400" i="1" kern="1200" dirty="0" err="1"/>
            <a:t>place</a:t>
          </a:r>
          <a:r>
            <a:rPr lang="pt-PT" sz="2400" i="1" kern="1200" dirty="0"/>
            <a:t> </a:t>
          </a:r>
          <a:r>
            <a:rPr lang="pt-PT" sz="2400" kern="1200" dirty="0"/>
            <a:t> </a:t>
          </a:r>
        </a:p>
        <a:p>
          <a:pPr lvl="0" algn="ctr" defTabSz="1689100">
            <a:lnSpc>
              <a:spcPct val="90000"/>
            </a:lnSpc>
            <a:spcBef>
              <a:spcPct val="0"/>
            </a:spcBef>
            <a:spcAft>
              <a:spcPct val="35000"/>
            </a:spcAft>
            <a:buNone/>
          </a:pPr>
          <a:r>
            <a:rPr lang="en-GB" sz="2400" kern="1200" dirty="0"/>
            <a:t> </a:t>
          </a:r>
          <a:endParaRPr lang="pt-PT" sz="2400" kern="1200" dirty="0"/>
        </a:p>
      </dsp:txBody>
      <dsp:txXfrm>
        <a:off x="5451415" y="786430"/>
        <a:ext cx="4198585" cy="2843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392BF-6989-4E36-8430-0538BF32F390}">
      <dsp:nvSpPr>
        <dsp:cNvPr id="0" name=""/>
        <dsp:cNvSpPr/>
      </dsp:nvSpPr>
      <dsp:spPr>
        <a:xfrm rot="5400000">
          <a:off x="2071203" y="277777"/>
          <a:ext cx="2244836" cy="3735357"/>
        </a:xfrm>
        <a:prstGeom prst="corner">
          <a:avLst>
            <a:gd name="adj1" fmla="val 16120"/>
            <a:gd name="adj2" fmla="val 161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75607-1323-4B94-9E22-6246C77A832A}">
      <dsp:nvSpPr>
        <dsp:cNvPr id="0" name=""/>
        <dsp:cNvSpPr/>
      </dsp:nvSpPr>
      <dsp:spPr>
        <a:xfrm>
          <a:off x="1696484" y="1393845"/>
          <a:ext cx="3372301" cy="29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err="1"/>
            <a:t>Independência</a:t>
          </a:r>
          <a:endParaRPr lang="en-GB" sz="2400" b="1" kern="1200" dirty="0"/>
        </a:p>
        <a:p>
          <a:pPr marL="0" lvl="0" indent="0" algn="ctr" defTabSz="1066800">
            <a:lnSpc>
              <a:spcPct val="90000"/>
            </a:lnSpc>
            <a:spcBef>
              <a:spcPct val="0"/>
            </a:spcBef>
            <a:spcAft>
              <a:spcPct val="35000"/>
            </a:spcAft>
            <a:buNone/>
          </a:pPr>
          <a:r>
            <a:rPr lang="en-GB" sz="2400" kern="1200" dirty="0" err="1"/>
            <a:t>Potencial</a:t>
          </a:r>
          <a:r>
            <a:rPr lang="en-GB" sz="2400" kern="1200" dirty="0"/>
            <a:t> </a:t>
          </a:r>
        </a:p>
        <a:p>
          <a:pPr marL="0" lvl="0" indent="0" algn="ctr" defTabSz="1066800">
            <a:lnSpc>
              <a:spcPct val="90000"/>
            </a:lnSpc>
            <a:spcBef>
              <a:spcPct val="0"/>
            </a:spcBef>
            <a:spcAft>
              <a:spcPct val="35000"/>
            </a:spcAft>
            <a:buNone/>
          </a:pPr>
          <a:r>
            <a:rPr lang="en-GB" sz="2400" kern="1200" dirty="0" err="1"/>
            <a:t>Conhecimentos</a:t>
          </a:r>
          <a:r>
            <a:rPr lang="en-GB" sz="2400" kern="1200" dirty="0"/>
            <a:t> e</a:t>
          </a:r>
        </a:p>
        <a:p>
          <a:pPr marL="0" lvl="0" indent="0" algn="ctr" defTabSz="1066800">
            <a:lnSpc>
              <a:spcPct val="90000"/>
            </a:lnSpc>
            <a:spcBef>
              <a:spcPct val="0"/>
            </a:spcBef>
            <a:spcAft>
              <a:spcPct val="35000"/>
            </a:spcAft>
            <a:buNone/>
          </a:pPr>
          <a:r>
            <a:rPr lang="en-GB" sz="2400" kern="1200" dirty="0" err="1"/>
            <a:t>Formação</a:t>
          </a:r>
          <a:r>
            <a:rPr lang="en-GB" sz="2400" kern="1200" dirty="0"/>
            <a:t> </a:t>
          </a:r>
        </a:p>
        <a:p>
          <a:pPr marL="0" lvl="0" indent="0" algn="l" defTabSz="1066800">
            <a:lnSpc>
              <a:spcPct val="90000"/>
            </a:lnSpc>
            <a:spcBef>
              <a:spcPct val="0"/>
            </a:spcBef>
            <a:spcAft>
              <a:spcPct val="35000"/>
            </a:spcAft>
            <a:buNone/>
          </a:pPr>
          <a:r>
            <a:rPr lang="en-GB" sz="2400" b="1" kern="1200" dirty="0" err="1"/>
            <a:t>Adaptação</a:t>
          </a:r>
          <a:r>
            <a:rPr lang="en-GB" sz="2400" kern="1200" dirty="0"/>
            <a:t> ( </a:t>
          </a:r>
          <a:r>
            <a:rPr lang="en-GB" sz="2400" kern="1200" dirty="0" err="1"/>
            <a:t>processos</a:t>
          </a:r>
          <a:r>
            <a:rPr lang="en-GB" sz="2400" kern="1200" dirty="0"/>
            <a:t> </a:t>
          </a:r>
          <a:r>
            <a:rPr lang="en-GB" sz="2400" kern="1200" dirty="0" err="1"/>
            <a:t>distintos</a:t>
          </a:r>
          <a:r>
            <a:rPr lang="en-GB" sz="2400" kern="1200" dirty="0"/>
            <a:t>) e</a:t>
          </a:r>
          <a:r>
            <a:rPr lang="en-GB" sz="2400" b="1" kern="1200" dirty="0"/>
            <a:t> </a:t>
          </a:r>
          <a:r>
            <a:rPr lang="en-GB" sz="2400" b="1" kern="1200" dirty="0" err="1"/>
            <a:t>transições</a:t>
          </a:r>
          <a:r>
            <a:rPr lang="en-GB" sz="2400" b="1" kern="1200" dirty="0"/>
            <a:t>  </a:t>
          </a:r>
        </a:p>
      </dsp:txBody>
      <dsp:txXfrm>
        <a:off x="1696484" y="1393845"/>
        <a:ext cx="3372301" cy="2956020"/>
      </dsp:txXfrm>
    </dsp:sp>
    <dsp:sp modelId="{1ED24BC2-BA77-4796-B8BB-8F98DB554601}">
      <dsp:nvSpPr>
        <dsp:cNvPr id="0" name=""/>
        <dsp:cNvSpPr/>
      </dsp:nvSpPr>
      <dsp:spPr>
        <a:xfrm>
          <a:off x="4432503" y="2776"/>
          <a:ext cx="636283" cy="636283"/>
        </a:xfrm>
        <a:prstGeom prst="triangle">
          <a:avLst>
            <a:gd name="adj" fmla="val 1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9107E-3909-4D1B-A696-51C4DD8D19CC}">
      <dsp:nvSpPr>
        <dsp:cNvPr id="0" name=""/>
        <dsp:cNvSpPr/>
      </dsp:nvSpPr>
      <dsp:spPr>
        <a:xfrm rot="5400000">
          <a:off x="6199559" y="-743787"/>
          <a:ext cx="2244836" cy="3735357"/>
        </a:xfrm>
        <a:prstGeom prst="corner">
          <a:avLst>
            <a:gd name="adj1" fmla="val 16120"/>
            <a:gd name="adj2" fmla="val 161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F46BE-DAF9-4F0A-97F3-893404FCAAF1}">
      <dsp:nvSpPr>
        <dsp:cNvPr id="0" name=""/>
        <dsp:cNvSpPr/>
      </dsp:nvSpPr>
      <dsp:spPr>
        <a:xfrm>
          <a:off x="5924256" y="372279"/>
          <a:ext cx="3173470" cy="29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err="1"/>
            <a:t>Projetos</a:t>
          </a:r>
          <a:r>
            <a:rPr lang="en-GB" sz="2800" kern="1200" dirty="0"/>
            <a:t> </a:t>
          </a:r>
          <a:r>
            <a:rPr lang="en-GB" sz="2800" kern="1200" dirty="0" err="1"/>
            <a:t>comunitários</a:t>
          </a:r>
          <a:r>
            <a:rPr lang="en-GB" sz="2800" kern="1200" dirty="0"/>
            <a:t> que </a:t>
          </a:r>
          <a:r>
            <a:rPr lang="en-GB" sz="2800" kern="1200" dirty="0" err="1"/>
            <a:t>envolvem</a:t>
          </a:r>
          <a:r>
            <a:rPr lang="en-GB" sz="2800" kern="1200" dirty="0"/>
            <a:t> o </a:t>
          </a:r>
          <a:r>
            <a:rPr lang="en-GB" sz="2800" kern="1200" dirty="0" err="1"/>
            <a:t>grupo</a:t>
          </a:r>
          <a:r>
            <a:rPr lang="en-GB" sz="2800" kern="1200" dirty="0"/>
            <a:t> e </a:t>
          </a:r>
          <a:r>
            <a:rPr lang="en-GB" sz="2800" kern="1200" dirty="0" err="1"/>
            <a:t>cada</a:t>
          </a:r>
          <a:r>
            <a:rPr lang="en-GB" sz="2800" kern="1200" dirty="0"/>
            <a:t> </a:t>
          </a:r>
          <a:r>
            <a:rPr lang="en-GB" sz="2800" kern="1200" dirty="0" err="1"/>
            <a:t>pessoa</a:t>
          </a:r>
          <a:r>
            <a:rPr lang="en-GB" sz="2800" kern="1200" dirty="0"/>
            <a:t> </a:t>
          </a:r>
          <a:endParaRPr lang="pt-PT" sz="2800" kern="1200" dirty="0"/>
        </a:p>
      </dsp:txBody>
      <dsp:txXfrm>
        <a:off x="5924256" y="372279"/>
        <a:ext cx="3173470" cy="2956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925AD-9147-4CF6-A4DE-89D5657F544F}">
      <dsp:nvSpPr>
        <dsp:cNvPr id="0" name=""/>
        <dsp:cNvSpPr/>
      </dsp:nvSpPr>
      <dsp:spPr>
        <a:xfrm>
          <a:off x="0" y="531"/>
          <a:ext cx="10515600" cy="17401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err="1"/>
            <a:t>Avaliar</a:t>
          </a:r>
          <a:r>
            <a:rPr lang="en-GB" sz="2800" kern="1200" dirty="0"/>
            <a:t> o </a:t>
          </a:r>
          <a:r>
            <a:rPr lang="en-GB" sz="2800" kern="1200" dirty="0" err="1"/>
            <a:t>programa</a:t>
          </a:r>
          <a:r>
            <a:rPr lang="en-GB" sz="2800" kern="1200" dirty="0"/>
            <a:t> </a:t>
          </a:r>
          <a:r>
            <a:rPr lang="en-GB" sz="2800" kern="1200" dirty="0" err="1"/>
            <a:t>formativo</a:t>
          </a:r>
          <a:r>
            <a:rPr lang="en-GB" sz="2800" kern="1200" dirty="0"/>
            <a:t>, a </a:t>
          </a:r>
          <a:r>
            <a:rPr lang="en-GB" sz="2800" kern="1200" dirty="0" err="1"/>
            <a:t>partir</a:t>
          </a:r>
          <a:r>
            <a:rPr lang="en-GB" sz="2800" kern="1200" dirty="0"/>
            <a:t> da </a:t>
          </a:r>
          <a:r>
            <a:rPr lang="en-GB" sz="2800" kern="1200" dirty="0" err="1"/>
            <a:t>perspetiva</a:t>
          </a:r>
          <a:r>
            <a:rPr lang="en-GB" sz="2800" kern="1200" dirty="0"/>
            <a:t> dos </a:t>
          </a:r>
          <a:r>
            <a:rPr lang="en-GB" sz="2800" kern="1200" dirty="0" err="1"/>
            <a:t>utilizadores</a:t>
          </a:r>
          <a:r>
            <a:rPr lang="en-GB" sz="2800" kern="1200" dirty="0"/>
            <a:t> </a:t>
          </a:r>
          <a:r>
            <a:rPr lang="en-GB" sz="2000" kern="1200" dirty="0"/>
            <a:t>(</a:t>
          </a:r>
          <a:r>
            <a:rPr lang="en-GB" sz="2000" kern="1200" dirty="0" err="1"/>
            <a:t>Pessoas</a:t>
          </a:r>
          <a:r>
            <a:rPr lang="en-GB" sz="2000" kern="1200" dirty="0"/>
            <a:t> </a:t>
          </a:r>
          <a:r>
            <a:rPr lang="en-GB" sz="2000" kern="1200" dirty="0" err="1"/>
            <a:t>idosas</a:t>
          </a:r>
          <a:r>
            <a:rPr lang="en-GB" sz="2000" kern="1200" dirty="0"/>
            <a:t>). </a:t>
          </a:r>
          <a:endParaRPr lang="pt-PT" sz="2000" kern="1200" dirty="0"/>
        </a:p>
      </dsp:txBody>
      <dsp:txXfrm>
        <a:off x="50966" y="51497"/>
        <a:ext cx="10413668" cy="1638178"/>
      </dsp:txXfrm>
    </dsp:sp>
    <dsp:sp modelId="{627B2E86-C6CB-4CB8-A29A-A2B5A76CA831}">
      <dsp:nvSpPr>
        <dsp:cNvPr id="0" name=""/>
        <dsp:cNvSpPr/>
      </dsp:nvSpPr>
      <dsp:spPr>
        <a:xfrm rot="5400000">
          <a:off x="4931529" y="1784144"/>
          <a:ext cx="652541" cy="7830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t-PT" sz="3200" kern="1200"/>
        </a:p>
      </dsp:txBody>
      <dsp:txXfrm rot="-5400000">
        <a:off x="5022885" y="1849398"/>
        <a:ext cx="469829" cy="456779"/>
      </dsp:txXfrm>
    </dsp:sp>
    <dsp:sp modelId="{DDA40796-875A-4839-8512-15A7A9A6F75D}">
      <dsp:nvSpPr>
        <dsp:cNvPr id="0" name=""/>
        <dsp:cNvSpPr/>
      </dsp:nvSpPr>
      <dsp:spPr>
        <a:xfrm>
          <a:off x="0" y="2610696"/>
          <a:ext cx="10515600" cy="17401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PT" sz="2800" kern="1200" dirty="0">
              <a:solidFill>
                <a:schemeClr val="tx1"/>
              </a:solidFill>
            </a:rPr>
            <a:t>Contribuir para a criação de condições de saúde e bem-estar para um envelhecimento </a:t>
          </a:r>
          <a:r>
            <a:rPr lang="pt-PT" sz="2800" i="1" kern="1200" dirty="0">
              <a:solidFill>
                <a:schemeClr val="tx1"/>
              </a:solidFill>
            </a:rPr>
            <a:t>in </a:t>
          </a:r>
          <a:r>
            <a:rPr lang="pt-PT" sz="2800" i="1" kern="1200" dirty="0" err="1">
              <a:solidFill>
                <a:schemeClr val="tx1"/>
              </a:solidFill>
            </a:rPr>
            <a:t>place</a:t>
          </a:r>
          <a:r>
            <a:rPr lang="pt-PT" sz="2800" i="1" kern="1200" dirty="0">
              <a:solidFill>
                <a:schemeClr val="tx1"/>
              </a:solidFill>
            </a:rPr>
            <a:t> </a:t>
          </a:r>
          <a:r>
            <a:rPr lang="pt-PT" sz="2800" kern="1200" dirty="0">
              <a:solidFill>
                <a:schemeClr val="tx1"/>
              </a:solidFill>
            </a:rPr>
            <a:t> </a:t>
          </a:r>
        </a:p>
      </dsp:txBody>
      <dsp:txXfrm>
        <a:off x="50966" y="2661662"/>
        <a:ext cx="10413668" cy="1638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4B683-281C-4C0A-9E87-48996AA34599}">
      <dsp:nvSpPr>
        <dsp:cNvPr id="0" name=""/>
        <dsp:cNvSpPr/>
      </dsp:nvSpPr>
      <dsp:spPr>
        <a:xfrm>
          <a:off x="4110844" y="899667"/>
          <a:ext cx="602841" cy="91440"/>
        </a:xfrm>
        <a:custGeom>
          <a:avLst/>
          <a:gdLst/>
          <a:ahLst/>
          <a:cxnLst/>
          <a:rect l="0" t="0" r="0" b="0"/>
          <a:pathLst>
            <a:path>
              <a:moveTo>
                <a:pt x="0" y="50665"/>
              </a:moveTo>
              <a:lnTo>
                <a:pt x="318520" y="50665"/>
              </a:lnTo>
              <a:lnTo>
                <a:pt x="318520" y="45720"/>
              </a:lnTo>
              <a:lnTo>
                <a:pt x="60284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396428" y="941759"/>
        <a:ext cx="31673" cy="7255"/>
      </dsp:txXfrm>
    </dsp:sp>
    <dsp:sp modelId="{460F523A-8E87-4111-8885-13E2AFC333B5}">
      <dsp:nvSpPr>
        <dsp:cNvPr id="0" name=""/>
        <dsp:cNvSpPr/>
      </dsp:nvSpPr>
      <dsp:spPr>
        <a:xfrm>
          <a:off x="961353" y="4945"/>
          <a:ext cx="3151291" cy="189077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 </a:t>
          </a:r>
          <a:r>
            <a:rPr lang="en-GB" sz="2200" kern="1200" dirty="0" err="1"/>
            <a:t>Abordagem</a:t>
          </a:r>
          <a:r>
            <a:rPr lang="en-GB" sz="2200" kern="1200" dirty="0"/>
            <a:t>  </a:t>
          </a:r>
          <a:r>
            <a:rPr lang="en-GB" sz="2200" kern="1200" dirty="0" err="1"/>
            <a:t>qualitativa</a:t>
          </a:r>
          <a:r>
            <a:rPr lang="en-GB" sz="2200" kern="1200" dirty="0"/>
            <a:t> . </a:t>
          </a:r>
          <a:r>
            <a:rPr lang="en-GB" sz="2200" kern="1200" dirty="0" err="1"/>
            <a:t>Amostra</a:t>
          </a:r>
          <a:r>
            <a:rPr lang="en-GB" sz="2200" kern="1200" dirty="0"/>
            <a:t> </a:t>
          </a:r>
          <a:r>
            <a:rPr lang="en-GB" sz="2200" kern="1200" dirty="0" err="1"/>
            <a:t>intencional</a:t>
          </a:r>
          <a:r>
            <a:rPr lang="en-GB" sz="2200" kern="1200" dirty="0"/>
            <a:t>, </a:t>
          </a:r>
          <a:r>
            <a:rPr lang="en-GB" sz="2200" kern="1200" dirty="0" err="1"/>
            <a:t>constituida</a:t>
          </a:r>
          <a:r>
            <a:rPr lang="en-GB" sz="2200" kern="1200" dirty="0"/>
            <a:t> </a:t>
          </a:r>
          <a:r>
            <a:rPr lang="en-GB" sz="2200" kern="1200" dirty="0" err="1"/>
            <a:t>por</a:t>
          </a:r>
          <a:r>
            <a:rPr lang="en-GB" sz="2200" kern="1200" dirty="0"/>
            <a:t> 10 </a:t>
          </a:r>
          <a:r>
            <a:rPr lang="en-GB" sz="2200" kern="1200" dirty="0" err="1"/>
            <a:t>pessoas</a:t>
          </a:r>
          <a:r>
            <a:rPr lang="en-GB" sz="2200" kern="1200" dirty="0"/>
            <a:t> com 65 e </a:t>
          </a:r>
          <a:r>
            <a:rPr lang="en-GB" sz="2200" kern="1200" dirty="0" err="1"/>
            <a:t>mais</a:t>
          </a:r>
          <a:r>
            <a:rPr lang="en-GB" sz="2200" kern="1200" dirty="0"/>
            <a:t> </a:t>
          </a:r>
          <a:r>
            <a:rPr lang="en-GB" sz="2200" kern="1200" dirty="0" err="1"/>
            <a:t>anos</a:t>
          </a:r>
          <a:r>
            <a:rPr lang="en-GB" sz="2200" kern="1200" dirty="0"/>
            <a:t>.</a:t>
          </a:r>
          <a:endParaRPr lang="pt-PT" sz="2200" kern="1200" dirty="0"/>
        </a:p>
      </dsp:txBody>
      <dsp:txXfrm>
        <a:off x="961353" y="4945"/>
        <a:ext cx="3151291" cy="1890774"/>
      </dsp:txXfrm>
    </dsp:sp>
    <dsp:sp modelId="{4A8B5DE4-6A47-4B88-972A-E95A190DD3FC}">
      <dsp:nvSpPr>
        <dsp:cNvPr id="0" name=""/>
        <dsp:cNvSpPr/>
      </dsp:nvSpPr>
      <dsp:spPr>
        <a:xfrm>
          <a:off x="2536998" y="1888974"/>
          <a:ext cx="3784732" cy="699142"/>
        </a:xfrm>
        <a:custGeom>
          <a:avLst/>
          <a:gdLst/>
          <a:ahLst/>
          <a:cxnLst/>
          <a:rect l="0" t="0" r="0" b="0"/>
          <a:pathLst>
            <a:path>
              <a:moveTo>
                <a:pt x="3784732" y="0"/>
              </a:moveTo>
              <a:lnTo>
                <a:pt x="3784732" y="366671"/>
              </a:lnTo>
              <a:lnTo>
                <a:pt x="0" y="366671"/>
              </a:lnTo>
              <a:lnTo>
                <a:pt x="0" y="69914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333004" y="2234918"/>
        <a:ext cx="192722" cy="7255"/>
      </dsp:txXfrm>
    </dsp:sp>
    <dsp:sp modelId="{AACECB87-0B52-4895-96BB-3B6B33BE78A7}">
      <dsp:nvSpPr>
        <dsp:cNvPr id="0" name=""/>
        <dsp:cNvSpPr/>
      </dsp:nvSpPr>
      <dsp:spPr>
        <a:xfrm>
          <a:off x="4746085" y="0"/>
          <a:ext cx="3151291" cy="189077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200" kern="1200" dirty="0"/>
            <a:t>Grupo focus. </a:t>
          </a:r>
          <a:r>
            <a:rPr lang="en-GB" sz="2200" kern="1200" dirty="0" err="1"/>
            <a:t>Entrevista</a:t>
          </a:r>
          <a:r>
            <a:rPr lang="en-GB" sz="2200" kern="1200" dirty="0"/>
            <a:t> </a:t>
          </a:r>
          <a:r>
            <a:rPr lang="en-GB" sz="2200" kern="1200" dirty="0" err="1"/>
            <a:t>gravada</a:t>
          </a:r>
          <a:r>
            <a:rPr lang="en-GB" sz="2200" kern="1200" dirty="0"/>
            <a:t> e </a:t>
          </a:r>
          <a:r>
            <a:rPr lang="en-GB" sz="2200" kern="1200" dirty="0" err="1"/>
            <a:t>transcrita</a:t>
          </a:r>
          <a:r>
            <a:rPr lang="en-GB" sz="2200" kern="1200" dirty="0"/>
            <a:t> </a:t>
          </a:r>
          <a:r>
            <a:rPr lang="en-GB" sz="2200" kern="1200" dirty="0" err="1"/>
            <a:t>permitindo</a:t>
          </a:r>
          <a:r>
            <a:rPr lang="en-GB" sz="2200" kern="1200" dirty="0"/>
            <a:t> </a:t>
          </a:r>
          <a:r>
            <a:rPr lang="en-GB" sz="2200" kern="1200" dirty="0" err="1"/>
            <a:t>constituir</a:t>
          </a:r>
          <a:r>
            <a:rPr lang="en-GB" sz="2200" kern="1200" dirty="0"/>
            <a:t> um </a:t>
          </a:r>
          <a:r>
            <a:rPr lang="en-GB" sz="2200" b="1" kern="1200" dirty="0"/>
            <a:t>corpus</a:t>
          </a:r>
          <a:endParaRPr lang="pt-PT" sz="2200" b="1" kern="1200" dirty="0"/>
        </a:p>
      </dsp:txBody>
      <dsp:txXfrm>
        <a:off x="4746085" y="0"/>
        <a:ext cx="3151291" cy="1890774"/>
      </dsp:txXfrm>
    </dsp:sp>
    <dsp:sp modelId="{34F7F839-3737-4E11-830A-1B600531C8FC}">
      <dsp:nvSpPr>
        <dsp:cNvPr id="0" name=""/>
        <dsp:cNvSpPr/>
      </dsp:nvSpPr>
      <dsp:spPr>
        <a:xfrm>
          <a:off x="4110844" y="3520184"/>
          <a:ext cx="694196" cy="91440"/>
        </a:xfrm>
        <a:custGeom>
          <a:avLst/>
          <a:gdLst/>
          <a:ahLst/>
          <a:cxnLst/>
          <a:rect l="0" t="0" r="0" b="0"/>
          <a:pathLst>
            <a:path>
              <a:moveTo>
                <a:pt x="0" y="45720"/>
              </a:moveTo>
              <a:lnTo>
                <a:pt x="69419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439823" y="3562276"/>
        <a:ext cx="36239" cy="7255"/>
      </dsp:txXfrm>
    </dsp:sp>
    <dsp:sp modelId="{A9914BD0-AC00-416B-8BFF-F8D1EF2361DD}">
      <dsp:nvSpPr>
        <dsp:cNvPr id="0" name=""/>
        <dsp:cNvSpPr/>
      </dsp:nvSpPr>
      <dsp:spPr>
        <a:xfrm>
          <a:off x="961353" y="2620516"/>
          <a:ext cx="3151291" cy="189077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200" kern="1200" dirty="0" err="1"/>
            <a:t>Aspetos</a:t>
          </a:r>
          <a:r>
            <a:rPr lang="en-GB" sz="2200" kern="1200" dirty="0"/>
            <a:t> </a:t>
          </a:r>
          <a:r>
            <a:rPr lang="en-GB" sz="2200" kern="1200" dirty="0" err="1"/>
            <a:t>éticos</a:t>
          </a:r>
          <a:r>
            <a:rPr lang="en-GB" sz="2200" kern="1200" dirty="0"/>
            <a:t> </a:t>
          </a:r>
          <a:r>
            <a:rPr lang="en-GB" sz="2200" kern="1200" dirty="0" err="1"/>
            <a:t>respeitados</a:t>
          </a:r>
          <a:endParaRPr lang="pt-PT" sz="2200" kern="1200" dirty="0"/>
        </a:p>
      </dsp:txBody>
      <dsp:txXfrm>
        <a:off x="961353" y="2620516"/>
        <a:ext cx="3151291" cy="1890774"/>
      </dsp:txXfrm>
    </dsp:sp>
    <dsp:sp modelId="{CD6F5C81-A69F-4CAD-B122-D8303A0D51F2}">
      <dsp:nvSpPr>
        <dsp:cNvPr id="0" name=""/>
        <dsp:cNvSpPr/>
      </dsp:nvSpPr>
      <dsp:spPr>
        <a:xfrm>
          <a:off x="4837441" y="2620516"/>
          <a:ext cx="4879144" cy="189077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200" kern="1200" dirty="0" err="1"/>
            <a:t>Análise</a:t>
          </a:r>
          <a:r>
            <a:rPr lang="en-GB" sz="2200" kern="1200" dirty="0"/>
            <a:t> lexical do </a:t>
          </a:r>
          <a:r>
            <a:rPr lang="en-GB" sz="2200" kern="1200" dirty="0" err="1"/>
            <a:t>texto</a:t>
          </a:r>
          <a:r>
            <a:rPr lang="en-GB" sz="2200" kern="1200" dirty="0"/>
            <a:t> com </a:t>
          </a:r>
          <a:r>
            <a:rPr lang="en-GB" sz="2200" kern="1200" dirty="0" err="1"/>
            <a:t>recurso</a:t>
          </a:r>
          <a:r>
            <a:rPr lang="en-GB" sz="2200" kern="1200" dirty="0"/>
            <a:t> </a:t>
          </a:r>
          <a:r>
            <a:rPr lang="en-GB" sz="2200" kern="1200" dirty="0" err="1"/>
            <a:t>ao</a:t>
          </a:r>
          <a:r>
            <a:rPr lang="en-GB" sz="2200" kern="1200" dirty="0"/>
            <a:t> software do </a:t>
          </a:r>
          <a:r>
            <a:rPr lang="en-GB" sz="2200" kern="1200" dirty="0" err="1"/>
            <a:t>programa</a:t>
          </a:r>
          <a:r>
            <a:rPr lang="en-GB" sz="2200" kern="1200" dirty="0"/>
            <a:t> ALCESTE. Corpus </a:t>
          </a:r>
          <a:r>
            <a:rPr lang="en-GB" sz="2200" kern="1200" dirty="0" err="1"/>
            <a:t>dividido</a:t>
          </a:r>
          <a:r>
            <a:rPr lang="en-GB" sz="2200" kern="1200" dirty="0"/>
            <a:t> </a:t>
          </a:r>
          <a:r>
            <a:rPr lang="en-GB" sz="2200" kern="1200" dirty="0" err="1"/>
            <a:t>em</a:t>
          </a:r>
          <a:r>
            <a:rPr lang="en-GB" sz="2200" kern="1200" dirty="0"/>
            <a:t> </a:t>
          </a:r>
          <a:r>
            <a:rPr lang="en-GB" sz="2200" kern="1200" dirty="0" err="1"/>
            <a:t>Unidades</a:t>
          </a:r>
          <a:r>
            <a:rPr lang="en-GB" sz="2200" kern="1200" dirty="0"/>
            <a:t> de </a:t>
          </a:r>
          <a:r>
            <a:rPr lang="en-GB" sz="2200" kern="1200" dirty="0" err="1"/>
            <a:t>Contexto</a:t>
          </a:r>
          <a:r>
            <a:rPr lang="en-GB" sz="2200" kern="1200" dirty="0"/>
            <a:t> </a:t>
          </a:r>
          <a:r>
            <a:rPr lang="en-GB" sz="2200" kern="1200" dirty="0" err="1"/>
            <a:t>elementares</a:t>
          </a:r>
          <a:r>
            <a:rPr lang="en-GB" sz="2200" kern="1200" dirty="0"/>
            <a:t> (UCEs),</a:t>
          </a:r>
          <a:r>
            <a:rPr lang="en-GB" sz="2200" kern="1200" dirty="0" err="1"/>
            <a:t>representadas</a:t>
          </a:r>
          <a:r>
            <a:rPr lang="en-GB" sz="2200" kern="1200" dirty="0"/>
            <a:t> </a:t>
          </a:r>
          <a:r>
            <a:rPr lang="en-GB" sz="2200" kern="1200" dirty="0" err="1"/>
            <a:t>em</a:t>
          </a:r>
          <a:r>
            <a:rPr lang="en-GB" sz="2200" kern="1200" dirty="0"/>
            <a:t> </a:t>
          </a:r>
          <a:r>
            <a:rPr lang="en-GB" sz="2200" kern="1200" dirty="0" err="1"/>
            <a:t>Dendograma</a:t>
          </a:r>
          <a:endParaRPr lang="pt-PT" sz="2200" kern="1200" dirty="0"/>
        </a:p>
      </dsp:txBody>
      <dsp:txXfrm>
        <a:off x="4837441" y="2620516"/>
        <a:ext cx="4879144" cy="1890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81679-78AA-4B2A-AFCB-CA74A55C5896}">
      <dsp:nvSpPr>
        <dsp:cNvPr id="0" name=""/>
        <dsp:cNvSpPr/>
      </dsp:nvSpPr>
      <dsp:spPr>
        <a:xfrm>
          <a:off x="50289" y="127825"/>
          <a:ext cx="6838912" cy="4310124"/>
        </a:xfrm>
        <a:prstGeom prst="rect">
          <a:avLst/>
        </a:prstGeom>
        <a:solidFill>
          <a:schemeClr val="accent2">
            <a:tint val="40000"/>
            <a:hueOff val="0"/>
            <a:satOff val="0"/>
            <a:lumOff val="0"/>
            <a:alphaOff val="0"/>
          </a:schemeClr>
        </a:solid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37B5449-DFCF-4F5E-8C91-F8A296DF42F5}">
      <dsp:nvSpPr>
        <dsp:cNvPr id="0" name=""/>
        <dsp:cNvSpPr/>
      </dsp:nvSpPr>
      <dsp:spPr>
        <a:xfrm>
          <a:off x="450605" y="916015"/>
          <a:ext cx="3175770" cy="3023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1289050">
            <a:lnSpc>
              <a:spcPct val="90000"/>
            </a:lnSpc>
            <a:spcBef>
              <a:spcPct val="0"/>
            </a:spcBef>
            <a:spcAft>
              <a:spcPct val="35000"/>
            </a:spcAft>
            <a:buNone/>
          </a:pPr>
          <a:r>
            <a:rPr lang="en-GB" sz="2000" kern="1200" dirty="0">
              <a:latin typeface="Calibri"/>
              <a:ea typeface="+mn-ea"/>
              <a:cs typeface="+mn-cs"/>
            </a:rPr>
            <a:t>A </a:t>
          </a:r>
          <a:r>
            <a:rPr lang="en-GB" sz="2000" kern="1200" dirty="0" err="1">
              <a:latin typeface="Calibri"/>
              <a:ea typeface="+mn-ea"/>
              <a:cs typeface="+mn-cs"/>
            </a:rPr>
            <a:t>associação</a:t>
          </a:r>
          <a:r>
            <a:rPr lang="en-GB" sz="2000" kern="1200" dirty="0">
              <a:latin typeface="Calibri"/>
              <a:ea typeface="+mn-ea"/>
              <a:cs typeface="+mn-cs"/>
            </a:rPr>
            <a:t> de </a:t>
          </a:r>
          <a:r>
            <a:rPr lang="en-GB" sz="2000" kern="1200" dirty="0" err="1">
              <a:latin typeface="Calibri"/>
              <a:ea typeface="+mn-ea"/>
              <a:cs typeface="+mn-cs"/>
            </a:rPr>
            <a:t>palavras</a:t>
          </a:r>
          <a:r>
            <a:rPr lang="en-GB" sz="2000" kern="1200" dirty="0">
              <a:latin typeface="Calibri"/>
              <a:ea typeface="+mn-ea"/>
              <a:cs typeface="+mn-cs"/>
            </a:rPr>
            <a:t> </a:t>
          </a:r>
          <a:r>
            <a:rPr lang="en-GB" sz="2000" kern="1200" dirty="0" err="1">
              <a:latin typeface="Calibri"/>
              <a:ea typeface="+mn-ea"/>
              <a:cs typeface="+mn-cs"/>
            </a:rPr>
            <a:t>deu</a:t>
          </a:r>
          <a:r>
            <a:rPr lang="en-GB" sz="2000" kern="1200" dirty="0">
              <a:latin typeface="Calibri"/>
              <a:ea typeface="+mn-ea"/>
              <a:cs typeface="+mn-cs"/>
            </a:rPr>
            <a:t> </a:t>
          </a:r>
          <a:r>
            <a:rPr lang="en-GB" sz="2000" kern="1200" dirty="0" err="1">
              <a:latin typeface="Calibri"/>
              <a:ea typeface="+mn-ea"/>
              <a:cs typeface="+mn-cs"/>
            </a:rPr>
            <a:t>significado</a:t>
          </a:r>
          <a:r>
            <a:rPr lang="en-GB" sz="2000" kern="1200" dirty="0">
              <a:latin typeface="Calibri"/>
              <a:ea typeface="+mn-ea"/>
              <a:cs typeface="+mn-cs"/>
            </a:rPr>
            <a:t> a </a:t>
          </a:r>
          <a:r>
            <a:rPr lang="en-GB" sz="2000" kern="1200" dirty="0" err="1">
              <a:latin typeface="Calibri"/>
              <a:ea typeface="+mn-ea"/>
              <a:cs typeface="+mn-cs"/>
            </a:rPr>
            <a:t>cada</a:t>
          </a:r>
          <a:r>
            <a:rPr lang="en-GB" sz="2000" kern="1200" dirty="0">
              <a:latin typeface="Calibri"/>
              <a:ea typeface="+mn-ea"/>
              <a:cs typeface="+mn-cs"/>
            </a:rPr>
            <a:t> </a:t>
          </a:r>
          <a:r>
            <a:rPr lang="en-GB" sz="2000" kern="1200" dirty="0" err="1">
              <a:latin typeface="Calibri"/>
              <a:ea typeface="+mn-ea"/>
              <a:cs typeface="+mn-cs"/>
            </a:rPr>
            <a:t>uma</a:t>
          </a:r>
          <a:r>
            <a:rPr lang="en-GB" sz="2000" kern="1200" dirty="0">
              <a:latin typeface="Calibri"/>
              <a:ea typeface="+mn-ea"/>
              <a:cs typeface="+mn-cs"/>
            </a:rPr>
            <a:t> das classes, que </a:t>
          </a:r>
          <a:r>
            <a:rPr lang="en-GB" sz="2000" kern="1200" dirty="0" err="1">
              <a:latin typeface="Calibri"/>
              <a:ea typeface="+mn-ea"/>
              <a:cs typeface="+mn-cs"/>
            </a:rPr>
            <a:t>nomeamos</a:t>
          </a:r>
          <a:r>
            <a:rPr lang="en-GB" sz="2000" kern="1200" dirty="0">
              <a:latin typeface="Calibri"/>
              <a:ea typeface="+mn-ea"/>
              <a:cs typeface="+mn-cs"/>
            </a:rPr>
            <a:t> </a:t>
          </a:r>
          <a:r>
            <a:rPr lang="en-GB" sz="2000" kern="1200" dirty="0" err="1">
              <a:latin typeface="Calibri"/>
              <a:ea typeface="+mn-ea"/>
              <a:cs typeface="+mn-cs"/>
            </a:rPr>
            <a:t>assim</a:t>
          </a:r>
          <a:r>
            <a:rPr lang="en-GB" sz="2000" kern="1200" dirty="0">
              <a:latin typeface="Calibri"/>
              <a:ea typeface="+mn-ea"/>
              <a:cs typeface="+mn-cs"/>
            </a:rPr>
            <a:t>:  </a:t>
          </a:r>
        </a:p>
        <a:p>
          <a:pPr marL="0" lvl="0" indent="0" algn="l" defTabSz="1289050">
            <a:lnSpc>
              <a:spcPct val="100000"/>
            </a:lnSpc>
            <a:spcBef>
              <a:spcPct val="0"/>
            </a:spcBef>
            <a:spcAft>
              <a:spcPct val="35000"/>
            </a:spcAft>
            <a:buNone/>
          </a:pPr>
          <a:r>
            <a:rPr lang="en-GB" sz="2000" kern="1200" dirty="0" err="1">
              <a:latin typeface="Calibri"/>
              <a:ea typeface="+mn-ea"/>
              <a:cs typeface="+mn-cs"/>
            </a:rPr>
            <a:t>Classe</a:t>
          </a:r>
          <a:r>
            <a:rPr lang="en-GB" sz="2000" kern="1200" dirty="0">
              <a:latin typeface="Calibri"/>
              <a:ea typeface="+mn-ea"/>
              <a:cs typeface="+mn-cs"/>
            </a:rPr>
            <a:t> 1 </a:t>
          </a:r>
          <a:r>
            <a:rPr lang="en-GB" sz="2000" kern="1200" dirty="0" err="1">
              <a:latin typeface="Calibri"/>
              <a:ea typeface="+mn-ea"/>
              <a:cs typeface="+mn-cs"/>
            </a:rPr>
            <a:t>Saúde-Atividade</a:t>
          </a:r>
          <a:r>
            <a:rPr lang="en-GB" sz="2000" kern="1200" dirty="0">
              <a:latin typeface="Calibri"/>
              <a:ea typeface="+mn-ea"/>
              <a:cs typeface="+mn-cs"/>
            </a:rPr>
            <a:t>; </a:t>
          </a:r>
        </a:p>
        <a:p>
          <a:pPr marL="0" lvl="0" indent="0" algn="l" defTabSz="1289050">
            <a:lnSpc>
              <a:spcPct val="100000"/>
            </a:lnSpc>
            <a:spcBef>
              <a:spcPct val="0"/>
            </a:spcBef>
            <a:spcAft>
              <a:spcPct val="35000"/>
            </a:spcAft>
            <a:buNone/>
          </a:pPr>
          <a:r>
            <a:rPr lang="en-GB" sz="2000" kern="1200" dirty="0" err="1">
              <a:latin typeface="Calibri"/>
              <a:ea typeface="+mn-ea"/>
              <a:cs typeface="+mn-cs"/>
            </a:rPr>
            <a:t>Classe</a:t>
          </a:r>
          <a:r>
            <a:rPr lang="en-GB" sz="2000" kern="1200" dirty="0">
              <a:latin typeface="Calibri"/>
              <a:ea typeface="+mn-ea"/>
              <a:cs typeface="+mn-cs"/>
            </a:rPr>
            <a:t> 2 </a:t>
          </a:r>
          <a:r>
            <a:rPr lang="en-GB" sz="2000" kern="1200" dirty="0" err="1">
              <a:latin typeface="Calibri"/>
              <a:ea typeface="+mn-ea"/>
              <a:cs typeface="+mn-cs"/>
            </a:rPr>
            <a:t>Actividade-Expetativa</a:t>
          </a:r>
          <a:r>
            <a:rPr lang="en-GB" sz="2000" kern="1200" dirty="0">
              <a:latin typeface="Calibri"/>
              <a:ea typeface="+mn-ea"/>
              <a:cs typeface="+mn-cs"/>
            </a:rPr>
            <a:t>;</a:t>
          </a:r>
        </a:p>
        <a:p>
          <a:pPr marL="0" lvl="0" indent="0" algn="l" defTabSz="1289050">
            <a:lnSpc>
              <a:spcPct val="100000"/>
            </a:lnSpc>
            <a:spcBef>
              <a:spcPct val="0"/>
            </a:spcBef>
            <a:spcAft>
              <a:spcPct val="35000"/>
            </a:spcAft>
            <a:buNone/>
          </a:pPr>
          <a:r>
            <a:rPr lang="en-GB" sz="2000" kern="1200" dirty="0">
              <a:latin typeface="Calibri"/>
              <a:ea typeface="+mn-ea"/>
              <a:cs typeface="+mn-cs"/>
            </a:rPr>
            <a:t> </a:t>
          </a:r>
          <a:r>
            <a:rPr lang="en-GB" sz="2000" kern="1200" dirty="0" err="1">
              <a:latin typeface="Calibri"/>
              <a:ea typeface="+mn-ea"/>
              <a:cs typeface="+mn-cs"/>
            </a:rPr>
            <a:t>Classe</a:t>
          </a:r>
          <a:r>
            <a:rPr lang="en-GB" sz="2000" kern="1200" dirty="0">
              <a:latin typeface="Calibri"/>
              <a:ea typeface="+mn-ea"/>
              <a:cs typeface="+mn-cs"/>
            </a:rPr>
            <a:t> 3 </a:t>
          </a:r>
          <a:r>
            <a:rPr lang="en-GB" sz="2000" kern="1200" dirty="0" err="1">
              <a:latin typeface="Calibri"/>
              <a:ea typeface="+mn-ea"/>
              <a:cs typeface="+mn-cs"/>
            </a:rPr>
            <a:t>Unidade</a:t>
          </a:r>
          <a:r>
            <a:rPr lang="en-GB" sz="2000" kern="1200" dirty="0">
              <a:latin typeface="Calibri"/>
              <a:ea typeface="+mn-ea"/>
              <a:cs typeface="+mn-cs"/>
            </a:rPr>
            <a:t> </a:t>
          </a:r>
          <a:r>
            <a:rPr lang="en-GB" sz="2000" kern="1200" dirty="0" err="1">
              <a:latin typeface="Calibri"/>
              <a:ea typeface="+mn-ea"/>
              <a:cs typeface="+mn-cs"/>
            </a:rPr>
            <a:t>Mente-corpo</a:t>
          </a:r>
          <a:endParaRPr lang="pt-PT" sz="2000" kern="1200" dirty="0">
            <a:latin typeface="Calibri"/>
            <a:ea typeface="+mn-ea"/>
            <a:cs typeface="+mn-cs"/>
          </a:endParaRPr>
        </a:p>
      </dsp:txBody>
      <dsp:txXfrm>
        <a:off x="450605" y="916015"/>
        <a:ext cx="3175770" cy="3023557"/>
      </dsp:txXfrm>
    </dsp:sp>
    <dsp:sp modelId="{410B1D64-96A4-466B-8EA8-14B1A8883FDC}">
      <dsp:nvSpPr>
        <dsp:cNvPr id="0" name=""/>
        <dsp:cNvSpPr/>
      </dsp:nvSpPr>
      <dsp:spPr>
        <a:xfrm>
          <a:off x="3697123" y="1621411"/>
          <a:ext cx="3175770" cy="3023557"/>
        </a:xfrm>
        <a:prstGeom prst="rect">
          <a:avLst/>
        </a:prstGeom>
        <a:noFill/>
        <a:ln>
          <a:noFill/>
        </a:ln>
        <a:effectLst/>
      </dsp:spPr>
      <dsp:style>
        <a:lnRef idx="0">
          <a:scrgbClr r="0" g="0" b="0"/>
        </a:lnRef>
        <a:fillRef idx="0">
          <a:scrgbClr r="0" g="0" b="0"/>
        </a:fillRef>
        <a:effectRef idx="0">
          <a:scrgbClr r="0" g="0" b="0"/>
        </a:effectRef>
        <a:fontRef idx="minor"/>
      </dsp:style>
    </dsp:sp>
    <dsp:sp modelId="{DD9B73AA-3B1C-4FD8-95E1-D6027EFC702D}">
      <dsp:nvSpPr>
        <dsp:cNvPr id="0" name=""/>
        <dsp:cNvSpPr/>
      </dsp:nvSpPr>
      <dsp:spPr>
        <a:xfrm>
          <a:off x="-461249" y="0"/>
          <a:ext cx="1336339" cy="1336339"/>
        </a:xfrm>
        <a:prstGeom prst="plus">
          <a:avLst>
            <a:gd name="adj" fmla="val 32810"/>
          </a:avLst>
        </a:prstGeom>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90582EEF-4F6D-4335-A44A-2F1E74968910}">
      <dsp:nvSpPr>
        <dsp:cNvPr id="0" name=""/>
        <dsp:cNvSpPr/>
      </dsp:nvSpPr>
      <dsp:spPr>
        <a:xfrm>
          <a:off x="4055897" y="264064"/>
          <a:ext cx="4097197" cy="4034033"/>
        </a:xfrm>
        <a:prstGeom prst="rect">
          <a:avLst/>
        </a:prstGeom>
        <a:blipFill rotWithShape="0">
          <a:blip xmlns:r="http://schemas.openxmlformats.org/officeDocument/2006/relationships" r:embed="rId1"/>
          <a:stretch>
            <a:fillRect/>
          </a:stretch>
        </a:blipFill>
        <a:ln w="6350" cap="flat" cmpd="sng" algn="ctr">
          <a:solidFill>
            <a:schemeClr val="accent2">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A3CB6C8B-5FD3-448A-AB4A-72486C4A7865}">
      <dsp:nvSpPr>
        <dsp:cNvPr id="0" name=""/>
        <dsp:cNvSpPr/>
      </dsp:nvSpPr>
      <dsp:spPr>
        <a:xfrm>
          <a:off x="3665680" y="1627876"/>
          <a:ext cx="786" cy="2887788"/>
        </a:xfrm>
        <a:prstGeom prst="line">
          <a:avLst/>
        </a:prstGeom>
        <a:noFill/>
        <a:ln w="12700" cap="flat" cmpd="sng" algn="ctr">
          <a:solidFill>
            <a:schemeClr val="accent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C94E4-D830-49B5-BFCD-FF9F27C408D2}">
      <dsp:nvSpPr>
        <dsp:cNvPr id="0" name=""/>
        <dsp:cNvSpPr/>
      </dsp:nvSpPr>
      <dsp:spPr>
        <a:xfrm>
          <a:off x="2053" y="861732"/>
          <a:ext cx="4379788" cy="262787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PT" sz="2700" kern="1200" dirty="0"/>
            <a:t>Conceitos de saúde, de atividade e de relação mente-corpo têm um sentido positivo</a:t>
          </a:r>
        </a:p>
        <a:p>
          <a:pPr marL="0" lvl="0" indent="0" algn="ctr" defTabSz="1200150">
            <a:lnSpc>
              <a:spcPct val="90000"/>
            </a:lnSpc>
            <a:spcBef>
              <a:spcPct val="0"/>
            </a:spcBef>
            <a:spcAft>
              <a:spcPct val="35000"/>
            </a:spcAft>
            <a:buNone/>
          </a:pPr>
          <a:r>
            <a:rPr lang="pt-PT" sz="1400" kern="1200" dirty="0"/>
            <a:t>(WHO, 2015; Fonseca, 2018)</a:t>
          </a:r>
        </a:p>
      </dsp:txBody>
      <dsp:txXfrm>
        <a:off x="79021" y="938700"/>
        <a:ext cx="4225852" cy="2473937"/>
      </dsp:txXfrm>
    </dsp:sp>
    <dsp:sp modelId="{727DC347-4186-4327-B762-99453488E255}">
      <dsp:nvSpPr>
        <dsp:cNvPr id="0" name=""/>
        <dsp:cNvSpPr/>
      </dsp:nvSpPr>
      <dsp:spPr>
        <a:xfrm>
          <a:off x="4819821" y="1632575"/>
          <a:ext cx="928515" cy="108618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PT" sz="2100" kern="1200"/>
        </a:p>
      </dsp:txBody>
      <dsp:txXfrm>
        <a:off x="4819821" y="1849812"/>
        <a:ext cx="649961" cy="651713"/>
      </dsp:txXfrm>
    </dsp:sp>
    <dsp:sp modelId="{DE753588-D68D-4752-9BF6-A6B55C0C0E3D}">
      <dsp:nvSpPr>
        <dsp:cNvPr id="0" name=""/>
        <dsp:cNvSpPr/>
      </dsp:nvSpPr>
      <dsp:spPr>
        <a:xfrm>
          <a:off x="6133757" y="861732"/>
          <a:ext cx="4379788" cy="262787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requires an interdisciplinary, collaborative and user-</a:t>
          </a:r>
          <a:r>
            <a:rPr lang="en-GB" sz="2700" kern="1200" dirty="0" err="1"/>
            <a:t>centered</a:t>
          </a:r>
          <a:r>
            <a:rPr lang="en-GB" sz="2700" kern="1200" dirty="0"/>
            <a:t> approach to improve the viability, acceptability and usability of these innovations</a:t>
          </a:r>
          <a:endParaRPr lang="pt-PT" sz="2700" kern="1200" dirty="0"/>
        </a:p>
      </dsp:txBody>
      <dsp:txXfrm>
        <a:off x="6210725" y="938700"/>
        <a:ext cx="4225852" cy="2473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C94E4-D830-49B5-BFCD-FF9F27C408D2}">
      <dsp:nvSpPr>
        <dsp:cNvPr id="0" name=""/>
        <dsp:cNvSpPr/>
      </dsp:nvSpPr>
      <dsp:spPr>
        <a:xfrm>
          <a:off x="7657" y="0"/>
          <a:ext cx="2601239" cy="435133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pt-PT" sz="2700" kern="1200" dirty="0"/>
            <a:t>Conceitos de saúde, </a:t>
          </a:r>
        </a:p>
        <a:p>
          <a:pPr marL="0" lvl="0" indent="0" algn="just" defTabSz="1200150">
            <a:lnSpc>
              <a:spcPct val="90000"/>
            </a:lnSpc>
            <a:spcBef>
              <a:spcPct val="0"/>
            </a:spcBef>
            <a:spcAft>
              <a:spcPct val="35000"/>
            </a:spcAft>
            <a:buNone/>
          </a:pPr>
          <a:r>
            <a:rPr lang="pt-PT" sz="2700" kern="1200" dirty="0"/>
            <a:t>de atividade e de relação mente-corpo têm um sentido positivo</a:t>
          </a:r>
        </a:p>
        <a:p>
          <a:pPr marL="0" lvl="0" indent="0" algn="just" defTabSz="1200150">
            <a:lnSpc>
              <a:spcPct val="90000"/>
            </a:lnSpc>
            <a:spcBef>
              <a:spcPct val="0"/>
            </a:spcBef>
            <a:spcAft>
              <a:spcPct val="35000"/>
            </a:spcAft>
            <a:buNone/>
          </a:pPr>
          <a:r>
            <a:rPr lang="pt-PT" sz="1400" kern="1200" dirty="0"/>
            <a:t>(WHO, 2015; Fonseca, 2018)</a:t>
          </a:r>
        </a:p>
      </dsp:txBody>
      <dsp:txXfrm>
        <a:off x="83845" y="76188"/>
        <a:ext cx="2448863" cy="4198962"/>
      </dsp:txXfrm>
    </dsp:sp>
    <dsp:sp modelId="{727DC347-4186-4327-B762-99453488E255}">
      <dsp:nvSpPr>
        <dsp:cNvPr id="0" name=""/>
        <dsp:cNvSpPr/>
      </dsp:nvSpPr>
      <dsp:spPr>
        <a:xfrm>
          <a:off x="2869020" y="1853115"/>
          <a:ext cx="551462" cy="64510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1200150">
            <a:lnSpc>
              <a:spcPct val="90000"/>
            </a:lnSpc>
            <a:spcBef>
              <a:spcPct val="0"/>
            </a:spcBef>
            <a:spcAft>
              <a:spcPct val="35000"/>
            </a:spcAft>
            <a:buNone/>
          </a:pPr>
          <a:endParaRPr lang="pt-PT" sz="2700" kern="1200"/>
        </a:p>
      </dsp:txBody>
      <dsp:txXfrm>
        <a:off x="2869020" y="1982136"/>
        <a:ext cx="386023" cy="387065"/>
      </dsp:txXfrm>
    </dsp:sp>
    <dsp:sp modelId="{DE753588-D68D-4752-9BF6-A6B55C0C0E3D}">
      <dsp:nvSpPr>
        <dsp:cNvPr id="0" name=""/>
        <dsp:cNvSpPr/>
      </dsp:nvSpPr>
      <dsp:spPr>
        <a:xfrm>
          <a:off x="3649391" y="0"/>
          <a:ext cx="7225695" cy="435133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pt-PT" sz="2400" kern="1200" dirty="0"/>
            <a:t>Estudos evidenciam </a:t>
          </a:r>
          <a:r>
            <a:rPr lang="pt-PT" sz="1400" kern="1200" dirty="0"/>
            <a:t>(Santana e Maia 2009) </a:t>
          </a:r>
          <a:r>
            <a:rPr lang="pt-PT" sz="2400" kern="1200" dirty="0"/>
            <a:t>que a atividade física e a interação social são preponderantes;</a:t>
          </a:r>
        </a:p>
        <a:p>
          <a:pPr marL="0" lvl="0" indent="0" algn="just" defTabSz="1066800">
            <a:lnSpc>
              <a:spcPct val="90000"/>
            </a:lnSpc>
            <a:spcBef>
              <a:spcPct val="0"/>
            </a:spcBef>
            <a:spcAft>
              <a:spcPct val="35000"/>
            </a:spcAft>
            <a:buNone/>
          </a:pPr>
          <a:r>
            <a:rPr lang="pt-PT" sz="2400" kern="1200" dirty="0"/>
            <a:t>O convívio é indutor de bem-estar e de satisfação com a vida </a:t>
          </a:r>
          <a:r>
            <a:rPr lang="pt-PT" sz="1400" kern="1200" dirty="0"/>
            <a:t>(</a:t>
          </a:r>
          <a:r>
            <a:rPr lang="pt-PT" sz="1400" kern="1200" dirty="0" err="1"/>
            <a:t>Wichmann</a:t>
          </a:r>
          <a:r>
            <a:rPr lang="pt-PT" sz="1400" kern="1200" dirty="0"/>
            <a:t>, Couto, Areosa, &amp; </a:t>
          </a:r>
          <a:r>
            <a:rPr lang="pt-PT" sz="1400" kern="1200" dirty="0" err="1"/>
            <a:t>Montañés</a:t>
          </a:r>
          <a:r>
            <a:rPr lang="pt-PT" sz="1400" kern="1200" dirty="0"/>
            <a:t>, 2013). </a:t>
          </a:r>
          <a:r>
            <a:rPr lang="pt-PT" sz="2400" kern="1200" dirty="0"/>
            <a:t>E tem impacto nos determinantes da saúde </a:t>
          </a:r>
          <a:r>
            <a:rPr lang="pt-PT" sz="1400" kern="1200" dirty="0"/>
            <a:t>(Sato, </a:t>
          </a:r>
          <a:r>
            <a:rPr lang="pt-PT" sz="1400" kern="1200" dirty="0" err="1"/>
            <a:t>Hallman</a:t>
          </a:r>
          <a:r>
            <a:rPr lang="pt-PT" sz="1400" kern="1200" dirty="0"/>
            <a:t>, ·</a:t>
          </a:r>
          <a:r>
            <a:rPr lang="pt-PT" sz="1400" kern="1200" dirty="0" err="1"/>
            <a:t>Kristiansen</a:t>
          </a:r>
          <a:r>
            <a:rPr lang="pt-PT" sz="1400" kern="1200" dirty="0"/>
            <a:t>, </a:t>
          </a:r>
          <a:r>
            <a:rPr lang="pt-PT" sz="1400" kern="1200" dirty="0" err="1"/>
            <a:t>Skotte</a:t>
          </a:r>
          <a:r>
            <a:rPr lang="pt-PT" sz="1400" kern="1200" dirty="0"/>
            <a:t>, ·&amp; </a:t>
          </a:r>
          <a:r>
            <a:rPr lang="pt-PT" sz="1400" kern="1200" dirty="0" err="1"/>
            <a:t>Holtermann</a:t>
          </a:r>
          <a:r>
            <a:rPr lang="pt-PT" sz="1400" kern="1200" dirty="0"/>
            <a:t>, 2018), </a:t>
          </a:r>
          <a:r>
            <a:rPr lang="pt-PT" sz="2400" kern="1200" dirty="0"/>
            <a:t>A visão holística da pessoa é reconhecida e é condição para viver na comunidade </a:t>
          </a:r>
          <a:r>
            <a:rPr lang="pt-PT" sz="1400" kern="1200" dirty="0"/>
            <a:t>(WHO, 2015).</a:t>
          </a:r>
        </a:p>
        <a:p>
          <a:pPr marL="0" lvl="0" indent="0" algn="just" defTabSz="1066800">
            <a:lnSpc>
              <a:spcPct val="90000"/>
            </a:lnSpc>
            <a:spcBef>
              <a:spcPct val="0"/>
            </a:spcBef>
            <a:spcAft>
              <a:spcPct val="35000"/>
            </a:spcAft>
            <a:buNone/>
          </a:pPr>
          <a:r>
            <a:rPr lang="pt-PT" sz="2400" kern="1200" dirty="0"/>
            <a:t>A formação ao longo da vida é um imperativo que deve assumir configurações distintas em função dos interesses das pessoas, suas potencialidades e  de estratégias particulares  </a:t>
          </a:r>
        </a:p>
      </dsp:txBody>
      <dsp:txXfrm>
        <a:off x="3776837" y="127446"/>
        <a:ext cx="6970803" cy="40964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CB7CFC39-5B97-4D77-BF80-7928AAE582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598DADA2-D127-4DFA-A763-FEF72F6841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49FCD-2638-48AA-9F83-590126776137}" type="datetimeFigureOut">
              <a:rPr lang="pt-PT" smtClean="0"/>
              <a:t>28/02/2020</a:t>
            </a:fld>
            <a:endParaRPr lang="pt-PT"/>
          </a:p>
        </p:txBody>
      </p:sp>
      <p:sp>
        <p:nvSpPr>
          <p:cNvPr id="4" name="Marcador de Posição do Rodapé 3">
            <a:extLst>
              <a:ext uri="{FF2B5EF4-FFF2-40B4-BE49-F238E27FC236}">
                <a16:creationId xmlns:a16="http://schemas.microsoft.com/office/drawing/2014/main" id="{1A3A6B59-7430-483E-91A1-67DBD18741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CD169A42-F215-40F6-A31A-57150CA3D4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32CFC5-3FA9-48BE-8895-0C6B10C98440}" type="slidenum">
              <a:rPr lang="pt-PT" smtClean="0"/>
              <a:t>‹nº›</a:t>
            </a:fld>
            <a:endParaRPr lang="pt-PT"/>
          </a:p>
        </p:txBody>
      </p:sp>
    </p:spTree>
    <p:extLst>
      <p:ext uri="{BB962C8B-B14F-4D97-AF65-F5344CB8AC3E}">
        <p14:creationId xmlns:p14="http://schemas.microsoft.com/office/powerpoint/2010/main" val="2975763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76576-A44F-4392-BAC5-8085F8E7137F}" type="datetimeFigureOut">
              <a:rPr lang="pt-PT" smtClean="0"/>
              <a:t>28/02/2020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8DE20-EA82-42BA-85EA-50A195B4D269}" type="slidenum">
              <a:rPr lang="pt-PT" smtClean="0"/>
              <a:t>‹nº›</a:t>
            </a:fld>
            <a:endParaRPr lang="pt-PT"/>
          </a:p>
        </p:txBody>
      </p:sp>
    </p:spTree>
    <p:extLst>
      <p:ext uri="{BB962C8B-B14F-4D97-AF65-F5344CB8AC3E}">
        <p14:creationId xmlns:p14="http://schemas.microsoft.com/office/powerpoint/2010/main" val="1456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978DE20-EA82-42BA-85EA-50A195B4D269}" type="slidenum">
              <a:rPr lang="pt-PT" smtClean="0"/>
              <a:t>12</a:t>
            </a:fld>
            <a:endParaRPr lang="pt-PT"/>
          </a:p>
        </p:txBody>
      </p:sp>
    </p:spTree>
    <p:extLst>
      <p:ext uri="{BB962C8B-B14F-4D97-AF65-F5344CB8AC3E}">
        <p14:creationId xmlns:p14="http://schemas.microsoft.com/office/powerpoint/2010/main" val="216722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Os resultados nomeados como conceitos da saúde, da atividade e da relação mente-corpo têm um sentido positivo. E são coerentes com outros resultados que os investigadores do envelhecimento ativo e do </a:t>
            </a:r>
            <a:r>
              <a:rPr lang="pt-PT" sz="1200" i="1" kern="1200" dirty="0" err="1">
                <a:solidFill>
                  <a:schemeClr val="tx1"/>
                </a:solidFill>
                <a:effectLst/>
                <a:latin typeface="+mn-lt"/>
                <a:ea typeface="+mn-ea"/>
                <a:cs typeface="+mn-cs"/>
              </a:rPr>
              <a:t>aging</a:t>
            </a:r>
            <a:r>
              <a:rPr lang="pt-PT" sz="1200" i="1" kern="1200" dirty="0">
                <a:solidFill>
                  <a:schemeClr val="tx1"/>
                </a:solidFill>
                <a:effectLst/>
                <a:latin typeface="+mn-lt"/>
                <a:ea typeface="+mn-ea"/>
                <a:cs typeface="+mn-cs"/>
              </a:rPr>
              <a:t> in </a:t>
            </a:r>
            <a:r>
              <a:rPr lang="pt-PT" sz="1200" i="1" kern="1200" dirty="0" err="1">
                <a:solidFill>
                  <a:schemeClr val="tx1"/>
                </a:solidFill>
                <a:effectLst/>
                <a:latin typeface="+mn-lt"/>
                <a:ea typeface="+mn-ea"/>
                <a:cs typeface="+mn-cs"/>
              </a:rPr>
              <a:t>place</a:t>
            </a:r>
            <a:r>
              <a:rPr lang="pt-PT" sz="1200" kern="1200" dirty="0">
                <a:solidFill>
                  <a:schemeClr val="tx1"/>
                </a:solidFill>
                <a:effectLst/>
                <a:latin typeface="+mn-lt"/>
                <a:ea typeface="+mn-ea"/>
                <a:cs typeface="+mn-cs"/>
              </a:rPr>
              <a:t> têm desenvolvido. Santana e Maia (2009) em resultado do seu estudo realizado no Brasil evidencia que a atividade física e a interação social assumem um papel preponderante na vida dos idosos. Também o convívio entre os idosos é indutor de bem-estar e de satisfação com a vida (</a:t>
            </a:r>
            <a:r>
              <a:rPr lang="pt-PT" sz="1200" kern="1200" dirty="0" err="1">
                <a:solidFill>
                  <a:schemeClr val="tx1"/>
                </a:solidFill>
                <a:effectLst/>
                <a:latin typeface="+mn-lt"/>
                <a:ea typeface="+mn-ea"/>
                <a:cs typeface="+mn-cs"/>
              </a:rPr>
              <a:t>Wichmann</a:t>
            </a:r>
            <a:r>
              <a:rPr lang="pt-PT" sz="1200" kern="1200" dirty="0">
                <a:solidFill>
                  <a:schemeClr val="tx1"/>
                </a:solidFill>
                <a:effectLst/>
                <a:latin typeface="+mn-lt"/>
                <a:ea typeface="+mn-ea"/>
                <a:cs typeface="+mn-cs"/>
              </a:rPr>
              <a:t>, Couto, Areosa, &amp; </a:t>
            </a:r>
            <a:r>
              <a:rPr lang="pt-PT" sz="1200" kern="1200" dirty="0" err="1">
                <a:solidFill>
                  <a:schemeClr val="tx1"/>
                </a:solidFill>
                <a:effectLst/>
                <a:latin typeface="+mn-lt"/>
                <a:ea typeface="+mn-ea"/>
                <a:cs typeface="+mn-cs"/>
              </a:rPr>
              <a:t>Montañés</a:t>
            </a:r>
            <a:r>
              <a:rPr lang="pt-PT" sz="1200" kern="1200" dirty="0">
                <a:solidFill>
                  <a:schemeClr val="tx1"/>
                </a:solidFill>
                <a:effectLst/>
                <a:latin typeface="+mn-lt"/>
                <a:ea typeface="+mn-ea"/>
                <a:cs typeface="+mn-cs"/>
              </a:rPr>
              <a:t>, 2013). Para além do sentimento os investigadores (Sato, </a:t>
            </a:r>
            <a:r>
              <a:rPr lang="pt-PT" sz="1200" kern="1200" dirty="0" err="1">
                <a:solidFill>
                  <a:schemeClr val="tx1"/>
                </a:solidFill>
                <a:effectLst/>
                <a:latin typeface="+mn-lt"/>
                <a:ea typeface="+mn-ea"/>
                <a:cs typeface="+mn-cs"/>
              </a:rPr>
              <a:t>Hallman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Kristiansen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Skotte</a:t>
            </a:r>
            <a:r>
              <a:rPr lang="pt-PT" sz="1200" kern="1200" dirty="0">
                <a:solidFill>
                  <a:schemeClr val="tx1"/>
                </a:solidFill>
                <a:effectLst/>
                <a:latin typeface="+mn-lt"/>
                <a:ea typeface="+mn-ea"/>
                <a:cs typeface="+mn-cs"/>
              </a:rPr>
              <a:t>, ·&amp; </a:t>
            </a:r>
            <a:r>
              <a:rPr lang="pt-PT" sz="1200" kern="1200" dirty="0" err="1">
                <a:solidFill>
                  <a:schemeClr val="tx1"/>
                </a:solidFill>
                <a:effectLst/>
                <a:latin typeface="+mn-lt"/>
                <a:ea typeface="+mn-ea"/>
                <a:cs typeface="+mn-cs"/>
              </a:rPr>
              <a:t>Holtermann</a:t>
            </a:r>
            <a:r>
              <a:rPr lang="pt-PT" sz="1200" kern="1200" dirty="0">
                <a:solidFill>
                  <a:schemeClr val="tx1"/>
                </a:solidFill>
                <a:effectLst/>
                <a:latin typeface="+mn-lt"/>
                <a:ea typeface="+mn-ea"/>
                <a:cs typeface="+mn-cs"/>
              </a:rPr>
              <a:t>, 2018) apresentam resultados que evidenciam que a interação social tem impacto na frequência cardíaca e nos parâmetros parassimpáticos. O </a:t>
            </a:r>
            <a:r>
              <a:rPr lang="pt-PT" sz="1200" i="1" kern="1200" dirty="0" err="1">
                <a:solidFill>
                  <a:schemeClr val="tx1"/>
                </a:solidFill>
                <a:effectLst/>
                <a:latin typeface="+mn-lt"/>
                <a:ea typeface="+mn-ea"/>
                <a:cs typeface="+mn-cs"/>
              </a:rPr>
              <a:t>aging</a:t>
            </a:r>
            <a:r>
              <a:rPr lang="pt-PT" sz="1200" i="1" kern="1200" dirty="0">
                <a:solidFill>
                  <a:schemeClr val="tx1"/>
                </a:solidFill>
                <a:effectLst/>
                <a:latin typeface="+mn-lt"/>
                <a:ea typeface="+mn-ea"/>
                <a:cs typeface="+mn-cs"/>
              </a:rPr>
              <a:t> in </a:t>
            </a:r>
            <a:r>
              <a:rPr lang="pt-PT" sz="1200" i="1" kern="1200" dirty="0" err="1">
                <a:solidFill>
                  <a:schemeClr val="tx1"/>
                </a:solidFill>
                <a:effectLst/>
                <a:latin typeface="+mn-lt"/>
                <a:ea typeface="+mn-ea"/>
                <a:cs typeface="+mn-cs"/>
              </a:rPr>
              <a:t>place</a:t>
            </a:r>
            <a:r>
              <a:rPr lang="pt-PT" sz="1200" kern="1200" dirty="0">
                <a:solidFill>
                  <a:schemeClr val="tx1"/>
                </a:solidFill>
                <a:effectLst/>
                <a:latin typeface="+mn-lt"/>
                <a:ea typeface="+mn-ea"/>
                <a:cs typeface="+mn-cs"/>
              </a:rPr>
              <a:t> é também um tema de referência e de investigação que evidencia aspetos positivos não só para os idosos, ao nível da sua independência e autonomia, mas também nas políticas sociais que devem ter uma maior flexibilidade face às necessidades dos idosos (</a:t>
            </a:r>
            <a:r>
              <a:rPr lang="pt-PT" sz="1200" kern="1200" dirty="0" err="1">
                <a:solidFill>
                  <a:schemeClr val="tx1"/>
                </a:solidFill>
                <a:effectLst/>
                <a:latin typeface="+mn-lt"/>
                <a:ea typeface="+mn-ea"/>
                <a:cs typeface="+mn-cs"/>
              </a:rPr>
              <a:t>Darmer</a:t>
            </a:r>
            <a:r>
              <a:rPr lang="pt-PT" sz="1200" kern="1200" dirty="0">
                <a:solidFill>
                  <a:schemeClr val="tx1"/>
                </a:solidFill>
                <a:effectLst/>
                <a:latin typeface="+mn-lt"/>
                <a:ea typeface="+mn-ea"/>
                <a:cs typeface="+mn-cs"/>
              </a:rPr>
              <a:t>, 2019).</a:t>
            </a:r>
          </a:p>
          <a:p>
            <a:endParaRPr lang="pt-PT" dirty="0"/>
          </a:p>
        </p:txBody>
      </p:sp>
      <p:sp>
        <p:nvSpPr>
          <p:cNvPr id="4" name="Marcador de Posição do Número do Diapositivo 3"/>
          <p:cNvSpPr>
            <a:spLocks noGrp="1"/>
          </p:cNvSpPr>
          <p:nvPr>
            <p:ph type="sldNum" sz="quarter" idx="10"/>
          </p:nvPr>
        </p:nvSpPr>
        <p:spPr/>
        <p:txBody>
          <a:bodyPr/>
          <a:lstStyle/>
          <a:p>
            <a:fld id="{8978DE20-EA82-42BA-85EA-50A195B4D269}" type="slidenum">
              <a:rPr lang="pt-PT" smtClean="0"/>
              <a:t>13</a:t>
            </a:fld>
            <a:endParaRPr lang="pt-PT"/>
          </a:p>
        </p:txBody>
      </p:sp>
    </p:spTree>
    <p:extLst>
      <p:ext uri="{BB962C8B-B14F-4D97-AF65-F5344CB8AC3E}">
        <p14:creationId xmlns:p14="http://schemas.microsoft.com/office/powerpoint/2010/main" val="158832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Os resultados nomeados como conceitos da saúde, da atividade e da relação mente-corpo têm um sentido positivo. E são coerentes com outros resultados que os investigadores do envelhecimento ativo e do </a:t>
            </a:r>
            <a:r>
              <a:rPr lang="pt-PT" sz="1200" i="1" kern="1200" dirty="0" err="1">
                <a:solidFill>
                  <a:schemeClr val="tx1"/>
                </a:solidFill>
                <a:effectLst/>
                <a:latin typeface="+mn-lt"/>
                <a:ea typeface="+mn-ea"/>
                <a:cs typeface="+mn-cs"/>
              </a:rPr>
              <a:t>aging</a:t>
            </a:r>
            <a:r>
              <a:rPr lang="pt-PT" sz="1200" i="1" kern="1200" dirty="0">
                <a:solidFill>
                  <a:schemeClr val="tx1"/>
                </a:solidFill>
                <a:effectLst/>
                <a:latin typeface="+mn-lt"/>
                <a:ea typeface="+mn-ea"/>
                <a:cs typeface="+mn-cs"/>
              </a:rPr>
              <a:t> in </a:t>
            </a:r>
            <a:r>
              <a:rPr lang="pt-PT" sz="1200" i="1" kern="1200" dirty="0" err="1">
                <a:solidFill>
                  <a:schemeClr val="tx1"/>
                </a:solidFill>
                <a:effectLst/>
                <a:latin typeface="+mn-lt"/>
                <a:ea typeface="+mn-ea"/>
                <a:cs typeface="+mn-cs"/>
              </a:rPr>
              <a:t>place</a:t>
            </a:r>
            <a:r>
              <a:rPr lang="pt-PT" sz="1200" kern="1200" dirty="0">
                <a:solidFill>
                  <a:schemeClr val="tx1"/>
                </a:solidFill>
                <a:effectLst/>
                <a:latin typeface="+mn-lt"/>
                <a:ea typeface="+mn-ea"/>
                <a:cs typeface="+mn-cs"/>
              </a:rPr>
              <a:t> têm desenvolvido. Santana e Maia (2009) em resultado do seu estudo realizado no Brasil evidencia que a atividade física e a interação social assumem um papel preponderante na vida dos idosos. Também o convívio entre os idosos é indutor de bem-estar e de satisfação com a vida (</a:t>
            </a:r>
            <a:r>
              <a:rPr lang="pt-PT" sz="1200" kern="1200" dirty="0" err="1">
                <a:solidFill>
                  <a:schemeClr val="tx1"/>
                </a:solidFill>
                <a:effectLst/>
                <a:latin typeface="+mn-lt"/>
                <a:ea typeface="+mn-ea"/>
                <a:cs typeface="+mn-cs"/>
              </a:rPr>
              <a:t>Wichmann</a:t>
            </a:r>
            <a:r>
              <a:rPr lang="pt-PT" sz="1200" kern="1200" dirty="0">
                <a:solidFill>
                  <a:schemeClr val="tx1"/>
                </a:solidFill>
                <a:effectLst/>
                <a:latin typeface="+mn-lt"/>
                <a:ea typeface="+mn-ea"/>
                <a:cs typeface="+mn-cs"/>
              </a:rPr>
              <a:t>, Couto, Areosa, &amp; </a:t>
            </a:r>
            <a:r>
              <a:rPr lang="pt-PT" sz="1200" kern="1200" dirty="0" err="1">
                <a:solidFill>
                  <a:schemeClr val="tx1"/>
                </a:solidFill>
                <a:effectLst/>
                <a:latin typeface="+mn-lt"/>
                <a:ea typeface="+mn-ea"/>
                <a:cs typeface="+mn-cs"/>
              </a:rPr>
              <a:t>Montañés</a:t>
            </a:r>
            <a:r>
              <a:rPr lang="pt-PT" sz="1200" kern="1200" dirty="0">
                <a:solidFill>
                  <a:schemeClr val="tx1"/>
                </a:solidFill>
                <a:effectLst/>
                <a:latin typeface="+mn-lt"/>
                <a:ea typeface="+mn-ea"/>
                <a:cs typeface="+mn-cs"/>
              </a:rPr>
              <a:t>, 2013). Para além do sentimento os investigadores (Sato, </a:t>
            </a:r>
            <a:r>
              <a:rPr lang="pt-PT" sz="1200" kern="1200" dirty="0" err="1">
                <a:solidFill>
                  <a:schemeClr val="tx1"/>
                </a:solidFill>
                <a:effectLst/>
                <a:latin typeface="+mn-lt"/>
                <a:ea typeface="+mn-ea"/>
                <a:cs typeface="+mn-cs"/>
              </a:rPr>
              <a:t>Hallman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Kristiansen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Skotte</a:t>
            </a:r>
            <a:r>
              <a:rPr lang="pt-PT" sz="1200" kern="1200" dirty="0">
                <a:solidFill>
                  <a:schemeClr val="tx1"/>
                </a:solidFill>
                <a:effectLst/>
                <a:latin typeface="+mn-lt"/>
                <a:ea typeface="+mn-ea"/>
                <a:cs typeface="+mn-cs"/>
              </a:rPr>
              <a:t>, ·&amp; </a:t>
            </a:r>
            <a:r>
              <a:rPr lang="pt-PT" sz="1200" kern="1200" dirty="0" err="1">
                <a:solidFill>
                  <a:schemeClr val="tx1"/>
                </a:solidFill>
                <a:effectLst/>
                <a:latin typeface="+mn-lt"/>
                <a:ea typeface="+mn-ea"/>
                <a:cs typeface="+mn-cs"/>
              </a:rPr>
              <a:t>Holtermann</a:t>
            </a:r>
            <a:r>
              <a:rPr lang="pt-PT" sz="1200" kern="1200" dirty="0">
                <a:solidFill>
                  <a:schemeClr val="tx1"/>
                </a:solidFill>
                <a:effectLst/>
                <a:latin typeface="+mn-lt"/>
                <a:ea typeface="+mn-ea"/>
                <a:cs typeface="+mn-cs"/>
              </a:rPr>
              <a:t>, 2018) apresentam resultados que evidenciam que a interação social tem impacto na frequência cardíaca e nos parâmetros parassimpáticos. O </a:t>
            </a:r>
            <a:r>
              <a:rPr lang="pt-PT" sz="1200" i="1" kern="1200" dirty="0" err="1">
                <a:solidFill>
                  <a:schemeClr val="tx1"/>
                </a:solidFill>
                <a:effectLst/>
                <a:latin typeface="+mn-lt"/>
                <a:ea typeface="+mn-ea"/>
                <a:cs typeface="+mn-cs"/>
              </a:rPr>
              <a:t>aging</a:t>
            </a:r>
            <a:r>
              <a:rPr lang="pt-PT" sz="1200" i="1" kern="1200" dirty="0">
                <a:solidFill>
                  <a:schemeClr val="tx1"/>
                </a:solidFill>
                <a:effectLst/>
                <a:latin typeface="+mn-lt"/>
                <a:ea typeface="+mn-ea"/>
                <a:cs typeface="+mn-cs"/>
              </a:rPr>
              <a:t> in </a:t>
            </a:r>
            <a:r>
              <a:rPr lang="pt-PT" sz="1200" i="1" kern="1200" dirty="0" err="1">
                <a:solidFill>
                  <a:schemeClr val="tx1"/>
                </a:solidFill>
                <a:effectLst/>
                <a:latin typeface="+mn-lt"/>
                <a:ea typeface="+mn-ea"/>
                <a:cs typeface="+mn-cs"/>
              </a:rPr>
              <a:t>place</a:t>
            </a:r>
            <a:r>
              <a:rPr lang="pt-PT" sz="1200" kern="1200" dirty="0">
                <a:solidFill>
                  <a:schemeClr val="tx1"/>
                </a:solidFill>
                <a:effectLst/>
                <a:latin typeface="+mn-lt"/>
                <a:ea typeface="+mn-ea"/>
                <a:cs typeface="+mn-cs"/>
              </a:rPr>
              <a:t> é também um tema de referência e de investigação que evidencia aspetos positivos não só para os idosos, ao nível da sua independência e autonomia, mas também nas políticas sociais que devem ter uma maior flexibilidade face às necessidades dos idosos (</a:t>
            </a:r>
            <a:r>
              <a:rPr lang="pt-PT" sz="1200" kern="1200" dirty="0" err="1">
                <a:solidFill>
                  <a:schemeClr val="tx1"/>
                </a:solidFill>
                <a:effectLst/>
                <a:latin typeface="+mn-lt"/>
                <a:ea typeface="+mn-ea"/>
                <a:cs typeface="+mn-cs"/>
              </a:rPr>
              <a:t>Darmer</a:t>
            </a:r>
            <a:r>
              <a:rPr lang="pt-PT" sz="1200" kern="1200" dirty="0">
                <a:solidFill>
                  <a:schemeClr val="tx1"/>
                </a:solidFill>
                <a:effectLst/>
                <a:latin typeface="+mn-lt"/>
                <a:ea typeface="+mn-ea"/>
                <a:cs typeface="+mn-cs"/>
              </a:rPr>
              <a:t>, 2019).</a:t>
            </a:r>
          </a:p>
          <a:p>
            <a:endParaRPr lang="pt-PT" dirty="0"/>
          </a:p>
        </p:txBody>
      </p:sp>
      <p:sp>
        <p:nvSpPr>
          <p:cNvPr id="4" name="Marcador de Posição do Número do Diapositivo 3"/>
          <p:cNvSpPr>
            <a:spLocks noGrp="1"/>
          </p:cNvSpPr>
          <p:nvPr>
            <p:ph type="sldNum" sz="quarter" idx="10"/>
          </p:nvPr>
        </p:nvSpPr>
        <p:spPr/>
        <p:txBody>
          <a:bodyPr/>
          <a:lstStyle/>
          <a:p>
            <a:fld id="{8978DE20-EA82-42BA-85EA-50A195B4D269}" type="slidenum">
              <a:rPr lang="pt-PT" smtClean="0"/>
              <a:t>16</a:t>
            </a:fld>
            <a:endParaRPr lang="pt-PT"/>
          </a:p>
        </p:txBody>
      </p:sp>
    </p:spTree>
    <p:extLst>
      <p:ext uri="{BB962C8B-B14F-4D97-AF65-F5344CB8AC3E}">
        <p14:creationId xmlns:p14="http://schemas.microsoft.com/office/powerpoint/2010/main" val="2304908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AAAB8-8F34-4ADB-AACC-79F8E2804E8C}"/>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pt-PT" dirty="0"/>
              <a:t>Clique para editar o estilo de título do Modelo Global</a:t>
            </a:r>
          </a:p>
        </p:txBody>
      </p:sp>
      <p:sp>
        <p:nvSpPr>
          <p:cNvPr id="3" name="Subtítulo 2">
            <a:extLst>
              <a:ext uri="{FF2B5EF4-FFF2-40B4-BE49-F238E27FC236}">
                <a16:creationId xmlns:a16="http://schemas.microsoft.com/office/drawing/2014/main" id="{201CF96C-1AD8-4FB9-AB61-4A05141C0D69}"/>
              </a:ext>
            </a:extLst>
          </p:cNvPr>
          <p:cNvSpPr>
            <a:spLocks noGrp="1"/>
          </p:cNvSpPr>
          <p:nvPr>
            <p:ph type="subTitle" idx="1"/>
          </p:nvPr>
        </p:nvSpPr>
        <p:spPr>
          <a:xfrm>
            <a:off x="1524000" y="3602038"/>
            <a:ext cx="9144000" cy="1655762"/>
          </a:xfrm>
        </p:spPr>
        <p:txBody>
          <a:bodyPr/>
          <a:lstStyle>
            <a:lvl1pPr marL="0" indent="0" algn="ctr">
              <a:buNone/>
              <a:defRPr sz="2400" b="1">
                <a:solidFill>
                  <a:srgbClr val="8A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Clique para editar o estilo de subtítulo do Modelo Global</a:t>
            </a:r>
          </a:p>
        </p:txBody>
      </p:sp>
      <p:sp>
        <p:nvSpPr>
          <p:cNvPr id="4" name="Marcador de Posição da Data 3">
            <a:extLst>
              <a:ext uri="{FF2B5EF4-FFF2-40B4-BE49-F238E27FC236}">
                <a16:creationId xmlns:a16="http://schemas.microsoft.com/office/drawing/2014/main" id="{B1235CC5-747B-4951-B533-E0506C68BF43}"/>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5" name="Marcador de Posição do Rodapé 4">
            <a:extLst>
              <a:ext uri="{FF2B5EF4-FFF2-40B4-BE49-F238E27FC236}">
                <a16:creationId xmlns:a16="http://schemas.microsoft.com/office/drawing/2014/main" id="{BF859115-886A-4915-B55D-62C70A3F870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CEEE7A7-DC7B-41D8-8C69-8493283CD49D}"/>
              </a:ext>
            </a:extLst>
          </p:cNvPr>
          <p:cNvSpPr>
            <a:spLocks noGrp="1"/>
          </p:cNvSpPr>
          <p:nvPr>
            <p:ph type="sldNum" sz="quarter" idx="12"/>
          </p:nvPr>
        </p:nvSpPr>
        <p:spPr/>
        <p:txBody>
          <a:bodyPr/>
          <a:lstStyle/>
          <a:p>
            <a:fld id="{2DA08CFE-677A-46FC-91B6-36C33CC3739D}" type="slidenum">
              <a:rPr lang="pt-PT" smtClean="0"/>
              <a:t>‹nº›</a:t>
            </a:fld>
            <a:endParaRPr lang="pt-PT"/>
          </a:p>
        </p:txBody>
      </p:sp>
      <p:pic>
        <p:nvPicPr>
          <p:cNvPr id="7" name="Imagem 6">
            <a:extLst>
              <a:ext uri="{FF2B5EF4-FFF2-40B4-BE49-F238E27FC236}">
                <a16:creationId xmlns:a16="http://schemas.microsoft.com/office/drawing/2014/main" id="{D875F5CC-D639-4456-9290-3EA6E2189D46}"/>
              </a:ext>
            </a:extLst>
          </p:cNvPr>
          <p:cNvPicPr>
            <a:picLocks noChangeAspect="1"/>
          </p:cNvPicPr>
          <p:nvPr userDrawn="1"/>
        </p:nvPicPr>
        <p:blipFill>
          <a:blip r:embed="rId2"/>
          <a:stretch>
            <a:fillRect/>
          </a:stretch>
        </p:blipFill>
        <p:spPr>
          <a:xfrm>
            <a:off x="5165" y="-1"/>
            <a:ext cx="833035" cy="6871063"/>
          </a:xfrm>
          <a:prstGeom prst="rect">
            <a:avLst/>
          </a:prstGeom>
        </p:spPr>
      </p:pic>
      <p:pic>
        <p:nvPicPr>
          <p:cNvPr id="8" name="Imagem 7">
            <a:extLst>
              <a:ext uri="{FF2B5EF4-FFF2-40B4-BE49-F238E27FC236}">
                <a16:creationId xmlns:a16="http://schemas.microsoft.com/office/drawing/2014/main" id="{F938139B-CAF5-4F58-A705-92E996102417}"/>
              </a:ext>
            </a:extLst>
          </p:cNvPr>
          <p:cNvPicPr>
            <a:picLocks noChangeAspect="1"/>
          </p:cNvPicPr>
          <p:nvPr userDrawn="1"/>
        </p:nvPicPr>
        <p:blipFill>
          <a:blip r:embed="rId3"/>
          <a:stretch>
            <a:fillRect/>
          </a:stretch>
        </p:blipFill>
        <p:spPr>
          <a:xfrm>
            <a:off x="955765" y="85366"/>
            <a:ext cx="2097206" cy="487722"/>
          </a:xfrm>
          <a:prstGeom prst="rect">
            <a:avLst/>
          </a:prstGeom>
        </p:spPr>
      </p:pic>
    </p:spTree>
    <p:extLst>
      <p:ext uri="{BB962C8B-B14F-4D97-AF65-F5344CB8AC3E}">
        <p14:creationId xmlns:p14="http://schemas.microsoft.com/office/powerpoint/2010/main" val="397713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3C584-87D4-4D9A-817E-99B4DD9D7C28}"/>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FE30864-089D-445D-AC02-AA1D200706E1}"/>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BD0DCD9-419E-42F2-861E-551CE8719168}"/>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5" name="Marcador de Posição do Rodapé 4">
            <a:extLst>
              <a:ext uri="{FF2B5EF4-FFF2-40B4-BE49-F238E27FC236}">
                <a16:creationId xmlns:a16="http://schemas.microsoft.com/office/drawing/2014/main" id="{FB259C29-3902-49AC-95EA-EDF9966D23A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8EB4525-C192-4407-95E4-248C8EA6D9C4}"/>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208900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72A673-9286-434C-A4D0-396783C40CA9}"/>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4153FCC-1BEC-4AE9-93E8-C83241F2B404}"/>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2E94337-8872-4ECB-B712-3ACAA63AD8F5}"/>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5" name="Marcador de Posição do Rodapé 4">
            <a:extLst>
              <a:ext uri="{FF2B5EF4-FFF2-40B4-BE49-F238E27FC236}">
                <a16:creationId xmlns:a16="http://schemas.microsoft.com/office/drawing/2014/main" id="{03B3110A-9A64-46B6-8E7E-270C7B62862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15BC286-DB5F-471C-BCAC-2A7D3EDEF963}"/>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212193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8E3D1-10D5-4F96-91FC-21BBCDFBB20E}"/>
              </a:ext>
            </a:extLst>
          </p:cNvPr>
          <p:cNvSpPr>
            <a:spLocks noGrp="1"/>
          </p:cNvSpPr>
          <p:nvPr>
            <p:ph type="title"/>
          </p:nvPr>
        </p:nvSpPr>
        <p:spPr>
          <a:xfrm>
            <a:off x="838200" y="516138"/>
            <a:ext cx="10515600" cy="1135362"/>
          </a:xfrm>
        </p:spPr>
        <p:txBody>
          <a:bodyPr/>
          <a:lstStyle>
            <a:lvl1pPr>
              <a:defRPr b="1">
                <a:solidFill>
                  <a:srgbClr val="8A0000"/>
                </a:solidFill>
              </a:defRPr>
            </a:lvl1pPr>
          </a:lstStyle>
          <a:p>
            <a:r>
              <a:rPr lang="pt-PT" dirty="0"/>
              <a:t>Clique para editar o estilo de título do Modelo Global</a:t>
            </a:r>
          </a:p>
        </p:txBody>
      </p:sp>
      <p:sp>
        <p:nvSpPr>
          <p:cNvPr id="3" name="Marcador de Posição de Conteúdo 2">
            <a:extLst>
              <a:ext uri="{FF2B5EF4-FFF2-40B4-BE49-F238E27FC236}">
                <a16:creationId xmlns:a16="http://schemas.microsoft.com/office/drawing/2014/main" id="{D6A69F9C-2BB3-4EE7-AF82-6EF995D38512}"/>
              </a:ext>
            </a:extLst>
          </p:cNvPr>
          <p:cNvSpPr>
            <a:spLocks noGrp="1"/>
          </p:cNvSpPr>
          <p:nvPr>
            <p:ph idx="1"/>
          </p:nvPr>
        </p:nvSpPr>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Data 3">
            <a:extLst>
              <a:ext uri="{FF2B5EF4-FFF2-40B4-BE49-F238E27FC236}">
                <a16:creationId xmlns:a16="http://schemas.microsoft.com/office/drawing/2014/main" id="{8CDA7CA3-F581-4074-94E4-3F69D3E5D1E0}"/>
              </a:ext>
            </a:extLst>
          </p:cNvPr>
          <p:cNvSpPr>
            <a:spLocks noGrp="1"/>
          </p:cNvSpPr>
          <p:nvPr>
            <p:ph type="dt" sz="half" idx="10"/>
          </p:nvPr>
        </p:nvSpPr>
        <p:spPr>
          <a:xfrm>
            <a:off x="1463040" y="6356350"/>
            <a:ext cx="2165166" cy="365125"/>
          </a:xfrm>
        </p:spPr>
        <p:txBody>
          <a:bodyPr/>
          <a:lstStyle/>
          <a:p>
            <a:fld id="{36EB466F-3687-41F0-A3A2-394E98562C8C}" type="datetimeFigureOut">
              <a:rPr lang="pt-PT" smtClean="0"/>
              <a:t>28/02/2020</a:t>
            </a:fld>
            <a:endParaRPr lang="pt-PT"/>
          </a:p>
        </p:txBody>
      </p:sp>
      <p:sp>
        <p:nvSpPr>
          <p:cNvPr id="5" name="Marcador de Posição do Rodapé 4">
            <a:extLst>
              <a:ext uri="{FF2B5EF4-FFF2-40B4-BE49-F238E27FC236}">
                <a16:creationId xmlns:a16="http://schemas.microsoft.com/office/drawing/2014/main" id="{C117F63C-0041-45CC-9B57-7C6E220237C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07D0FDA-67AF-4D7C-AB27-84D3A3DCA616}"/>
              </a:ext>
            </a:extLst>
          </p:cNvPr>
          <p:cNvSpPr>
            <a:spLocks noGrp="1"/>
          </p:cNvSpPr>
          <p:nvPr>
            <p:ph type="sldNum" sz="quarter" idx="12"/>
          </p:nvPr>
        </p:nvSpPr>
        <p:spPr/>
        <p:txBody>
          <a:bodyPr/>
          <a:lstStyle/>
          <a:p>
            <a:fld id="{2DA08CFE-677A-46FC-91B6-36C33CC3739D}" type="slidenum">
              <a:rPr lang="pt-PT" smtClean="0"/>
              <a:t>‹nº›</a:t>
            </a:fld>
            <a:endParaRPr lang="pt-PT"/>
          </a:p>
        </p:txBody>
      </p:sp>
      <p:pic>
        <p:nvPicPr>
          <p:cNvPr id="7" name="Imagem 6">
            <a:extLst>
              <a:ext uri="{FF2B5EF4-FFF2-40B4-BE49-F238E27FC236}">
                <a16:creationId xmlns:a16="http://schemas.microsoft.com/office/drawing/2014/main" id="{07DC09F3-00BF-4F95-872C-1FF0F3201A37}"/>
              </a:ext>
            </a:extLst>
          </p:cNvPr>
          <p:cNvPicPr>
            <a:picLocks noChangeAspect="1"/>
          </p:cNvPicPr>
          <p:nvPr userDrawn="1"/>
        </p:nvPicPr>
        <p:blipFill>
          <a:blip r:embed="rId2"/>
          <a:stretch>
            <a:fillRect/>
          </a:stretch>
        </p:blipFill>
        <p:spPr>
          <a:xfrm>
            <a:off x="838198" y="-1"/>
            <a:ext cx="2094776" cy="490647"/>
          </a:xfrm>
          <a:prstGeom prst="rect">
            <a:avLst/>
          </a:prstGeom>
        </p:spPr>
      </p:pic>
      <p:pic>
        <p:nvPicPr>
          <p:cNvPr id="8" name="Imagem 7">
            <a:extLst>
              <a:ext uri="{FF2B5EF4-FFF2-40B4-BE49-F238E27FC236}">
                <a16:creationId xmlns:a16="http://schemas.microsoft.com/office/drawing/2014/main" id="{61EFD2D6-3CE3-43F6-9131-F8F0F464F651}"/>
              </a:ext>
            </a:extLst>
          </p:cNvPr>
          <p:cNvPicPr>
            <a:picLocks noChangeAspect="1"/>
          </p:cNvPicPr>
          <p:nvPr userDrawn="1"/>
        </p:nvPicPr>
        <p:blipFill>
          <a:blip r:embed="rId3"/>
          <a:stretch>
            <a:fillRect/>
          </a:stretch>
        </p:blipFill>
        <p:spPr>
          <a:xfrm>
            <a:off x="5165" y="-1"/>
            <a:ext cx="595726" cy="6858001"/>
          </a:xfrm>
          <a:prstGeom prst="rect">
            <a:avLst/>
          </a:prstGeom>
        </p:spPr>
      </p:pic>
      <p:cxnSp>
        <p:nvCxnSpPr>
          <p:cNvPr id="11" name="Conexão reta 10">
            <a:extLst>
              <a:ext uri="{FF2B5EF4-FFF2-40B4-BE49-F238E27FC236}">
                <a16:creationId xmlns:a16="http://schemas.microsoft.com/office/drawing/2014/main" id="{923BFBA4-EA82-43BC-8872-442559A0E1D4}"/>
              </a:ext>
            </a:extLst>
          </p:cNvPr>
          <p:cNvCxnSpPr/>
          <p:nvPr userDrawn="1"/>
        </p:nvCxnSpPr>
        <p:spPr>
          <a:xfrm>
            <a:off x="838198" y="1651500"/>
            <a:ext cx="10515602" cy="0"/>
          </a:xfrm>
          <a:prstGeom prst="line">
            <a:avLst/>
          </a:prstGeom>
          <a:ln w="38100">
            <a:solidFill>
              <a:srgbClr val="8A0000"/>
            </a:solidFill>
          </a:ln>
        </p:spPr>
        <p:style>
          <a:lnRef idx="1">
            <a:schemeClr val="accent1"/>
          </a:lnRef>
          <a:fillRef idx="0">
            <a:schemeClr val="accent1"/>
          </a:fillRef>
          <a:effectRef idx="0">
            <a:schemeClr val="accent1"/>
          </a:effectRef>
          <a:fontRef idx="minor">
            <a:schemeClr val="tx1"/>
          </a:fontRef>
        </p:style>
      </p:cxnSp>
      <p:pic>
        <p:nvPicPr>
          <p:cNvPr id="15" name="Imagem 14">
            <a:extLst>
              <a:ext uri="{FF2B5EF4-FFF2-40B4-BE49-F238E27FC236}">
                <a16:creationId xmlns:a16="http://schemas.microsoft.com/office/drawing/2014/main" id="{E5F665E2-6B39-429B-B052-A1B43D0B697B}"/>
              </a:ext>
            </a:extLst>
          </p:cNvPr>
          <p:cNvPicPr>
            <a:picLocks noChangeAspect="1"/>
          </p:cNvPicPr>
          <p:nvPr userDrawn="1"/>
        </p:nvPicPr>
        <p:blipFill>
          <a:blip r:embed="rId4"/>
          <a:stretch>
            <a:fillRect/>
          </a:stretch>
        </p:blipFill>
        <p:spPr>
          <a:xfrm>
            <a:off x="838198" y="6334678"/>
            <a:ext cx="609653" cy="408467"/>
          </a:xfrm>
          <a:prstGeom prst="rect">
            <a:avLst/>
          </a:prstGeom>
        </p:spPr>
      </p:pic>
    </p:spTree>
    <p:extLst>
      <p:ext uri="{BB962C8B-B14F-4D97-AF65-F5344CB8AC3E}">
        <p14:creationId xmlns:p14="http://schemas.microsoft.com/office/powerpoint/2010/main" val="27987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B8F52-0FBC-428D-AACC-6668776ADAF4}"/>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39821B9-D674-45D6-8216-CA0896D0C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7CD1826B-B261-4008-898F-5E8E9C875DC3}"/>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5" name="Marcador de Posição do Rodapé 4">
            <a:extLst>
              <a:ext uri="{FF2B5EF4-FFF2-40B4-BE49-F238E27FC236}">
                <a16:creationId xmlns:a16="http://schemas.microsoft.com/office/drawing/2014/main" id="{41492ED6-E5F1-4F4C-8B23-3D2999E5757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87C75E7-204E-42A8-A80A-14087CD91233}"/>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263307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F5C77-D484-42E0-87A3-AA555A86A34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B0BF1588-AC00-479D-87D4-5DA67A81AA6F}"/>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5FEB8FD7-302A-4D43-B7D4-AD6A69C66287}"/>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0E6C2F1C-004E-4B1B-A481-BBC62C6F5A86}"/>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6" name="Marcador de Posição do Rodapé 5">
            <a:extLst>
              <a:ext uri="{FF2B5EF4-FFF2-40B4-BE49-F238E27FC236}">
                <a16:creationId xmlns:a16="http://schemas.microsoft.com/office/drawing/2014/main" id="{D8DB4E6A-6BDE-4939-B156-C980D1744548}"/>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A56A6FC-4280-43B0-ADAF-0EA1AAD61109}"/>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249078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3F738-8894-46EC-8DFB-75B5D04AD94A}"/>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1DA2B6E-9626-48C5-A07B-CC2F58158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4384516F-4F56-4767-98DD-9A8522558D8E}"/>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3D44EA2E-9497-4361-8A1C-535EFCE43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5A2D076F-246B-44AF-B54A-E44F24C41858}"/>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9A425AE9-1AD2-4BE7-B4D9-87C037A66070}"/>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8" name="Marcador de Posição do Rodapé 7">
            <a:extLst>
              <a:ext uri="{FF2B5EF4-FFF2-40B4-BE49-F238E27FC236}">
                <a16:creationId xmlns:a16="http://schemas.microsoft.com/office/drawing/2014/main" id="{69F890B9-FBEE-4E9E-AE93-9797AA57ABDB}"/>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7631334F-64AA-4923-BBAC-1AA9438726FC}"/>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414435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E8411-4A3F-41DA-8356-7FADB79A344E}"/>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33EE2178-5C84-4993-ACAC-32FEFB9F2E1F}"/>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4" name="Marcador de Posição do Rodapé 3">
            <a:extLst>
              <a:ext uri="{FF2B5EF4-FFF2-40B4-BE49-F238E27FC236}">
                <a16:creationId xmlns:a16="http://schemas.microsoft.com/office/drawing/2014/main" id="{190B25AC-AA68-4916-B96E-5A893CE9478D}"/>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62EB68D2-2004-4188-AB1E-2F56E4C100BB}"/>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146806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E94BD878-AB12-4A64-8B61-9CD4E50891F9}"/>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3" name="Marcador de Posição do Rodapé 2">
            <a:extLst>
              <a:ext uri="{FF2B5EF4-FFF2-40B4-BE49-F238E27FC236}">
                <a16:creationId xmlns:a16="http://schemas.microsoft.com/office/drawing/2014/main" id="{2CCCDE5F-FBBC-4299-B2AA-D68C7C16CE55}"/>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9A6C81CA-394D-4793-A7A7-8B3BDA5A47E1}"/>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224532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405AF-CDFB-4548-8E2D-290990F4F32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05569806-E3E1-4DBD-8226-05C3B4D14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5C25407-685C-4AD6-9DAE-FD760DDB5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0D4E2752-4DA6-4168-9010-39B321B8D212}"/>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6" name="Marcador de Posição do Rodapé 5">
            <a:extLst>
              <a:ext uri="{FF2B5EF4-FFF2-40B4-BE49-F238E27FC236}">
                <a16:creationId xmlns:a16="http://schemas.microsoft.com/office/drawing/2014/main" id="{AF72EF10-4073-4F0F-ABCB-6584EE7C4EB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E4FA7907-E64B-4DB1-81A5-64DAE611EA14}"/>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103442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981AE-B91F-4448-8377-2BC775B1F62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EECCCF10-ABD2-417F-95C2-78FC3A029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A771F192-14A4-41E7-A54F-6C8EEBA81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FF433E2F-E192-4BF7-B1FE-9FCA8E8CC7FA}"/>
              </a:ext>
            </a:extLst>
          </p:cNvPr>
          <p:cNvSpPr>
            <a:spLocks noGrp="1"/>
          </p:cNvSpPr>
          <p:nvPr>
            <p:ph type="dt" sz="half" idx="10"/>
          </p:nvPr>
        </p:nvSpPr>
        <p:spPr/>
        <p:txBody>
          <a:bodyPr/>
          <a:lstStyle/>
          <a:p>
            <a:fld id="{36EB466F-3687-41F0-A3A2-394E98562C8C}" type="datetimeFigureOut">
              <a:rPr lang="pt-PT" smtClean="0"/>
              <a:t>28/02/2020</a:t>
            </a:fld>
            <a:endParaRPr lang="pt-PT"/>
          </a:p>
        </p:txBody>
      </p:sp>
      <p:sp>
        <p:nvSpPr>
          <p:cNvPr id="6" name="Marcador de Posição do Rodapé 5">
            <a:extLst>
              <a:ext uri="{FF2B5EF4-FFF2-40B4-BE49-F238E27FC236}">
                <a16:creationId xmlns:a16="http://schemas.microsoft.com/office/drawing/2014/main" id="{A8A14962-F2A3-40DE-B8DA-02177EF2BA2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DC954D7-6C90-4D29-B98A-74EF8E2E1115}"/>
              </a:ext>
            </a:extLst>
          </p:cNvPr>
          <p:cNvSpPr>
            <a:spLocks noGrp="1"/>
          </p:cNvSpPr>
          <p:nvPr>
            <p:ph type="sldNum" sz="quarter" idx="12"/>
          </p:nvPr>
        </p:nvSpPr>
        <p:spPr/>
        <p:txBody>
          <a:bodyPr/>
          <a:lstStyle/>
          <a:p>
            <a:fld id="{2DA08CFE-677A-46FC-91B6-36C33CC3739D}" type="slidenum">
              <a:rPr lang="pt-PT" smtClean="0"/>
              <a:t>‹nº›</a:t>
            </a:fld>
            <a:endParaRPr lang="pt-PT"/>
          </a:p>
        </p:txBody>
      </p:sp>
    </p:spTree>
    <p:extLst>
      <p:ext uri="{BB962C8B-B14F-4D97-AF65-F5344CB8AC3E}">
        <p14:creationId xmlns:p14="http://schemas.microsoft.com/office/powerpoint/2010/main" val="234990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69ADE36F-8011-475E-AF49-35B0AB337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CCD723A-442A-40DB-8F9C-38B52241D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9347809-4CA1-46DF-A062-42D68FCC4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B466F-3687-41F0-A3A2-394E98562C8C}" type="datetimeFigureOut">
              <a:rPr lang="pt-PT" smtClean="0"/>
              <a:t>28/02/2020</a:t>
            </a:fld>
            <a:endParaRPr lang="pt-PT"/>
          </a:p>
        </p:txBody>
      </p:sp>
      <p:sp>
        <p:nvSpPr>
          <p:cNvPr id="5" name="Marcador de Posição do Rodapé 4">
            <a:extLst>
              <a:ext uri="{FF2B5EF4-FFF2-40B4-BE49-F238E27FC236}">
                <a16:creationId xmlns:a16="http://schemas.microsoft.com/office/drawing/2014/main" id="{2AE1CB4A-734C-44E5-9C4C-A1ED0F7E6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86F8C45F-D1E5-4C22-94BE-EC239C172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08CFE-677A-46FC-91B6-36C33CC3739D}" type="slidenum">
              <a:rPr lang="pt-PT" smtClean="0"/>
              <a:t>‹nº›</a:t>
            </a:fld>
            <a:endParaRPr lang="pt-PT"/>
          </a:p>
        </p:txBody>
      </p:sp>
    </p:spTree>
    <p:extLst>
      <p:ext uri="{BB962C8B-B14F-4D97-AF65-F5344CB8AC3E}">
        <p14:creationId xmlns:p14="http://schemas.microsoft.com/office/powerpoint/2010/main" val="403037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07/s00420-017-1279-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reverse.org/blog/5-benefits-aging-in-place/" TargetMode="External"/><Relationship Id="rId3" Type="http://schemas.openxmlformats.org/officeDocument/2006/relationships/diagramLayout" Target="../diagrams/layout1.xml"/><Relationship Id="rId7" Type="http://schemas.openxmlformats.org/officeDocument/2006/relationships/hyperlink" Target="https://www.nia.nih.gov/health/participating-activities-you-enjoy"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seniorsafetyadvice.com/benefits-of-aging-in-place/" TargetMode="External"/><Relationship Id="rId2" Type="http://schemas.openxmlformats.org/officeDocument/2006/relationships/hyperlink" Target="https://en.wikipedia.org/wiki/Centers_for_Disease_Control_and_Preven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milymattershc.com/why-is-aging-in-place-important/" TargetMode="External"/><Relationship Id="rId2" Type="http://schemas.openxmlformats.org/officeDocument/2006/relationships/hyperlink" Target="https://www.kiplinger.com/article/retirement/T006-C022-S002-the-benefits-of-aging-in-plac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D68E7B8-30E9-43D3-A6E6-B13190FB7002}"/>
              </a:ext>
            </a:extLst>
          </p:cNvPr>
          <p:cNvSpPr>
            <a:spLocks noGrp="1"/>
          </p:cNvSpPr>
          <p:nvPr>
            <p:ph type="ctrTitle"/>
          </p:nvPr>
        </p:nvSpPr>
        <p:spPr>
          <a:xfrm>
            <a:off x="6828634" y="4281083"/>
            <a:ext cx="4805996" cy="1401448"/>
          </a:xfrm>
        </p:spPr>
        <p:txBody>
          <a:bodyPr anchor="t">
            <a:normAutofit fontScale="90000"/>
          </a:bodyPr>
          <a:lstStyle/>
          <a:p>
            <a:r>
              <a:rPr lang="pt-PT" sz="2200" dirty="0">
                <a:solidFill>
                  <a:srgbClr val="000000"/>
                </a:solidFill>
              </a:rPr>
              <a:t>Gorete Reis*</a:t>
            </a:r>
            <a:br>
              <a:rPr lang="pt-PT" sz="2200" dirty="0">
                <a:solidFill>
                  <a:srgbClr val="000000"/>
                </a:solidFill>
              </a:rPr>
            </a:br>
            <a:r>
              <a:rPr lang="pt-PT" sz="2200" dirty="0">
                <a:solidFill>
                  <a:srgbClr val="000000"/>
                </a:solidFill>
              </a:rPr>
              <a:t>Maria Vitória Casas-Novas*</a:t>
            </a:r>
            <a:br>
              <a:rPr lang="pt-PT" sz="2200" dirty="0">
                <a:solidFill>
                  <a:srgbClr val="000000"/>
                </a:solidFill>
              </a:rPr>
            </a:br>
            <a:r>
              <a:rPr lang="pt-PT" sz="2200" dirty="0">
                <a:solidFill>
                  <a:srgbClr val="000000"/>
                </a:solidFill>
              </a:rPr>
              <a:t>Isaura Serra*</a:t>
            </a:r>
            <a:br>
              <a:rPr lang="pt-PT" sz="2200" dirty="0">
                <a:solidFill>
                  <a:srgbClr val="000000"/>
                </a:solidFill>
              </a:rPr>
            </a:br>
            <a:r>
              <a:rPr lang="pt-PT" sz="2200" dirty="0">
                <a:solidFill>
                  <a:srgbClr val="000000"/>
                </a:solidFill>
              </a:rPr>
              <a:t>Maria Dulce Magalhães*</a:t>
            </a:r>
            <a:br>
              <a:rPr lang="pt-PT" sz="2200" dirty="0">
                <a:solidFill>
                  <a:srgbClr val="000000"/>
                </a:solidFill>
              </a:rPr>
            </a:br>
            <a:r>
              <a:rPr lang="pt-PT" sz="1800" b="1" dirty="0">
                <a:solidFill>
                  <a:srgbClr val="000000"/>
                </a:solidFill>
              </a:rPr>
              <a:t>* UÉ ESESJD</a:t>
            </a:r>
            <a:br>
              <a:rPr lang="pt-PT" sz="3200" dirty="0">
                <a:solidFill>
                  <a:srgbClr val="000000"/>
                </a:solidFill>
              </a:rPr>
            </a:br>
            <a:endParaRPr lang="pt-PT" sz="3200" dirty="0">
              <a:solidFill>
                <a:srgbClr val="000000"/>
              </a:solidFill>
            </a:endParaRPr>
          </a:p>
        </p:txBody>
      </p:sp>
      <p:sp>
        <p:nvSpPr>
          <p:cNvPr id="3" name="Subtítulo 2">
            <a:extLst>
              <a:ext uri="{FF2B5EF4-FFF2-40B4-BE49-F238E27FC236}">
                <a16:creationId xmlns:a16="http://schemas.microsoft.com/office/drawing/2014/main" id="{3355C056-D15C-4B01-AA5F-07820DF0F6FF}"/>
              </a:ext>
            </a:extLst>
          </p:cNvPr>
          <p:cNvSpPr>
            <a:spLocks noGrp="1"/>
          </p:cNvSpPr>
          <p:nvPr>
            <p:ph type="subTitle" idx="1"/>
          </p:nvPr>
        </p:nvSpPr>
        <p:spPr>
          <a:xfrm>
            <a:off x="6970499" y="770037"/>
            <a:ext cx="4805691" cy="1359209"/>
          </a:xfrm>
        </p:spPr>
        <p:txBody>
          <a:bodyPr anchor="b">
            <a:noAutofit/>
          </a:bodyPr>
          <a:lstStyle/>
          <a:p>
            <a:pPr algn="l"/>
            <a:r>
              <a:rPr lang="en-GB" sz="3200" dirty="0"/>
              <a:t>Self-reported relevance, by the elderly, of a formative program</a:t>
            </a:r>
            <a:endParaRPr lang="pt-PT" sz="3200" dirty="0"/>
          </a:p>
        </p:txBody>
      </p:sp>
      <p:sp>
        <p:nvSpPr>
          <p:cNvPr id="2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m 3">
            <a:extLst>
              <a:ext uri="{FF2B5EF4-FFF2-40B4-BE49-F238E27FC236}">
                <a16:creationId xmlns:a16="http://schemas.microsoft.com/office/drawing/2014/main" id="{F96B8FD1-5911-4A0D-BF6E-2CB9FBF4B80E}"/>
              </a:ext>
            </a:extLst>
          </p:cNvPr>
          <p:cNvPicPr>
            <a:picLocks noChangeAspect="1"/>
          </p:cNvPicPr>
          <p:nvPr/>
        </p:nvPicPr>
        <p:blipFill rotWithShape="1">
          <a:blip r:embed="rId3">
            <a:alphaModFix/>
          </a:blip>
          <a:srcRect l="3528" r="980" b="3"/>
          <a:stretch/>
        </p:blipFill>
        <p:spPr>
          <a:xfrm>
            <a:off x="179403" y="590635"/>
            <a:ext cx="5298683" cy="591466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69183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Resultados </a:t>
            </a:r>
          </a:p>
        </p:txBody>
      </p:sp>
      <p:sp>
        <p:nvSpPr>
          <p:cNvPr id="3" name="Marcador de Posição de Conteúdo 2"/>
          <p:cNvSpPr>
            <a:spLocks noGrp="1"/>
          </p:cNvSpPr>
          <p:nvPr>
            <p:ph idx="1"/>
          </p:nvPr>
        </p:nvSpPr>
        <p:spPr>
          <a:xfrm>
            <a:off x="948145" y="1544857"/>
            <a:ext cx="10515600" cy="1348649"/>
          </a:xfrm>
        </p:spPr>
        <p:txBody>
          <a:bodyPr>
            <a:normAutofit fontScale="47500" lnSpcReduction="20000"/>
          </a:bodyPr>
          <a:lstStyle/>
          <a:p>
            <a:pPr>
              <a:lnSpc>
                <a:spcPct val="170000"/>
              </a:lnSpc>
              <a:spcAft>
                <a:spcPts val="600"/>
              </a:spcAft>
            </a:pPr>
            <a:r>
              <a:rPr lang="en-GB" sz="4000" dirty="0"/>
              <a:t>O </a:t>
            </a:r>
            <a:r>
              <a:rPr lang="en-GB" sz="4000" b="1" dirty="0"/>
              <a:t>corpus</a:t>
            </a:r>
            <a:r>
              <a:rPr lang="en-GB" sz="4000" dirty="0"/>
              <a:t> </a:t>
            </a:r>
            <a:r>
              <a:rPr lang="en-GB" sz="4000" dirty="0" err="1"/>
              <a:t>analisado</a:t>
            </a:r>
            <a:r>
              <a:rPr lang="en-GB" sz="4000" dirty="0"/>
              <a:t> </a:t>
            </a:r>
            <a:r>
              <a:rPr lang="en-GB" sz="4000" dirty="0" err="1"/>
              <a:t>revelou</a:t>
            </a:r>
            <a:r>
              <a:rPr lang="en-GB" sz="4000" dirty="0"/>
              <a:t> </a:t>
            </a:r>
            <a:r>
              <a:rPr lang="en-GB" sz="4000" dirty="0" err="1"/>
              <a:t>uma</a:t>
            </a:r>
            <a:r>
              <a:rPr lang="en-GB" sz="4000" dirty="0"/>
              <a:t> </a:t>
            </a:r>
            <a:r>
              <a:rPr lang="en-GB" sz="4000" dirty="0" err="1"/>
              <a:t>riqueza</a:t>
            </a:r>
            <a:r>
              <a:rPr lang="en-GB" sz="4000" dirty="0"/>
              <a:t> vocabular de 95.24%. </a:t>
            </a:r>
            <a:r>
              <a:rPr lang="en-GB" sz="4000" dirty="0" err="1"/>
              <a:t>Organizou</a:t>
            </a:r>
            <a:r>
              <a:rPr lang="en-GB" sz="4000" dirty="0"/>
              <a:t>-se </a:t>
            </a:r>
            <a:r>
              <a:rPr lang="en-GB" sz="4000" dirty="0" err="1"/>
              <a:t>em</a:t>
            </a:r>
            <a:r>
              <a:rPr lang="en-GB" sz="4000" dirty="0"/>
              <a:t> 3 classes de </a:t>
            </a:r>
            <a:r>
              <a:rPr lang="en-GB" sz="4000" dirty="0" err="1"/>
              <a:t>Unidades</a:t>
            </a:r>
            <a:r>
              <a:rPr lang="en-GB" sz="4000" dirty="0"/>
              <a:t> de </a:t>
            </a:r>
            <a:r>
              <a:rPr lang="en-GB" sz="4000" dirty="0" err="1"/>
              <a:t>Contexto</a:t>
            </a:r>
            <a:r>
              <a:rPr lang="en-GB" sz="4000" dirty="0"/>
              <a:t> </a:t>
            </a:r>
            <a:r>
              <a:rPr lang="en-GB" sz="4000" dirty="0" err="1"/>
              <a:t>Elementar</a:t>
            </a:r>
            <a:r>
              <a:rPr lang="en-GB" sz="4000" dirty="0"/>
              <a:t> (UCE): </a:t>
            </a:r>
            <a:r>
              <a:rPr lang="en-GB" sz="4000" dirty="0" err="1"/>
              <a:t>Classe</a:t>
            </a:r>
            <a:r>
              <a:rPr lang="en-GB" sz="4000" dirty="0"/>
              <a:t> 1 (28% das UCE) </a:t>
            </a:r>
            <a:r>
              <a:rPr lang="en-GB" sz="4000" dirty="0" err="1"/>
              <a:t>Classe</a:t>
            </a:r>
            <a:r>
              <a:rPr lang="en-GB" sz="4000" dirty="0"/>
              <a:t> 2 (41% das UCE) e </a:t>
            </a:r>
            <a:r>
              <a:rPr lang="en-GB" sz="4000" dirty="0" err="1"/>
              <a:t>Classe</a:t>
            </a:r>
            <a:r>
              <a:rPr lang="en-GB" sz="4000" dirty="0"/>
              <a:t> 3 (31% das UCE</a:t>
            </a:r>
            <a:r>
              <a:rPr lang="en-GB" sz="3400" dirty="0"/>
              <a:t>) </a:t>
            </a:r>
          </a:p>
          <a:p>
            <a:pPr lvl="0"/>
            <a:r>
              <a:rPr lang="en-GB" dirty="0"/>
              <a:t> </a:t>
            </a:r>
            <a:endParaRPr lang="pt-PT" dirty="0"/>
          </a:p>
        </p:txBody>
      </p:sp>
      <p:pic>
        <p:nvPicPr>
          <p:cNvPr id="6" name="Imagem 5"/>
          <p:cNvPicPr>
            <a:picLocks noChangeAspect="1"/>
          </p:cNvPicPr>
          <p:nvPr/>
        </p:nvPicPr>
        <p:blipFill>
          <a:blip r:embed="rId2"/>
          <a:stretch>
            <a:fillRect/>
          </a:stretch>
        </p:blipFill>
        <p:spPr>
          <a:xfrm>
            <a:off x="1175657" y="2786862"/>
            <a:ext cx="10288088" cy="4071138"/>
          </a:xfrm>
          <a:prstGeom prst="rect">
            <a:avLst/>
          </a:prstGeom>
        </p:spPr>
      </p:pic>
    </p:spTree>
    <p:extLst>
      <p:ext uri="{BB962C8B-B14F-4D97-AF65-F5344CB8AC3E}">
        <p14:creationId xmlns:p14="http://schemas.microsoft.com/office/powerpoint/2010/main" val="70237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4D96E-E608-4FDB-94D0-A4C089280F36}"/>
              </a:ext>
            </a:extLst>
          </p:cNvPr>
          <p:cNvSpPr>
            <a:spLocks noGrp="1"/>
          </p:cNvSpPr>
          <p:nvPr>
            <p:ph type="title"/>
          </p:nvPr>
        </p:nvSpPr>
        <p:spPr/>
        <p:txBody>
          <a:bodyPr/>
          <a:lstStyle/>
          <a:p>
            <a:pPr algn="ctr"/>
            <a:r>
              <a:rPr lang="pt-PT" dirty="0"/>
              <a:t>Resultados</a:t>
            </a:r>
          </a:p>
        </p:txBody>
      </p:sp>
      <p:graphicFrame>
        <p:nvGraphicFramePr>
          <p:cNvPr id="4" name="Marcador de Posição de Conteúdo 3">
            <a:extLst>
              <a:ext uri="{FF2B5EF4-FFF2-40B4-BE49-F238E27FC236}">
                <a16:creationId xmlns:a16="http://schemas.microsoft.com/office/drawing/2014/main" id="{9543E609-6C98-48D9-94E8-A5E0F2418C3A}"/>
              </a:ext>
            </a:extLst>
          </p:cNvPr>
          <p:cNvGraphicFramePr>
            <a:graphicFrameLocks noGrp="1"/>
          </p:cNvGraphicFramePr>
          <p:nvPr>
            <p:ph idx="1"/>
            <p:extLst>
              <p:ext uri="{D42A27DB-BD31-4B8C-83A1-F6EECF244321}">
                <p14:modId xmlns:p14="http://schemas.microsoft.com/office/powerpoint/2010/main" val="3705022479"/>
              </p:ext>
            </p:extLst>
          </p:nvPr>
        </p:nvGraphicFramePr>
        <p:xfrm>
          <a:off x="2277154" y="2138092"/>
          <a:ext cx="8358053" cy="431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74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09D1F-8890-47F9-A346-BDF81BD7D2F5}"/>
              </a:ext>
            </a:extLst>
          </p:cNvPr>
          <p:cNvSpPr>
            <a:spLocks noGrp="1"/>
          </p:cNvSpPr>
          <p:nvPr>
            <p:ph type="title"/>
          </p:nvPr>
        </p:nvSpPr>
        <p:spPr/>
        <p:txBody>
          <a:bodyPr/>
          <a:lstStyle/>
          <a:p>
            <a:pPr algn="ctr"/>
            <a:r>
              <a:rPr lang="en-GB" dirty="0"/>
              <a:t>E </a:t>
            </a:r>
            <a:r>
              <a:rPr lang="en-GB" dirty="0" err="1"/>
              <a:t>depois</a:t>
            </a:r>
            <a:r>
              <a:rPr lang="en-GB" dirty="0"/>
              <a:t> …</a:t>
            </a:r>
            <a:endParaRPr lang="pt-PT" dirty="0"/>
          </a:p>
        </p:txBody>
      </p:sp>
      <p:graphicFrame>
        <p:nvGraphicFramePr>
          <p:cNvPr id="4" name="Marcador de Posição de Conteúdo 3">
            <a:extLst>
              <a:ext uri="{FF2B5EF4-FFF2-40B4-BE49-F238E27FC236}">
                <a16:creationId xmlns:a16="http://schemas.microsoft.com/office/drawing/2014/main" id="{50193082-1B7E-4484-A8E2-8E9ED911CF19}"/>
              </a:ext>
            </a:extLst>
          </p:cNvPr>
          <p:cNvGraphicFramePr>
            <a:graphicFrameLocks noGrp="1"/>
          </p:cNvGraphicFramePr>
          <p:nvPr>
            <p:ph idx="1"/>
            <p:extLst>
              <p:ext uri="{D42A27DB-BD31-4B8C-83A1-F6EECF244321}">
                <p14:modId xmlns:p14="http://schemas.microsoft.com/office/powerpoint/2010/main" val="33046065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942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09D1F-8890-47F9-A346-BDF81BD7D2F5}"/>
              </a:ext>
            </a:extLst>
          </p:cNvPr>
          <p:cNvSpPr>
            <a:spLocks noGrp="1"/>
          </p:cNvSpPr>
          <p:nvPr>
            <p:ph type="title"/>
          </p:nvPr>
        </p:nvSpPr>
        <p:spPr/>
        <p:txBody>
          <a:bodyPr/>
          <a:lstStyle/>
          <a:p>
            <a:pPr algn="ctr"/>
            <a:r>
              <a:rPr lang="en-GB" dirty="0"/>
              <a:t>E </a:t>
            </a:r>
            <a:r>
              <a:rPr lang="en-GB" dirty="0" err="1"/>
              <a:t>depois</a:t>
            </a:r>
            <a:r>
              <a:rPr lang="en-GB" dirty="0"/>
              <a:t> …</a:t>
            </a:r>
            <a:endParaRPr lang="pt-PT" dirty="0"/>
          </a:p>
        </p:txBody>
      </p:sp>
      <p:graphicFrame>
        <p:nvGraphicFramePr>
          <p:cNvPr id="4" name="Marcador de Posição de Conteúdo 3">
            <a:extLst>
              <a:ext uri="{FF2B5EF4-FFF2-40B4-BE49-F238E27FC236}">
                <a16:creationId xmlns:a16="http://schemas.microsoft.com/office/drawing/2014/main" id="{50193082-1B7E-4484-A8E2-8E9ED911CF19}"/>
              </a:ext>
            </a:extLst>
          </p:cNvPr>
          <p:cNvGraphicFramePr>
            <a:graphicFrameLocks noGrp="1"/>
          </p:cNvGraphicFramePr>
          <p:nvPr>
            <p:ph idx="1"/>
            <p:extLst>
              <p:ext uri="{D42A27DB-BD31-4B8C-83A1-F6EECF244321}">
                <p14:modId xmlns:p14="http://schemas.microsoft.com/office/powerpoint/2010/main" val="2348758708"/>
              </p:ext>
            </p:extLst>
          </p:nvPr>
        </p:nvGraphicFramePr>
        <p:xfrm>
          <a:off x="838199" y="1825625"/>
          <a:ext cx="1088274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27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1D4F1-725F-447A-B1E5-AE65ABC88529}"/>
              </a:ext>
            </a:extLst>
          </p:cNvPr>
          <p:cNvSpPr>
            <a:spLocks noGrp="1"/>
          </p:cNvSpPr>
          <p:nvPr>
            <p:ph type="title"/>
          </p:nvPr>
        </p:nvSpPr>
        <p:spPr/>
        <p:txBody>
          <a:bodyPr>
            <a:normAutofit fontScale="90000"/>
          </a:bodyPr>
          <a:lstStyle/>
          <a:p>
            <a:pPr algn="ctr"/>
            <a:r>
              <a:rPr lang="pt-PT" dirty="0"/>
              <a:t>Programa</a:t>
            </a:r>
            <a:br>
              <a:rPr lang="pt-PT" dirty="0"/>
            </a:br>
            <a:r>
              <a:rPr lang="pt-PT" dirty="0"/>
              <a:t>de Intervenção em preparação</a:t>
            </a:r>
          </a:p>
        </p:txBody>
      </p:sp>
      <p:sp>
        <p:nvSpPr>
          <p:cNvPr id="3" name="Marcador de Posição de Conteúdo 2">
            <a:extLst>
              <a:ext uri="{FF2B5EF4-FFF2-40B4-BE49-F238E27FC236}">
                <a16:creationId xmlns:a16="http://schemas.microsoft.com/office/drawing/2014/main" id="{71E22369-6270-454B-8D6B-DFAD038E7173}"/>
              </a:ext>
            </a:extLst>
          </p:cNvPr>
          <p:cNvSpPr>
            <a:spLocks noGrp="1"/>
          </p:cNvSpPr>
          <p:nvPr>
            <p:ph idx="1"/>
          </p:nvPr>
        </p:nvSpPr>
        <p:spPr/>
        <p:txBody>
          <a:bodyPr/>
          <a:lstStyle/>
          <a:p>
            <a:r>
              <a:rPr lang="pt-PT" dirty="0"/>
              <a:t> Realizar Sessões  de grupo para debater temáticas de interesse e criar programa </a:t>
            </a:r>
          </a:p>
          <a:p>
            <a:r>
              <a:rPr lang="pt-PT" dirty="0"/>
              <a:t>Fazer atividades físicas demostrativas sobre atividades de saúde e bem-estar</a:t>
            </a:r>
          </a:p>
          <a:p>
            <a:r>
              <a:rPr lang="pt-PT" dirty="0"/>
              <a:t>Disponibilizar tutoriais específicos </a:t>
            </a:r>
            <a:r>
              <a:rPr lang="pt-PT" i="1" dirty="0" err="1"/>
              <a:t>on</a:t>
            </a:r>
            <a:r>
              <a:rPr lang="pt-PT" i="1" dirty="0"/>
              <a:t> </a:t>
            </a:r>
            <a:r>
              <a:rPr lang="pt-PT" i="1" dirty="0" err="1"/>
              <a:t>line</a:t>
            </a:r>
            <a:r>
              <a:rPr lang="pt-PT" i="1" dirty="0"/>
              <a:t> </a:t>
            </a:r>
            <a:r>
              <a:rPr lang="pt-PT" dirty="0"/>
              <a:t>para visualização e discussão </a:t>
            </a:r>
          </a:p>
          <a:p>
            <a:r>
              <a:rPr lang="pt-PT" dirty="0"/>
              <a:t>Preparar os colaboradores do Centro de convívio para serem mediadores das sessões de visionamento dos tutoriais</a:t>
            </a:r>
          </a:p>
        </p:txBody>
      </p:sp>
    </p:spTree>
    <p:extLst>
      <p:ext uri="{BB962C8B-B14F-4D97-AF65-F5344CB8AC3E}">
        <p14:creationId xmlns:p14="http://schemas.microsoft.com/office/powerpoint/2010/main" val="306072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8DAEF-0A22-46A6-A33D-BDD4FE79B92B}"/>
              </a:ext>
            </a:extLst>
          </p:cNvPr>
          <p:cNvSpPr>
            <a:spLocks noGrp="1"/>
          </p:cNvSpPr>
          <p:nvPr>
            <p:ph type="title"/>
          </p:nvPr>
        </p:nvSpPr>
        <p:spPr/>
        <p:txBody>
          <a:bodyPr/>
          <a:lstStyle/>
          <a:p>
            <a:pPr algn="ctr"/>
            <a:r>
              <a:rPr lang="pt-PT" dirty="0" err="1"/>
              <a:t>References</a:t>
            </a:r>
            <a:endParaRPr lang="pt-PT" dirty="0"/>
          </a:p>
        </p:txBody>
      </p:sp>
      <p:sp>
        <p:nvSpPr>
          <p:cNvPr id="3" name="Marcador de Posição de Conteúdo 2">
            <a:extLst>
              <a:ext uri="{FF2B5EF4-FFF2-40B4-BE49-F238E27FC236}">
                <a16:creationId xmlns:a16="http://schemas.microsoft.com/office/drawing/2014/main" id="{B15E7E48-40EB-4A43-83A5-1E113194A246}"/>
              </a:ext>
            </a:extLst>
          </p:cNvPr>
          <p:cNvSpPr>
            <a:spLocks noGrp="1"/>
          </p:cNvSpPr>
          <p:nvPr>
            <p:ph idx="1"/>
          </p:nvPr>
        </p:nvSpPr>
        <p:spPr/>
        <p:txBody>
          <a:bodyPr>
            <a:normAutofit fontScale="55000" lnSpcReduction="20000"/>
          </a:bodyPr>
          <a:lstStyle/>
          <a:p>
            <a:r>
              <a:rPr lang="pt-PT" sz="2900" i="1" dirty="0"/>
              <a:t>Boas práticas de </a:t>
            </a:r>
            <a:r>
              <a:rPr lang="pt-PT" sz="2900" i="1" dirty="0" err="1"/>
              <a:t>Ageing</a:t>
            </a:r>
            <a:r>
              <a:rPr lang="pt-PT" sz="2900" i="1" dirty="0"/>
              <a:t> in </a:t>
            </a:r>
            <a:r>
              <a:rPr lang="pt-PT" sz="2900" i="1" dirty="0" err="1"/>
              <a:t>Place</a:t>
            </a:r>
            <a:r>
              <a:rPr lang="pt-PT" sz="2900" i="1" dirty="0"/>
              <a:t>. Divulgar para valorizar. Guia de boas práticas </a:t>
            </a:r>
            <a:r>
              <a:rPr lang="pt-PT" sz="2900" dirty="0"/>
              <a:t>(2018) Fonseca, A. (</a:t>
            </a:r>
            <a:r>
              <a:rPr lang="pt-PT" sz="2900" dirty="0" err="1"/>
              <a:t>org</a:t>
            </a:r>
            <a:r>
              <a:rPr lang="pt-PT" sz="2900" dirty="0"/>
              <a:t>).</a:t>
            </a:r>
            <a:r>
              <a:rPr lang="pt-PT" sz="2900" dirty="0" err="1"/>
              <a:t>Lisboa:Fundação</a:t>
            </a:r>
            <a:r>
              <a:rPr lang="pt-PT" sz="2900" dirty="0"/>
              <a:t> Calouste Gulbenkian / Faculdade de Educação e Psicologia — Universidade Católica Portuguesa</a:t>
            </a:r>
          </a:p>
          <a:p>
            <a:pPr fontAlgn="base"/>
            <a:r>
              <a:rPr lang="en-GB" sz="2900" u="sng" dirty="0" err="1"/>
              <a:t>Dalmer</a:t>
            </a:r>
            <a:r>
              <a:rPr lang="en-GB" sz="2900" u="sng" dirty="0"/>
              <a:t>, Nicole K. (2019) </a:t>
            </a:r>
            <a:r>
              <a:rPr lang="en-GB" sz="2900" dirty="0"/>
              <a:t>A logic of choice: Problematizing the documentary reality of Canadian aging in place policies. </a:t>
            </a:r>
            <a:r>
              <a:rPr lang="en-GB" sz="2900" u="sng" dirty="0"/>
              <a:t>Journal of </a:t>
            </a:r>
            <a:r>
              <a:rPr lang="en-GB" sz="2900" dirty="0"/>
              <a:t>Aging</a:t>
            </a:r>
            <a:r>
              <a:rPr lang="en-GB" sz="2900" u="sng" dirty="0"/>
              <a:t> Studies</a:t>
            </a:r>
            <a:r>
              <a:rPr lang="en-GB" sz="2900" dirty="0"/>
              <a:t>. Mar, Vol. 48, p40-49. 10p</a:t>
            </a:r>
            <a:endParaRPr lang="pt-PT" sz="2900" dirty="0"/>
          </a:p>
          <a:p>
            <a:r>
              <a:rPr lang="en-GB" sz="2900" dirty="0"/>
              <a:t>Doris Cardona</a:t>
            </a:r>
            <a:r>
              <a:rPr lang="en-GB" sz="2900" b="1" dirty="0"/>
              <a:t> </a:t>
            </a:r>
            <a:r>
              <a:rPr lang="en-GB" sz="2900" dirty="0" err="1"/>
              <a:t>Arango</a:t>
            </a:r>
            <a:r>
              <a:rPr lang="en-GB" sz="2900" dirty="0"/>
              <a:t>, Enrique </a:t>
            </a:r>
            <a:r>
              <a:rPr lang="en-GB" sz="2900" dirty="0" err="1"/>
              <a:t>Peláez</a:t>
            </a:r>
            <a:r>
              <a:rPr lang="en-GB" sz="2900" dirty="0"/>
              <a:t> (2012) </a:t>
            </a:r>
            <a:r>
              <a:rPr lang="en-GB" sz="2900" i="1" dirty="0"/>
              <a:t>Population aging in the twenty-first </a:t>
            </a:r>
            <a:r>
              <a:rPr lang="en-GB" sz="2900" i="1" dirty="0" err="1"/>
              <a:t>century:opportunities</a:t>
            </a:r>
            <a:r>
              <a:rPr lang="en-GB" sz="2900" i="1" dirty="0"/>
              <a:t>, challenges and concerns. </a:t>
            </a:r>
            <a:r>
              <a:rPr lang="en-GB" sz="2900" i="1" dirty="0" err="1"/>
              <a:t>Salud</a:t>
            </a:r>
            <a:r>
              <a:rPr lang="en-GB" sz="2900" i="1" dirty="0"/>
              <a:t> </a:t>
            </a:r>
            <a:r>
              <a:rPr lang="en-GB" sz="2900" i="1" dirty="0" err="1"/>
              <a:t>Uninorte</a:t>
            </a:r>
            <a:r>
              <a:rPr lang="en-GB" sz="2900" i="1" dirty="0"/>
              <a:t>. </a:t>
            </a:r>
            <a:r>
              <a:rPr lang="en-GB" sz="2900" i="1" dirty="0" err="1"/>
              <a:t>Barranqui</a:t>
            </a:r>
            <a:r>
              <a:rPr lang="en-GB" sz="2900" i="1" dirty="0"/>
              <a:t> </a:t>
            </a:r>
            <a:r>
              <a:rPr lang="en-GB" sz="2900" dirty="0" err="1"/>
              <a:t>Ua</a:t>
            </a:r>
            <a:r>
              <a:rPr lang="en-GB" sz="2900" dirty="0"/>
              <a:t> (Col.); 28 (2): 335-348</a:t>
            </a:r>
            <a:endParaRPr lang="pt-PT" sz="2900" dirty="0"/>
          </a:p>
          <a:p>
            <a:r>
              <a:rPr lang="en-GB" sz="2900" dirty="0"/>
              <a:t> </a:t>
            </a:r>
            <a:r>
              <a:rPr lang="en-GB" sz="2900" u="sng" dirty="0"/>
              <a:t>Petersen, </a:t>
            </a:r>
            <a:r>
              <a:rPr lang="en-GB" sz="2900" u="sng" dirty="0" err="1"/>
              <a:t>Evi</a:t>
            </a:r>
            <a:r>
              <a:rPr lang="en-GB" sz="2900" dirty="0"/>
              <a:t>; </a:t>
            </a:r>
            <a:r>
              <a:rPr lang="en-GB" sz="2900" u="sng" dirty="0"/>
              <a:t>Schoen, Gerhard</a:t>
            </a:r>
            <a:r>
              <a:rPr lang="en-GB" sz="2900" dirty="0"/>
              <a:t>; </a:t>
            </a:r>
            <a:r>
              <a:rPr lang="en-GB" sz="2900" u="sng" dirty="0" err="1"/>
              <a:t>Liedtke</a:t>
            </a:r>
            <a:r>
              <a:rPr lang="en-GB" sz="2900" u="sng" dirty="0"/>
              <a:t>, Gunnar</a:t>
            </a:r>
            <a:r>
              <a:rPr lang="en-GB" sz="2900" dirty="0"/>
              <a:t>; </a:t>
            </a:r>
            <a:r>
              <a:rPr lang="en-GB" sz="2900" u="sng" dirty="0" err="1"/>
              <a:t>Zech</a:t>
            </a:r>
            <a:r>
              <a:rPr lang="en-GB" sz="2900" u="sng" dirty="0"/>
              <a:t>, Astrid</a:t>
            </a:r>
            <a:r>
              <a:rPr lang="en-GB" sz="2900" dirty="0"/>
              <a:t> (2018) </a:t>
            </a:r>
            <a:r>
              <a:rPr lang="en-GB" sz="2900" i="1" dirty="0"/>
              <a:t>Relevance of urban green space for physical </a:t>
            </a:r>
            <a:r>
              <a:rPr lang="en-GB" sz="2900" i="1" dirty="0" err="1"/>
              <a:t>activityand</a:t>
            </a:r>
            <a:r>
              <a:rPr lang="en-GB" sz="2900" i="1" dirty="0"/>
              <a:t> health-related quality of life in older adults.</a:t>
            </a:r>
            <a:r>
              <a:rPr lang="en-GB" sz="2900" dirty="0"/>
              <a:t> </a:t>
            </a:r>
            <a:r>
              <a:rPr lang="en-GB" sz="2900" u="sng" dirty="0"/>
              <a:t>Quality in Ageing &amp; Older Adults</a:t>
            </a:r>
            <a:r>
              <a:rPr lang="en-GB" sz="2900" dirty="0"/>
              <a:t> (QUAL AGEING OLDER ADULTS), 19(3): 158-166. (9p</a:t>
            </a:r>
            <a:endParaRPr lang="pt-PT" sz="2900" dirty="0"/>
          </a:p>
          <a:p>
            <a:r>
              <a:rPr lang="pt-PT" sz="2900" dirty="0"/>
              <a:t>Santana, M., Maia, E,(2009) </a:t>
            </a:r>
            <a:r>
              <a:rPr lang="pt-PT" sz="2900" i="1" dirty="0" err="1"/>
              <a:t>Senior</a:t>
            </a:r>
            <a:r>
              <a:rPr lang="pt-PT" sz="2900" i="1" dirty="0"/>
              <a:t> </a:t>
            </a:r>
            <a:r>
              <a:rPr lang="pt-PT" sz="2900" i="1" dirty="0" err="1"/>
              <a:t>citizen’s</a:t>
            </a:r>
            <a:r>
              <a:rPr lang="pt-PT" sz="2900" i="1" dirty="0"/>
              <a:t> </a:t>
            </a:r>
            <a:r>
              <a:rPr lang="pt-PT" sz="2900" i="1" dirty="0" err="1"/>
              <a:t>physical</a:t>
            </a:r>
            <a:r>
              <a:rPr lang="pt-PT" sz="2900" i="1" dirty="0"/>
              <a:t> </a:t>
            </a:r>
            <a:r>
              <a:rPr lang="pt-PT" sz="2900" i="1" dirty="0" err="1"/>
              <a:t>activity</a:t>
            </a:r>
            <a:r>
              <a:rPr lang="pt-PT" sz="2900" i="1" dirty="0"/>
              <a:t> and </a:t>
            </a:r>
            <a:r>
              <a:rPr lang="pt-PT" sz="2900" i="1" dirty="0" err="1"/>
              <a:t>welfare</a:t>
            </a:r>
            <a:r>
              <a:rPr lang="pt-PT" sz="2900" dirty="0"/>
              <a:t> </a:t>
            </a:r>
            <a:r>
              <a:rPr lang="pt-PT" sz="2900" i="1" dirty="0"/>
              <a:t>Rev. </a:t>
            </a:r>
            <a:r>
              <a:rPr lang="pt-PT" sz="2900" i="1" dirty="0" err="1"/>
              <a:t>salud</a:t>
            </a:r>
            <a:r>
              <a:rPr lang="pt-PT" sz="2900" i="1" dirty="0"/>
              <a:t> pública</a:t>
            </a:r>
            <a:r>
              <a:rPr lang="pt-PT" sz="2900" dirty="0"/>
              <a:t>. </a:t>
            </a:r>
            <a:r>
              <a:rPr lang="en-GB" sz="2900" dirty="0"/>
              <a:t>11 (2): 225-236</a:t>
            </a:r>
            <a:endParaRPr lang="pt-PT" sz="2900" dirty="0"/>
          </a:p>
          <a:p>
            <a:r>
              <a:rPr lang="en-GB" sz="2900" dirty="0"/>
              <a:t>Tatiana O. Sato, · David M. Hallman · </a:t>
            </a:r>
            <a:r>
              <a:rPr lang="en-GB" sz="2900" dirty="0" err="1"/>
              <a:t>Jesper</a:t>
            </a:r>
            <a:r>
              <a:rPr lang="en-GB" sz="2900" dirty="0"/>
              <a:t> Kristiansen, · </a:t>
            </a:r>
            <a:r>
              <a:rPr lang="en-GB" sz="2900" dirty="0" err="1"/>
              <a:t>Jørgen</a:t>
            </a:r>
            <a:r>
              <a:rPr lang="en-GB" sz="2900" dirty="0"/>
              <a:t> H. </a:t>
            </a:r>
            <a:r>
              <a:rPr lang="en-GB" sz="2900" dirty="0" err="1"/>
              <a:t>Skotte</a:t>
            </a:r>
            <a:r>
              <a:rPr lang="en-GB" sz="2900" dirty="0"/>
              <a:t>, · Andreas </a:t>
            </a:r>
            <a:r>
              <a:rPr lang="en-GB" sz="2900" dirty="0" err="1"/>
              <a:t>Holtermann</a:t>
            </a:r>
            <a:r>
              <a:rPr lang="en-GB" sz="2900" dirty="0"/>
              <a:t> (2018) </a:t>
            </a:r>
            <a:r>
              <a:rPr lang="en-GB" sz="2900" i="1" dirty="0" err="1"/>
              <a:t>Differen,t</a:t>
            </a:r>
            <a:r>
              <a:rPr lang="en-GB" sz="2900" i="1" dirty="0"/>
              <a:t> autonomic responses to occupational and leisure time physical activities among blue-collar workers</a:t>
            </a:r>
            <a:r>
              <a:rPr lang="en-GB" sz="2900" dirty="0"/>
              <a:t>. International Archives of Occupational and Environmental Health 91:293–304 </a:t>
            </a:r>
            <a:r>
              <a:rPr lang="en-GB" sz="2900" u="sng" dirty="0">
                <a:hlinkClick r:id="rId2"/>
              </a:rPr>
              <a:t>https://doi.org/10.1007/s00420-017-1279-y</a:t>
            </a:r>
            <a:endParaRPr lang="pt-PT" sz="2900" dirty="0"/>
          </a:p>
          <a:p>
            <a:r>
              <a:rPr lang="en-GB" sz="2900" u="sng" dirty="0" err="1"/>
              <a:t>Wichmann,F</a:t>
            </a:r>
            <a:r>
              <a:rPr lang="en-GB" sz="2900" u="sng" dirty="0"/>
              <a:t>,, </a:t>
            </a:r>
            <a:r>
              <a:rPr lang="en-GB" sz="2900" u="sng" dirty="0" err="1"/>
              <a:t>Couto</a:t>
            </a:r>
            <a:r>
              <a:rPr lang="en-GB" sz="2900" u="sng" dirty="0"/>
              <a:t>, A, ; </a:t>
            </a:r>
            <a:r>
              <a:rPr lang="en-GB" sz="2900" u="sng" dirty="0" err="1"/>
              <a:t>Areosa,V</a:t>
            </a:r>
            <a:r>
              <a:rPr lang="en-GB" sz="2900" u="sng" dirty="0"/>
              <a:t>., Menéndez </a:t>
            </a:r>
            <a:r>
              <a:rPr lang="en-GB" sz="2900" u="sng" dirty="0" err="1"/>
              <a:t>Montañés,M</a:t>
            </a:r>
            <a:r>
              <a:rPr lang="en-GB" sz="2900" u="sng" dirty="0"/>
              <a:t>. (2013)</a:t>
            </a:r>
            <a:r>
              <a:rPr lang="en-GB" sz="2900" i="1" u="sng" dirty="0"/>
              <a:t> </a:t>
            </a:r>
            <a:r>
              <a:rPr lang="en-GB" sz="2900" i="1" dirty="0"/>
              <a:t>Companionship groups as support to improve the health of the elderly. </a:t>
            </a:r>
            <a:r>
              <a:rPr lang="pt-PT" sz="2900" i="1" dirty="0"/>
              <a:t>Rev. </a:t>
            </a:r>
            <a:r>
              <a:rPr lang="pt-PT" sz="2900" i="1" dirty="0" err="1"/>
              <a:t>Bras</a:t>
            </a:r>
            <a:r>
              <a:rPr lang="pt-PT" sz="2900" i="1" dirty="0"/>
              <a:t>. </a:t>
            </a:r>
            <a:r>
              <a:rPr lang="pt-PT" sz="2900" i="1" dirty="0" err="1"/>
              <a:t>Geriatr</a:t>
            </a:r>
            <a:r>
              <a:rPr lang="pt-PT" sz="2900" i="1" dirty="0"/>
              <a:t>. </a:t>
            </a:r>
            <a:r>
              <a:rPr lang="pt-PT" sz="2900" i="1" dirty="0" err="1"/>
              <a:t>Gerontol</a:t>
            </a:r>
            <a:r>
              <a:rPr lang="pt-PT" sz="2900" i="1" dirty="0"/>
              <a:t>.</a:t>
            </a:r>
            <a:r>
              <a:rPr lang="pt-PT" sz="2900" dirty="0"/>
              <a:t>, Rio de Janeiro, 16(4):821-832</a:t>
            </a:r>
          </a:p>
          <a:p>
            <a:r>
              <a:rPr lang="en-US" sz="2900" dirty="0"/>
              <a:t>WHO (2015), </a:t>
            </a:r>
            <a:r>
              <a:rPr lang="en-US" sz="2900" i="1" dirty="0"/>
              <a:t>Report on the 2nd WHO global forum on innovation for ageing populations, </a:t>
            </a:r>
            <a:r>
              <a:rPr lang="en-US" sz="2900" dirty="0"/>
              <a:t>Kobe, Japan: World Health Organization </a:t>
            </a:r>
          </a:p>
          <a:p>
            <a:endParaRPr lang="pt-PT" sz="1600" dirty="0"/>
          </a:p>
        </p:txBody>
      </p:sp>
    </p:spTree>
    <p:extLst>
      <p:ext uri="{BB962C8B-B14F-4D97-AF65-F5344CB8AC3E}">
        <p14:creationId xmlns:p14="http://schemas.microsoft.com/office/powerpoint/2010/main" val="174740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8E7B8-30E9-43D3-A6E6-B13190FB7002}"/>
              </a:ext>
            </a:extLst>
          </p:cNvPr>
          <p:cNvSpPr>
            <a:spLocks noGrp="1"/>
          </p:cNvSpPr>
          <p:nvPr>
            <p:ph type="ctrTitle"/>
          </p:nvPr>
        </p:nvSpPr>
        <p:spPr>
          <a:xfrm>
            <a:off x="6828634" y="4281083"/>
            <a:ext cx="4805996" cy="1401448"/>
          </a:xfrm>
        </p:spPr>
        <p:txBody>
          <a:bodyPr anchor="t">
            <a:normAutofit fontScale="90000"/>
          </a:bodyPr>
          <a:lstStyle/>
          <a:p>
            <a:r>
              <a:rPr lang="pt-PT" sz="3200" dirty="0">
                <a:solidFill>
                  <a:srgbClr val="000000"/>
                </a:solidFill>
              </a:rPr>
              <a:t>Gorete Reis</a:t>
            </a:r>
            <a:br>
              <a:rPr lang="pt-PT" sz="3200" dirty="0">
                <a:solidFill>
                  <a:srgbClr val="000000"/>
                </a:solidFill>
              </a:rPr>
            </a:br>
            <a:r>
              <a:rPr lang="pt-PT" sz="3200" dirty="0">
                <a:solidFill>
                  <a:srgbClr val="000000"/>
                </a:solidFill>
              </a:rPr>
              <a:t>Maria Vitória Casas-Novas</a:t>
            </a:r>
            <a:br>
              <a:rPr lang="pt-PT" sz="3200" dirty="0">
                <a:solidFill>
                  <a:srgbClr val="000000"/>
                </a:solidFill>
              </a:rPr>
            </a:br>
            <a:r>
              <a:rPr lang="pt-PT" sz="3200" dirty="0">
                <a:solidFill>
                  <a:srgbClr val="000000"/>
                </a:solidFill>
              </a:rPr>
              <a:t>Isaura Serra</a:t>
            </a:r>
            <a:br>
              <a:rPr lang="pt-PT" sz="3200" dirty="0">
                <a:solidFill>
                  <a:srgbClr val="000000"/>
                </a:solidFill>
              </a:rPr>
            </a:br>
            <a:r>
              <a:rPr lang="pt-PT" sz="3200" dirty="0">
                <a:solidFill>
                  <a:srgbClr val="000000"/>
                </a:solidFill>
              </a:rPr>
              <a:t>Maria Dulce Magalhães</a:t>
            </a:r>
            <a:br>
              <a:rPr lang="pt-PT" sz="3200" dirty="0">
                <a:solidFill>
                  <a:srgbClr val="000000"/>
                </a:solidFill>
              </a:rPr>
            </a:br>
            <a:endParaRPr lang="pt-PT" sz="3200" dirty="0">
              <a:solidFill>
                <a:srgbClr val="000000"/>
              </a:solidFill>
            </a:endParaRPr>
          </a:p>
        </p:txBody>
      </p:sp>
      <p:sp>
        <p:nvSpPr>
          <p:cNvPr id="3" name="Subtítulo 2">
            <a:extLst>
              <a:ext uri="{FF2B5EF4-FFF2-40B4-BE49-F238E27FC236}">
                <a16:creationId xmlns:a16="http://schemas.microsoft.com/office/drawing/2014/main" id="{3355C056-D15C-4B01-AA5F-07820DF0F6FF}"/>
              </a:ext>
            </a:extLst>
          </p:cNvPr>
          <p:cNvSpPr>
            <a:spLocks noGrp="1"/>
          </p:cNvSpPr>
          <p:nvPr>
            <p:ph type="subTitle" idx="1"/>
          </p:nvPr>
        </p:nvSpPr>
        <p:spPr>
          <a:xfrm>
            <a:off x="6970499" y="770037"/>
            <a:ext cx="4805691" cy="3194404"/>
          </a:xfrm>
        </p:spPr>
        <p:txBody>
          <a:bodyPr anchor="b">
            <a:normAutofit fontScale="92500" lnSpcReduction="10000"/>
          </a:bodyPr>
          <a:lstStyle/>
          <a:p>
            <a:pPr algn="l"/>
            <a:r>
              <a:rPr lang="en-GB" sz="4400" dirty="0"/>
              <a:t>Using information and communication technologies to prevent fragility in  community-dwelling elderly people.</a:t>
            </a:r>
            <a:endParaRPr lang="pt-PT" sz="4400" dirty="0"/>
          </a:p>
          <a:p>
            <a:pPr algn="l"/>
            <a:endParaRPr lang="pt-PT" sz="1800" dirty="0">
              <a:solidFill>
                <a:srgbClr val="000000"/>
              </a:solidFill>
            </a:endParaRPr>
          </a:p>
        </p:txBody>
      </p:sp>
      <p:pic>
        <p:nvPicPr>
          <p:cNvPr id="4" name="Imagem 3">
            <a:extLst>
              <a:ext uri="{FF2B5EF4-FFF2-40B4-BE49-F238E27FC236}">
                <a16:creationId xmlns:a16="http://schemas.microsoft.com/office/drawing/2014/main" id="{F96B8FD1-5911-4A0D-BF6E-2CB9FBF4B80E}"/>
              </a:ext>
            </a:extLst>
          </p:cNvPr>
          <p:cNvPicPr>
            <a:picLocks noChangeAspect="1"/>
          </p:cNvPicPr>
          <p:nvPr/>
        </p:nvPicPr>
        <p:blipFill rotWithShape="1">
          <a:blip r:embed="rId3">
            <a:alphaModFix/>
          </a:blip>
          <a:srcRect l="3528" r="980"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24084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53939-6F63-4F59-9D8B-45357AB7F4C0}"/>
              </a:ext>
            </a:extLst>
          </p:cNvPr>
          <p:cNvSpPr>
            <a:spLocks noGrp="1"/>
          </p:cNvSpPr>
          <p:nvPr>
            <p:ph type="title"/>
          </p:nvPr>
        </p:nvSpPr>
        <p:spPr>
          <a:xfrm>
            <a:off x="838200" y="476381"/>
            <a:ext cx="10515600" cy="1135362"/>
          </a:xfrm>
        </p:spPr>
        <p:txBody>
          <a:bodyPr/>
          <a:lstStyle/>
          <a:p>
            <a:pPr algn="ctr"/>
            <a:r>
              <a:rPr lang="en-GB" dirty="0"/>
              <a:t>Background</a:t>
            </a:r>
            <a:endParaRPr lang="pt-PT" dirty="0"/>
          </a:p>
        </p:txBody>
      </p:sp>
      <p:graphicFrame>
        <p:nvGraphicFramePr>
          <p:cNvPr id="5" name="Marcador de Posição de Conteúdo 4">
            <a:extLst>
              <a:ext uri="{FF2B5EF4-FFF2-40B4-BE49-F238E27FC236}">
                <a16:creationId xmlns:a16="http://schemas.microsoft.com/office/drawing/2014/main" id="{9239410A-4E74-48EA-A4D7-AF337C234D70}"/>
              </a:ext>
            </a:extLst>
          </p:cNvPr>
          <p:cNvGraphicFramePr>
            <a:graphicFrameLocks noGrp="1"/>
          </p:cNvGraphicFramePr>
          <p:nvPr>
            <p:ph idx="1"/>
            <p:extLst>
              <p:ext uri="{D42A27DB-BD31-4B8C-83A1-F6EECF244321}">
                <p14:modId xmlns:p14="http://schemas.microsoft.com/office/powerpoint/2010/main" val="661614850"/>
              </p:ext>
            </p:extLst>
          </p:nvPr>
        </p:nvGraphicFramePr>
        <p:xfrm>
          <a:off x="838200" y="1852613"/>
          <a:ext cx="10515600" cy="424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5">
            <a:extLst>
              <a:ext uri="{FF2B5EF4-FFF2-40B4-BE49-F238E27FC236}">
                <a16:creationId xmlns:a16="http://schemas.microsoft.com/office/drawing/2014/main" id="{C4261186-C37D-4837-9C03-A6AE5ABB2949}"/>
              </a:ext>
            </a:extLst>
          </p:cNvPr>
          <p:cNvSpPr/>
          <p:nvPr/>
        </p:nvSpPr>
        <p:spPr>
          <a:xfrm>
            <a:off x="6557167" y="5662437"/>
            <a:ext cx="1453668" cy="369332"/>
          </a:xfrm>
          <a:prstGeom prst="rect">
            <a:avLst/>
          </a:prstGeom>
        </p:spPr>
        <p:txBody>
          <a:bodyPr wrap="none">
            <a:spAutoFit/>
          </a:bodyPr>
          <a:lstStyle/>
          <a:p>
            <a:r>
              <a:rPr lang="pt-PT" dirty="0"/>
              <a:t>(WHO,  2015)</a:t>
            </a:r>
          </a:p>
        </p:txBody>
      </p:sp>
      <p:sp>
        <p:nvSpPr>
          <p:cNvPr id="3" name="CaixaDeTexto 2"/>
          <p:cNvSpPr txBox="1"/>
          <p:nvPr/>
        </p:nvSpPr>
        <p:spPr>
          <a:xfrm>
            <a:off x="1468581" y="6336870"/>
            <a:ext cx="8963891" cy="646331"/>
          </a:xfrm>
          <a:prstGeom prst="rect">
            <a:avLst/>
          </a:prstGeom>
          <a:noFill/>
        </p:spPr>
        <p:txBody>
          <a:bodyPr wrap="square" rtlCol="0">
            <a:spAutoFit/>
          </a:bodyPr>
          <a:lstStyle/>
          <a:p>
            <a:r>
              <a:rPr lang="pt-PT" dirty="0">
                <a:hlinkClick r:id="rId7"/>
              </a:rPr>
              <a:t>https://www.nia.nih.gov/health/participating-activities-you-enjoy</a:t>
            </a:r>
            <a:r>
              <a:rPr lang="pt-PT" dirty="0"/>
              <a:t>;</a:t>
            </a:r>
            <a:r>
              <a:rPr lang="pt-PT" dirty="0">
                <a:hlinkClick r:id="rId8"/>
              </a:rPr>
              <a:t> https://reverse.org/blog/5-benefits-aging-in-place/</a:t>
            </a:r>
            <a:endParaRPr lang="pt-PT" dirty="0"/>
          </a:p>
        </p:txBody>
      </p:sp>
    </p:spTree>
    <p:extLst>
      <p:ext uri="{BB962C8B-B14F-4D97-AF65-F5344CB8AC3E}">
        <p14:creationId xmlns:p14="http://schemas.microsoft.com/office/powerpoint/2010/main" val="273558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Aging</a:t>
            </a:r>
            <a:r>
              <a:rPr lang="pt-PT" dirty="0"/>
              <a:t> in </a:t>
            </a:r>
            <a:r>
              <a:rPr lang="pt-PT" dirty="0" err="1"/>
              <a:t>place</a:t>
            </a:r>
            <a:r>
              <a:rPr lang="pt-PT" dirty="0"/>
              <a:t> </a:t>
            </a:r>
          </a:p>
        </p:txBody>
      </p:sp>
      <p:sp>
        <p:nvSpPr>
          <p:cNvPr id="3" name="Marcador de Posição de Conteúdo 2"/>
          <p:cNvSpPr>
            <a:spLocks noGrp="1"/>
          </p:cNvSpPr>
          <p:nvPr>
            <p:ph idx="1"/>
          </p:nvPr>
        </p:nvSpPr>
        <p:spPr/>
        <p:txBody>
          <a:bodyPr>
            <a:normAutofit lnSpcReduction="10000"/>
          </a:bodyPr>
          <a:lstStyle/>
          <a:p>
            <a:r>
              <a:rPr lang="en-US" dirty="0"/>
              <a:t>The U.S. </a:t>
            </a:r>
            <a:r>
              <a:rPr lang="en-US" dirty="0">
                <a:hlinkClick r:id="rId2" tooltip="Centers for Disease Control and Prevention"/>
              </a:rPr>
              <a:t>Centers for Disease Control and Prevention</a:t>
            </a:r>
            <a:r>
              <a:rPr lang="en-US" dirty="0"/>
              <a:t> defines </a:t>
            </a:r>
            <a:r>
              <a:rPr lang="en-US" b="1" dirty="0"/>
              <a:t>aging in place</a:t>
            </a:r>
            <a:r>
              <a:rPr lang="en-US" dirty="0"/>
              <a:t> as “the ability to live in one’s own home and community safely, independently, and comfortably, regardless of age, income, or ability level.</a:t>
            </a:r>
            <a:r>
              <a:rPr lang="pt-PT" dirty="0">
                <a:hlinkClick r:id="rId3"/>
              </a:rPr>
              <a:t>https://seniorsafetyadvice.com/benefits-of-aging-in-place/</a:t>
            </a:r>
            <a:endParaRPr lang="pt-PT" dirty="0"/>
          </a:p>
          <a:p>
            <a:endParaRPr lang="pt-PT" dirty="0"/>
          </a:p>
          <a:p>
            <a:r>
              <a:rPr lang="pt-PT" dirty="0"/>
              <a:t> </a:t>
            </a:r>
            <a:r>
              <a:rPr lang="pt-PT" i="1" dirty="0" err="1"/>
              <a:t>Ageing</a:t>
            </a:r>
            <a:r>
              <a:rPr lang="pt-PT" i="1" dirty="0"/>
              <a:t> in </a:t>
            </a:r>
            <a:r>
              <a:rPr lang="pt-PT" i="1" dirty="0" err="1"/>
              <a:t>place</a:t>
            </a:r>
            <a:r>
              <a:rPr lang="pt-PT" i="1" dirty="0"/>
              <a:t> </a:t>
            </a:r>
            <a:r>
              <a:rPr lang="pt-PT" dirty="0"/>
              <a:t>significa a capacidade de continuar a viver em casa ou na comunidade ao longo do tempo, com segurança e de forma independente. Este conceito requer não só uma abordagem interdisciplinar nos campos da </a:t>
            </a:r>
            <a:r>
              <a:rPr lang="pt-PT" dirty="0" err="1"/>
              <a:t>arquitectura</a:t>
            </a:r>
            <a:r>
              <a:rPr lang="pt-PT" dirty="0"/>
              <a:t>, urbanismo, sociologia e gerontologia, entre outros, mas também uma intervenção em diferentes escalas: nacional, regional, comunitário e individual. </a:t>
            </a:r>
          </a:p>
          <a:p>
            <a:endParaRPr lang="en-US" dirty="0"/>
          </a:p>
          <a:p>
            <a:endParaRPr lang="en-US" dirty="0">
              <a:hlinkClick r:id="rId3"/>
            </a:endParaRPr>
          </a:p>
          <a:p>
            <a:endParaRPr lang="en-US" dirty="0">
              <a:hlinkClick r:id="rId3"/>
            </a:endParaRPr>
          </a:p>
          <a:p>
            <a:endParaRPr lang="en-US" dirty="0">
              <a:hlinkClick r:id="rId3"/>
            </a:endParaRPr>
          </a:p>
          <a:p>
            <a:endParaRPr lang="en-US" dirty="0">
              <a:hlinkClick r:id="rId3"/>
            </a:endParaRPr>
          </a:p>
        </p:txBody>
      </p:sp>
    </p:spTree>
    <p:extLst>
      <p:ext uri="{BB962C8B-B14F-4D97-AF65-F5344CB8AC3E}">
        <p14:creationId xmlns:p14="http://schemas.microsoft.com/office/powerpoint/2010/main" val="95514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lnSpcReduction="10000"/>
          </a:bodyPr>
          <a:lstStyle/>
          <a:p>
            <a:r>
              <a:rPr lang="en-US" b="1" dirty="0"/>
              <a:t>Aging in place. </a:t>
            </a:r>
            <a:r>
              <a:rPr lang="en-US" dirty="0"/>
              <a:t>Keeping the family house can be sensible (can-opener threats aside) if you’ve retired your mortgage or have enough income to pay it, and if you're relatively healthy and mobile. Eventually, however, staying at home turns into "aging in place," a term that generally means you'll need help living on your own. Increasingly, policymakers and local leaders are recognizing the benefits of providing services that allow people to stay in their homes and communities. "To society, it costs a lot less for someone to age in their home than to go into a care facility," says Marty Bell, of the National Aging in Place Council.</a:t>
            </a:r>
            <a:r>
              <a:rPr lang="pt-PT" dirty="0">
                <a:hlinkClick r:id="rId2"/>
              </a:rPr>
              <a:t> </a:t>
            </a:r>
          </a:p>
          <a:p>
            <a:r>
              <a:rPr lang="pt-PT" sz="1900" dirty="0">
                <a:hlinkClick r:id="rId2"/>
              </a:rPr>
              <a:t>https://www.kiplinger.com/article/retirement/T006-C022-S002-the-benefits-of-aging-in-place.html</a:t>
            </a:r>
            <a:r>
              <a:rPr lang="pt-PT" sz="1900" dirty="0"/>
              <a:t>; </a:t>
            </a:r>
          </a:p>
          <a:p>
            <a:r>
              <a:rPr lang="pt-PT" sz="1900" dirty="0">
                <a:hlinkClick r:id="rId3"/>
              </a:rPr>
              <a:t>https://www.familymattershc.com/why-is-aging-in-place-important/</a:t>
            </a:r>
            <a:endParaRPr lang="pt-PT" sz="1900" dirty="0"/>
          </a:p>
        </p:txBody>
      </p:sp>
    </p:spTree>
    <p:extLst>
      <p:ext uri="{BB962C8B-B14F-4D97-AF65-F5344CB8AC3E}">
        <p14:creationId xmlns:p14="http://schemas.microsoft.com/office/powerpoint/2010/main" val="116952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i="1" dirty="0" err="1"/>
              <a:t>Aging</a:t>
            </a:r>
            <a:r>
              <a:rPr lang="pt-PT" i="1" dirty="0"/>
              <a:t> in </a:t>
            </a:r>
            <a:r>
              <a:rPr lang="pt-PT" i="1" dirty="0" err="1"/>
              <a:t>place</a:t>
            </a:r>
            <a:r>
              <a:rPr lang="pt-PT" i="1" dirty="0"/>
              <a:t> </a:t>
            </a:r>
          </a:p>
        </p:txBody>
      </p:sp>
      <p:sp>
        <p:nvSpPr>
          <p:cNvPr id="3" name="Marcador de Posição de Conteúdo 2"/>
          <p:cNvSpPr>
            <a:spLocks noGrp="1"/>
          </p:cNvSpPr>
          <p:nvPr>
            <p:ph idx="1"/>
          </p:nvPr>
        </p:nvSpPr>
        <p:spPr/>
        <p:txBody>
          <a:bodyPr>
            <a:normAutofit fontScale="92500" lnSpcReduction="10000"/>
          </a:bodyPr>
          <a:lstStyle/>
          <a:p>
            <a:r>
              <a:rPr lang="pt-PT" dirty="0"/>
              <a:t>Na verdade, envelhecer no lugar onde se viveu a maior parte da vida e onde estão as principais referências dessa vida (relacionais e materiais) constitui uma vantagem em termos de manutenção de um sentido para a vida e de preservação de sentimentos de segurança e familiaridade. </a:t>
            </a:r>
          </a:p>
          <a:p>
            <a:r>
              <a:rPr lang="pt-PT" dirty="0"/>
              <a:t>Isto é alcançado tanto pela manutenção da independência e autonomia, como pelo desempenho de papéis nos locais onde se vive (Fonseca, 2018) </a:t>
            </a:r>
          </a:p>
          <a:p>
            <a:r>
              <a:rPr lang="pt-PT" dirty="0"/>
              <a:t>No relatório do 2.º Fórum Global da Organização Mundial de Saúde sobre </a:t>
            </a:r>
            <a:r>
              <a:rPr lang="pt-PT" i="1" dirty="0"/>
              <a:t>Inovação para Populações Envelhecidas </a:t>
            </a:r>
            <a:r>
              <a:rPr lang="pt-PT" dirty="0"/>
              <a:t>(WHO, 2015), são identificadas as cinco principais áreas de intervenção no processo de </a:t>
            </a:r>
            <a:r>
              <a:rPr lang="pt-PT" i="1" dirty="0" err="1"/>
              <a:t>ageing</a:t>
            </a:r>
            <a:r>
              <a:rPr lang="pt-PT" i="1" dirty="0"/>
              <a:t> in </a:t>
            </a:r>
            <a:r>
              <a:rPr lang="pt-PT" i="1" dirty="0" err="1"/>
              <a:t>place</a:t>
            </a:r>
            <a:r>
              <a:rPr lang="pt-PT" dirty="0"/>
              <a:t>: pessoas, lugares, produtos, serviços personalizados, políticas de apoio social (no original, </a:t>
            </a:r>
            <a:r>
              <a:rPr lang="pt-PT" i="1" dirty="0" err="1"/>
              <a:t>the</a:t>
            </a:r>
            <a:r>
              <a:rPr lang="pt-PT" i="1" dirty="0"/>
              <a:t> 5 </a:t>
            </a:r>
            <a:r>
              <a:rPr lang="pt-PT" i="1" dirty="0" err="1"/>
              <a:t>P’s</a:t>
            </a:r>
            <a:r>
              <a:rPr lang="pt-PT" i="1" dirty="0"/>
              <a:t> </a:t>
            </a:r>
            <a:r>
              <a:rPr lang="pt-PT" dirty="0"/>
              <a:t>¨ - </a:t>
            </a:r>
            <a:r>
              <a:rPr lang="en-US" i="1" dirty="0"/>
              <a:t>People, Place, Products, Person -centered services, Policy</a:t>
            </a:r>
            <a:r>
              <a:rPr lang="en-US" dirty="0"/>
              <a:t>).</a:t>
            </a:r>
            <a:endParaRPr lang="pt-PT" dirty="0"/>
          </a:p>
        </p:txBody>
      </p:sp>
    </p:spTree>
    <p:extLst>
      <p:ext uri="{BB962C8B-B14F-4D97-AF65-F5344CB8AC3E}">
        <p14:creationId xmlns:p14="http://schemas.microsoft.com/office/powerpoint/2010/main" val="269128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D6868-EAC5-4914-86FC-DD5FFDBEEDCE}"/>
              </a:ext>
            </a:extLst>
          </p:cNvPr>
          <p:cNvSpPr>
            <a:spLocks noGrp="1"/>
          </p:cNvSpPr>
          <p:nvPr>
            <p:ph type="title"/>
          </p:nvPr>
        </p:nvSpPr>
        <p:spPr/>
        <p:txBody>
          <a:bodyPr/>
          <a:lstStyle/>
          <a:p>
            <a:pPr algn="ctr"/>
            <a:r>
              <a:rPr lang="en-GB" dirty="0"/>
              <a:t>Background</a:t>
            </a:r>
            <a:endParaRPr lang="pt-PT" dirty="0"/>
          </a:p>
        </p:txBody>
      </p:sp>
      <p:graphicFrame>
        <p:nvGraphicFramePr>
          <p:cNvPr id="4" name="Marcador de Posição de Conteúdo 3">
            <a:extLst>
              <a:ext uri="{FF2B5EF4-FFF2-40B4-BE49-F238E27FC236}">
                <a16:creationId xmlns:a16="http://schemas.microsoft.com/office/drawing/2014/main" id="{A6D69EE2-9C1A-41FD-9031-326B6E37D9BC}"/>
              </a:ext>
            </a:extLst>
          </p:cNvPr>
          <p:cNvGraphicFramePr>
            <a:graphicFrameLocks noGrp="1"/>
          </p:cNvGraphicFramePr>
          <p:nvPr>
            <p:ph idx="1"/>
            <p:extLst>
              <p:ext uri="{D42A27DB-BD31-4B8C-83A1-F6EECF244321}">
                <p14:modId xmlns:p14="http://schemas.microsoft.com/office/powerpoint/2010/main" val="20172482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a:extLst>
              <a:ext uri="{FF2B5EF4-FFF2-40B4-BE49-F238E27FC236}">
                <a16:creationId xmlns:a16="http://schemas.microsoft.com/office/drawing/2014/main" id="{8EF2AD74-629D-4B9F-8BF9-CB14A36EC5F5}"/>
              </a:ext>
            </a:extLst>
          </p:cNvPr>
          <p:cNvSpPr/>
          <p:nvPr/>
        </p:nvSpPr>
        <p:spPr>
          <a:xfrm>
            <a:off x="6947347" y="5404438"/>
            <a:ext cx="2852832" cy="369332"/>
          </a:xfrm>
          <a:prstGeom prst="rect">
            <a:avLst/>
          </a:prstGeom>
        </p:spPr>
        <p:txBody>
          <a:bodyPr wrap="none">
            <a:spAutoFit/>
          </a:bodyPr>
          <a:lstStyle/>
          <a:p>
            <a:r>
              <a:rPr lang="pt-PT" dirty="0"/>
              <a:t>( WHO, 2015; Fonseca,2016)</a:t>
            </a:r>
          </a:p>
        </p:txBody>
      </p:sp>
    </p:spTree>
    <p:extLst>
      <p:ext uri="{BB962C8B-B14F-4D97-AF65-F5344CB8AC3E}">
        <p14:creationId xmlns:p14="http://schemas.microsoft.com/office/powerpoint/2010/main" val="265606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656" y="291654"/>
            <a:ext cx="10515600" cy="1135362"/>
          </a:xfrm>
        </p:spPr>
        <p:txBody>
          <a:bodyPr/>
          <a:lstStyle/>
          <a:p>
            <a:r>
              <a:rPr lang="pt-PT" dirty="0"/>
              <a:t>Programa </a:t>
            </a:r>
          </a:p>
        </p:txBody>
      </p:sp>
      <p:graphicFrame>
        <p:nvGraphicFramePr>
          <p:cNvPr id="6" name="Marcador de Posição de Conteúdo 5"/>
          <p:cNvGraphicFramePr>
            <a:graphicFrameLocks noGrp="1"/>
          </p:cNvGraphicFramePr>
          <p:nvPr>
            <p:ph idx="1"/>
            <p:extLst>
              <p:ext uri="{D42A27DB-BD31-4B8C-83A1-F6EECF244321}">
                <p14:modId xmlns:p14="http://schemas.microsoft.com/office/powerpoint/2010/main" val="1445850986"/>
              </p:ext>
            </p:extLst>
          </p:nvPr>
        </p:nvGraphicFramePr>
        <p:xfrm>
          <a:off x="623456" y="1191491"/>
          <a:ext cx="5334000" cy="5666509"/>
        </p:xfrm>
        <a:graphic>
          <a:graphicData uri="http://schemas.openxmlformats.org/drawingml/2006/table">
            <a:tbl>
              <a:tblPr firstRow="1" firstCol="1" bandRow="1"/>
              <a:tblGrid>
                <a:gridCol w="1796652">
                  <a:extLst>
                    <a:ext uri="{9D8B030D-6E8A-4147-A177-3AD203B41FA5}">
                      <a16:colId xmlns:a16="http://schemas.microsoft.com/office/drawing/2014/main" val="1546924180"/>
                    </a:ext>
                  </a:extLst>
                </a:gridCol>
                <a:gridCol w="3537348">
                  <a:extLst>
                    <a:ext uri="{9D8B030D-6E8A-4147-A177-3AD203B41FA5}">
                      <a16:colId xmlns:a16="http://schemas.microsoft.com/office/drawing/2014/main" val="2739565762"/>
                    </a:ext>
                  </a:extLst>
                </a:gridCol>
              </a:tblGrid>
              <a:tr h="259313">
                <a:tc>
                  <a:txBody>
                    <a:bodyPr/>
                    <a:lstStyle/>
                    <a:p>
                      <a:pPr algn="ctr">
                        <a:lnSpc>
                          <a:spcPct val="115000"/>
                        </a:lnSpc>
                        <a:spcAft>
                          <a:spcPts val="0"/>
                        </a:spcAft>
                      </a:pPr>
                      <a:r>
                        <a:rPr lang="pt-PT" sz="1100">
                          <a:effectLst/>
                          <a:latin typeface="Calibri" panose="020F0502020204030204" pitchFamily="34" charset="0"/>
                          <a:ea typeface="Calibri" panose="020F0502020204030204" pitchFamily="34" charset="0"/>
                          <a:cs typeface="Times New Roman" panose="02020603050405020304" pitchFamily="18" charset="0"/>
                        </a:rPr>
                        <a:t>1ºCiclo</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pt-PT" sz="1100">
                          <a:effectLst/>
                          <a:latin typeface="Calibri" panose="020F0502020204030204" pitchFamily="34" charset="0"/>
                          <a:ea typeface="Calibri" panose="020F0502020204030204" pitchFamily="34" charset="0"/>
                          <a:cs typeface="Times New Roman" panose="02020603050405020304" pitchFamily="18" charset="0"/>
                        </a:rPr>
                        <a:t>Objetivo</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2698706791"/>
                  </a:ext>
                </a:extLst>
              </a:tr>
              <a:tr h="447516">
                <a:tc>
                  <a:txBody>
                    <a:bodyPr/>
                    <a:lstStyle/>
                    <a:p>
                      <a:pPr algn="r">
                        <a:lnSpc>
                          <a:spcPct val="115000"/>
                        </a:lnSpc>
                        <a:spcAft>
                          <a:spcPts val="0"/>
                        </a:spcAft>
                      </a:pPr>
                      <a:r>
                        <a:rPr lang="pt-PT" sz="1000" dirty="0">
                          <a:effectLst/>
                          <a:latin typeface="Calibri" panose="020F0502020204030204" pitchFamily="34" charset="0"/>
                          <a:ea typeface="Calibri" panose="020F0502020204030204" pitchFamily="34" charset="0"/>
                          <a:cs typeface="Arial" panose="020B0604020202020204" pitchFamily="34" charset="0"/>
                        </a:rPr>
                        <a:t>Ciclo de vida: a saúde e a doença</a:t>
                      </a:r>
                      <a:endParaRPr lang="pt-P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Compreender o PE e as mudanças no ciclo de vida</a:t>
                      </a:r>
                    </a:p>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076099"/>
                  </a:ext>
                </a:extLst>
              </a:tr>
              <a:tr h="814983">
                <a:tc>
                  <a:txBody>
                    <a:bodyPr/>
                    <a:lstStyle/>
                    <a:p>
                      <a:pPr algn="r">
                        <a:lnSpc>
                          <a:spcPct val="115000"/>
                        </a:lnSpc>
                        <a:spcAft>
                          <a:spcPts val="0"/>
                        </a:spcAft>
                        <a:tabLst>
                          <a:tab pos="411480" algn="ctr"/>
                          <a:tab pos="5400040" algn="r"/>
                        </a:tabLst>
                      </a:pPr>
                      <a:r>
                        <a:rPr lang="pt-PT" sz="1000" dirty="0">
                          <a:effectLst/>
                          <a:latin typeface="Calibri" panose="020F0502020204030204" pitchFamily="34" charset="0"/>
                          <a:ea typeface="Calibri" panose="020F0502020204030204" pitchFamily="34" charset="0"/>
                          <a:cs typeface="Arial" panose="020B0604020202020204" pitchFamily="34" charset="0"/>
                        </a:rPr>
                        <a:t> </a:t>
                      </a:r>
                      <a:endParaRPr lang="pt-PT" sz="10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tabLst>
                          <a:tab pos="411480" algn="ctr"/>
                          <a:tab pos="5400040" algn="r"/>
                        </a:tabLst>
                      </a:pPr>
                      <a:r>
                        <a:rPr lang="pt-PT" sz="1000" dirty="0">
                          <a:effectLst/>
                          <a:latin typeface="Calibri" panose="020F0502020204030204" pitchFamily="34" charset="0"/>
                          <a:ea typeface="Calibri" panose="020F0502020204030204" pitchFamily="34" charset="0"/>
                          <a:cs typeface="Arial" panose="020B0604020202020204" pitchFamily="34" charset="0"/>
                        </a:rPr>
                        <a:t> </a:t>
                      </a:r>
                      <a:endParaRPr lang="pt-PT" sz="10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tabLst>
                          <a:tab pos="411480" algn="ctr"/>
                          <a:tab pos="5400040" algn="r"/>
                        </a:tabLst>
                      </a:pPr>
                      <a:r>
                        <a:rPr lang="pt-PT" sz="1000" dirty="0">
                          <a:effectLst/>
                          <a:latin typeface="Calibri" panose="020F0502020204030204" pitchFamily="34" charset="0"/>
                          <a:ea typeface="Calibri" panose="020F0502020204030204" pitchFamily="34" charset="0"/>
                          <a:cs typeface="Arial" panose="020B0604020202020204" pitchFamily="34" charset="0"/>
                        </a:rPr>
                        <a:t>Mover-se </a:t>
                      </a:r>
                      <a:endParaRPr lang="pt-P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Compreender o funcionamento normal do movimento</a:t>
                      </a:r>
                    </a:p>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Conhecer estratégias de otimização das atividades de vida</a:t>
                      </a: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667436"/>
                  </a:ext>
                </a:extLst>
              </a:tr>
              <a:tr h="678038">
                <a:tc>
                  <a:txBody>
                    <a:bodyPr/>
                    <a:lstStyle/>
                    <a:p>
                      <a:pPr algn="r">
                        <a:lnSpc>
                          <a:spcPct val="115000"/>
                        </a:lnSpc>
                        <a:spcAft>
                          <a:spcPts val="0"/>
                        </a:spcAft>
                        <a:tabLst>
                          <a:tab pos="411480" algn="ctr"/>
                          <a:tab pos="5400040" algn="r"/>
                        </a:tabLst>
                      </a:pPr>
                      <a:r>
                        <a:rPr lang="pt-PT" sz="1000">
                          <a:effectLst/>
                          <a:latin typeface="Calibri" panose="020F0502020204030204" pitchFamily="34" charset="0"/>
                          <a:ea typeface="Calibri" panose="020F0502020204030204" pitchFamily="34" charset="0"/>
                          <a:cs typeface="Arial" panose="020B0604020202020204" pitchFamily="34" charset="0"/>
                        </a:rPr>
                        <a:t> </a:t>
                      </a:r>
                      <a:endParaRPr lang="pt-PT" sz="10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tabLst>
                          <a:tab pos="411480" algn="ctr"/>
                          <a:tab pos="5400040" algn="r"/>
                        </a:tabLst>
                      </a:pPr>
                      <a:r>
                        <a:rPr lang="pt-PT" sz="1000">
                          <a:effectLst/>
                          <a:latin typeface="Calibri" panose="020F0502020204030204" pitchFamily="34" charset="0"/>
                          <a:ea typeface="Calibri" panose="020F0502020204030204" pitchFamily="34" charset="0"/>
                          <a:cs typeface="Arial" panose="020B0604020202020204" pitchFamily="34" charset="0"/>
                        </a:rPr>
                        <a:t> Saúde mental</a:t>
                      </a:r>
                      <a:endParaRPr lang="pt-PT" sz="10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Compreender a importância da saúde mental para o bem-estar e saúde global</a:t>
                      </a:r>
                    </a:p>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Conhecer estratégias para a promoção da saúde mental</a:t>
                      </a: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927987"/>
                  </a:ext>
                </a:extLst>
              </a:tr>
              <a:tr h="611238">
                <a:tc>
                  <a:txBody>
                    <a:bodyPr/>
                    <a:lstStyle/>
                    <a:p>
                      <a:pPr algn="r">
                        <a:lnSpc>
                          <a:spcPct val="115000"/>
                        </a:lnSpc>
                        <a:spcAft>
                          <a:spcPts val="0"/>
                        </a:spcAft>
                        <a:tabLst>
                          <a:tab pos="411480" algn="ctr"/>
                          <a:tab pos="5400040" algn="r"/>
                        </a:tabLst>
                      </a:pPr>
                      <a:r>
                        <a:rPr lang="pt-PT" sz="1000">
                          <a:effectLst/>
                          <a:latin typeface="Calibri" panose="020F0502020204030204" pitchFamily="34" charset="0"/>
                          <a:ea typeface="Calibri" panose="020F0502020204030204" pitchFamily="34" charset="0"/>
                          <a:cs typeface="Arial" panose="020B0604020202020204" pitchFamily="34" charset="0"/>
                        </a:rPr>
                        <a:t>Gestão do sono e repouso</a:t>
                      </a:r>
                      <a:endParaRPr lang="pt-PT" sz="10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Compreender as alterações do sono e da vigília</a:t>
                      </a:r>
                    </a:p>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Conhecer estratégias para melhor dormir e repousar </a:t>
                      </a: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742182"/>
                  </a:ext>
                </a:extLst>
              </a:tr>
              <a:tr h="814983">
                <a:tc>
                  <a:txBody>
                    <a:bodyPr/>
                    <a:lstStyle/>
                    <a:p>
                      <a:pPr algn="r">
                        <a:lnSpc>
                          <a:spcPct val="115000"/>
                        </a:lnSpc>
                        <a:spcAft>
                          <a:spcPts val="0"/>
                        </a:spcAft>
                        <a:tabLst>
                          <a:tab pos="411480" algn="ctr"/>
                          <a:tab pos="5400040" algn="r"/>
                        </a:tabLst>
                      </a:pPr>
                      <a:r>
                        <a:rPr lang="pt-PT" sz="1000">
                          <a:effectLst/>
                          <a:latin typeface="Calibri" panose="020F0502020204030204" pitchFamily="34" charset="0"/>
                          <a:ea typeface="Calibri" panose="020F0502020204030204" pitchFamily="34" charset="0"/>
                          <a:cs typeface="Arial" panose="020B0604020202020204" pitchFamily="34" charset="0"/>
                        </a:rPr>
                        <a:t> </a:t>
                      </a:r>
                      <a:endParaRPr lang="pt-PT" sz="10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tabLst>
                          <a:tab pos="411480" algn="ctr"/>
                          <a:tab pos="5400040" algn="r"/>
                        </a:tabLst>
                      </a:pPr>
                      <a:r>
                        <a:rPr lang="pt-PT" sz="1000">
                          <a:effectLst/>
                          <a:latin typeface="Calibri" panose="020F0502020204030204" pitchFamily="34" charset="0"/>
                          <a:ea typeface="Calibri" panose="020F0502020204030204" pitchFamily="34" charset="0"/>
                          <a:cs typeface="Arial" panose="020B0604020202020204" pitchFamily="34" charset="0"/>
                        </a:rPr>
                        <a:t>Nutrição, hidratação, alimentação e eliminação</a:t>
                      </a:r>
                      <a:endParaRPr lang="pt-PT" sz="10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1000">
                          <a:effectLst/>
                          <a:latin typeface="Calibri" panose="020F0502020204030204" pitchFamily="34" charset="0"/>
                          <a:ea typeface="Calibri" panose="020F0502020204030204" pitchFamily="34" charset="0"/>
                          <a:cs typeface="Times New Roman" panose="02020603050405020304" pitchFamily="18" charset="0"/>
                        </a:rPr>
                        <a:t>Compreender as alterações metabólicas e digestivas mais comuns no GE;</a:t>
                      </a:r>
                    </a:p>
                    <a:p>
                      <a:pPr algn="r">
                        <a:lnSpc>
                          <a:spcPct val="115000"/>
                        </a:lnSpc>
                        <a:spcAft>
                          <a:spcPts val="0"/>
                        </a:spcAft>
                      </a:pPr>
                      <a:r>
                        <a:rPr lang="pt-PT" sz="1000">
                          <a:effectLst/>
                          <a:latin typeface="Calibri" panose="020F0502020204030204" pitchFamily="34" charset="0"/>
                          <a:ea typeface="Calibri" panose="020F0502020204030204" pitchFamily="34" charset="0"/>
                          <a:cs typeface="Times New Roman" panose="02020603050405020304" pitchFamily="18" charset="0"/>
                        </a:rPr>
                        <a:t>Conhecer estratégias para otimizar o estado nutricional</a:t>
                      </a: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903807"/>
                  </a:ext>
                </a:extLst>
              </a:tr>
              <a:tr h="611238">
                <a:tc>
                  <a:txBody>
                    <a:bodyPr/>
                    <a:lstStyle/>
                    <a:p>
                      <a:pPr algn="r">
                        <a:lnSpc>
                          <a:spcPct val="115000"/>
                        </a:lnSpc>
                        <a:spcAft>
                          <a:spcPts val="0"/>
                        </a:spcAft>
                        <a:tabLst>
                          <a:tab pos="411480" algn="ctr"/>
                          <a:tab pos="5400040" algn="r"/>
                        </a:tabLst>
                      </a:pPr>
                      <a:r>
                        <a:rPr lang="pt-PT" sz="1000">
                          <a:effectLst/>
                          <a:latin typeface="Calibri" panose="020F0502020204030204" pitchFamily="34" charset="0"/>
                          <a:ea typeface="Calibri" panose="020F0502020204030204" pitchFamily="34" charset="0"/>
                          <a:cs typeface="Arial" panose="020B0604020202020204" pitchFamily="34" charset="0"/>
                        </a:rPr>
                        <a:t> Cuidar do corpo (pés)</a:t>
                      </a:r>
                      <a:endParaRPr lang="pt-PT" sz="10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Compreender as caraterísticas do sistema protetor: pele</a:t>
                      </a:r>
                    </a:p>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Conhecer estratégias para cuidar dos pés</a:t>
                      </a: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383799"/>
                  </a:ext>
                </a:extLst>
              </a:tr>
              <a:tr h="447516">
                <a:tc>
                  <a:txBody>
                    <a:bodyPr/>
                    <a:lstStyle/>
                    <a:p>
                      <a:pPr algn="r">
                        <a:lnSpc>
                          <a:spcPct val="115000"/>
                        </a:lnSpc>
                        <a:spcAft>
                          <a:spcPts val="0"/>
                        </a:spcAft>
                        <a:tabLst>
                          <a:tab pos="411480" algn="ctr"/>
                          <a:tab pos="5400040" algn="r"/>
                        </a:tabLst>
                      </a:pPr>
                      <a:r>
                        <a:rPr lang="pt-PT" sz="1000">
                          <a:effectLst/>
                          <a:latin typeface="Calibri" panose="020F0502020204030204" pitchFamily="34" charset="0"/>
                          <a:ea typeface="Calibri" panose="020F0502020204030204" pitchFamily="34" charset="0"/>
                          <a:cs typeface="Arial" panose="020B0604020202020204" pitchFamily="34" charset="0"/>
                        </a:rPr>
                        <a:t> Promoção  da saúde oral</a:t>
                      </a:r>
                      <a:endParaRPr lang="pt-PT" sz="10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Compreender o ambiente oral face à idade </a:t>
                      </a:r>
                    </a:p>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Conhecer estratégias para otimizar a saúde oral </a:t>
                      </a: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31118"/>
                  </a:ext>
                </a:extLst>
              </a:tr>
              <a:tr h="814983">
                <a:tc>
                  <a:txBody>
                    <a:bodyPr/>
                    <a:lstStyle/>
                    <a:p>
                      <a:pPr algn="r">
                        <a:lnSpc>
                          <a:spcPct val="115000"/>
                        </a:lnSpc>
                        <a:spcAft>
                          <a:spcPts val="0"/>
                        </a:spcAft>
                      </a:pPr>
                      <a:r>
                        <a:rPr lang="pt-PT" sz="1000">
                          <a:effectLst/>
                          <a:latin typeface="Calibri" panose="020F0502020204030204" pitchFamily="34" charset="0"/>
                          <a:ea typeface="Calibri" panose="020F0502020204030204" pitchFamily="34" charset="0"/>
                          <a:cs typeface="Arial" panose="020B0604020202020204" pitchFamily="34" charset="0"/>
                        </a:rPr>
                        <a:t> Intimidade e sexualidade </a:t>
                      </a:r>
                      <a:endParaRPr lang="pt-PT" sz="10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Compreender as características do corpo e a expressão da intimidade e sexualidade.</a:t>
                      </a:r>
                    </a:p>
                    <a:p>
                      <a:pPr algn="r">
                        <a:lnSpc>
                          <a:spcPct val="115000"/>
                        </a:lnSpc>
                        <a:spcAft>
                          <a:spcPts val="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Conhecer estratégias para melhorar a relação intima</a:t>
                      </a: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492570"/>
                  </a:ext>
                </a:extLst>
              </a:tr>
              <a:tr h="166701">
                <a:tc>
                  <a:txBody>
                    <a:bodyPr/>
                    <a:lstStyle/>
                    <a:p>
                      <a:pPr algn="r">
                        <a:lnSpc>
                          <a:spcPct val="115000"/>
                        </a:lnSpc>
                        <a:spcAft>
                          <a:spcPts val="0"/>
                        </a:spcAft>
                        <a:tabLst>
                          <a:tab pos="411480" algn="ctr"/>
                          <a:tab pos="5400040" algn="r"/>
                        </a:tabLst>
                      </a:pPr>
                      <a:r>
                        <a:rPr lang="pt-PT" sz="700">
                          <a:effectLst/>
                          <a:latin typeface="Calibri" panose="020F0502020204030204" pitchFamily="34" charset="0"/>
                          <a:ea typeface="Calibri" panose="020F0502020204030204" pitchFamily="34" charset="0"/>
                          <a:cs typeface="Arial" panose="020B0604020202020204" pitchFamily="34" charset="0"/>
                        </a:rPr>
                        <a:t> </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PT" sz="700" dirty="0">
                          <a:effectLst/>
                          <a:latin typeface="Calibri" panose="020F0502020204030204" pitchFamily="34" charset="0"/>
                          <a:ea typeface="Calibri" panose="020F0502020204030204" pitchFamily="34" charset="0"/>
                          <a:cs typeface="Times New Roman" panose="02020603050405020304" pitchFamily="18" charset="0"/>
                        </a:rPr>
                        <a:t> </a:t>
                      </a:r>
                      <a:endParaRPr lang="pt-P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03" marR="55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988009"/>
                  </a:ext>
                </a:extLst>
              </a:tr>
            </a:tbl>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941915156"/>
              </p:ext>
            </p:extLst>
          </p:nvPr>
        </p:nvGraphicFramePr>
        <p:xfrm>
          <a:off x="6331526" y="1191492"/>
          <a:ext cx="5763491" cy="5406986"/>
        </p:xfrm>
        <a:graphic>
          <a:graphicData uri="http://schemas.openxmlformats.org/drawingml/2006/table">
            <a:tbl>
              <a:tblPr firstRow="1" firstCol="1" bandRow="1"/>
              <a:tblGrid>
                <a:gridCol w="1821158">
                  <a:extLst>
                    <a:ext uri="{9D8B030D-6E8A-4147-A177-3AD203B41FA5}">
                      <a16:colId xmlns:a16="http://schemas.microsoft.com/office/drawing/2014/main" val="3749578348"/>
                    </a:ext>
                  </a:extLst>
                </a:gridCol>
                <a:gridCol w="3942333">
                  <a:extLst>
                    <a:ext uri="{9D8B030D-6E8A-4147-A177-3AD203B41FA5}">
                      <a16:colId xmlns:a16="http://schemas.microsoft.com/office/drawing/2014/main" val="3444618811"/>
                    </a:ext>
                  </a:extLst>
                </a:gridCol>
              </a:tblGrid>
              <a:tr h="187183">
                <a:tc>
                  <a:txBody>
                    <a:bodyPr/>
                    <a:lstStyle/>
                    <a:p>
                      <a:pPr algn="l">
                        <a:lnSpc>
                          <a:spcPct val="115000"/>
                        </a:lnSpc>
                        <a:spcAft>
                          <a:spcPts val="0"/>
                        </a:spcAft>
                      </a:pPr>
                      <a:r>
                        <a:rPr lang="pt-PT" sz="800">
                          <a:effectLst/>
                          <a:latin typeface="Calibri" panose="020F0502020204030204" pitchFamily="34" charset="0"/>
                          <a:ea typeface="Calibri" panose="020F0502020204030204" pitchFamily="34" charset="0"/>
                          <a:cs typeface="Times New Roman" panose="02020603050405020304" pitchFamily="18" charset="0"/>
                        </a:rPr>
                        <a:t>2ºCiclo</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pt-PT" sz="800">
                          <a:effectLst/>
                          <a:latin typeface="Calibri" panose="020F0502020204030204" pitchFamily="34" charset="0"/>
                          <a:ea typeface="Calibri" panose="020F0502020204030204" pitchFamily="34" charset="0"/>
                          <a:cs typeface="Times New Roman" panose="02020603050405020304" pitchFamily="18" charset="0"/>
                        </a:rPr>
                        <a:t>Objetivo</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2439456197"/>
                  </a:ext>
                </a:extLst>
              </a:tr>
              <a:tr h="344803">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Arial" panose="020B0604020202020204" pitchFamily="34" charset="0"/>
                        </a:rPr>
                        <a:t>Gestão das alterações percetivas e do Humor</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Compreender as mudanças percetivas e do humor </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Aprender a lidar com as mudanças</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291983"/>
                  </a:ext>
                </a:extLst>
              </a:tr>
              <a:tr h="344803">
                <a:tc>
                  <a:txBody>
                    <a:bodyPr/>
                    <a:lstStyle/>
                    <a:p>
                      <a:pPr algn="l">
                        <a:lnSpc>
                          <a:spcPct val="115000"/>
                        </a:lnSpc>
                        <a:spcAft>
                          <a:spcPts val="0"/>
                        </a:spcAft>
                        <a:tabLst>
                          <a:tab pos="411480" algn="ctr"/>
                          <a:tab pos="5400040" algn="r"/>
                        </a:tabLst>
                      </a:pPr>
                      <a:r>
                        <a:rPr lang="pt-PT" sz="900">
                          <a:effectLst/>
                          <a:latin typeface="Calibri" panose="020F0502020204030204" pitchFamily="34" charset="0"/>
                          <a:ea typeface="Calibri" panose="020F0502020204030204" pitchFamily="34" charset="0"/>
                          <a:cs typeface="Arial" panose="020B0604020202020204" pitchFamily="34" charset="0"/>
                        </a:rPr>
                        <a:t>Gestão do regime terapêutico: medicamentoso</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Compreender a necessidade da terapêutica medicamentosa </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Conhecer estratégias de gestão e otimização  do RT</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950995"/>
                  </a:ext>
                </a:extLst>
              </a:tr>
              <a:tr h="517204">
                <a:tc>
                  <a:txBody>
                    <a:bodyPr/>
                    <a:lstStyle/>
                    <a:p>
                      <a:pPr algn="l">
                        <a:lnSpc>
                          <a:spcPct val="115000"/>
                        </a:lnSpc>
                        <a:spcAft>
                          <a:spcPts val="0"/>
                        </a:spcAft>
                        <a:tabLst>
                          <a:tab pos="411480" algn="ctr"/>
                          <a:tab pos="5400040" algn="r"/>
                        </a:tabLst>
                      </a:pPr>
                      <a:r>
                        <a:rPr lang="pt-PT" sz="900">
                          <a:effectLst/>
                          <a:latin typeface="Calibri" panose="020F0502020204030204" pitchFamily="34" charset="0"/>
                          <a:ea typeface="Calibri" panose="020F0502020204030204" pitchFamily="34" charset="0"/>
                          <a:cs typeface="Arial" panose="020B0604020202020204" pitchFamily="34" charset="0"/>
                        </a:rPr>
                        <a:t>Lidar com a doença crónica: situações cardiovasculares</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Compreender os fatores </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Identificar medidas protetoras da saúde</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Aprender gestão do Plano alimentar e exercício físico</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688215"/>
                  </a:ext>
                </a:extLst>
              </a:tr>
              <a:tr h="713959">
                <a:tc>
                  <a:txBody>
                    <a:bodyPr/>
                    <a:lstStyle/>
                    <a:p>
                      <a:pPr algn="l">
                        <a:lnSpc>
                          <a:spcPct val="115000"/>
                        </a:lnSpc>
                        <a:spcAft>
                          <a:spcPts val="0"/>
                        </a:spcAft>
                        <a:tabLst>
                          <a:tab pos="411480" algn="ctr"/>
                          <a:tab pos="5400040" algn="r"/>
                        </a:tabLst>
                      </a:pPr>
                      <a:r>
                        <a:rPr lang="pt-PT" sz="900">
                          <a:effectLst/>
                          <a:latin typeface="Calibri" panose="020F0502020204030204" pitchFamily="34" charset="0"/>
                          <a:ea typeface="Calibri" panose="020F0502020204030204" pitchFamily="34" charset="0"/>
                          <a:cs typeface="Arial" panose="020B0604020202020204" pitchFamily="34" charset="0"/>
                        </a:rPr>
                        <a:t>Lidar com a doença crónica: situações metabólicas</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Compreender os fatores </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Identificar medidas protetoras da saúde</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Aprender gestão do Plano alimentar, exercício físico, medicamentos  </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Identificar cuidados com os pés (inclui calçado)</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071530"/>
                  </a:ext>
                </a:extLst>
              </a:tr>
              <a:tr h="689605">
                <a:tc>
                  <a:txBody>
                    <a:bodyPr/>
                    <a:lstStyle/>
                    <a:p>
                      <a:pPr algn="l">
                        <a:lnSpc>
                          <a:spcPct val="115000"/>
                        </a:lnSpc>
                        <a:spcAft>
                          <a:spcPts val="0"/>
                        </a:spcAft>
                        <a:tabLst>
                          <a:tab pos="411480" algn="ctr"/>
                          <a:tab pos="5400040" algn="r"/>
                        </a:tabLst>
                      </a:pPr>
                      <a:r>
                        <a:rPr lang="pt-PT" sz="900">
                          <a:effectLst/>
                          <a:latin typeface="Calibri" panose="020F0502020204030204" pitchFamily="34" charset="0"/>
                          <a:ea typeface="Calibri" panose="020F0502020204030204" pitchFamily="34" charset="0"/>
                          <a:cs typeface="Arial" panose="020B0604020202020204" pitchFamily="34" charset="0"/>
                        </a:rPr>
                        <a:t>Lidar com a doença crónica: situações osteoarticulares</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Compreender os fatores - mobilidade;</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Identificar medidas protetoras da saúde</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Aprender gestão do Plano alimentar, exercício físico, medicamentos  </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Otimizar  AVDs e apoios técnicos para a marcha</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654108"/>
                  </a:ext>
                </a:extLst>
              </a:tr>
              <a:tr h="862007">
                <a:tc>
                  <a:txBody>
                    <a:bodyPr/>
                    <a:lstStyle/>
                    <a:p>
                      <a:pPr algn="l">
                        <a:lnSpc>
                          <a:spcPct val="115000"/>
                        </a:lnSpc>
                        <a:spcAft>
                          <a:spcPts val="0"/>
                        </a:spcAft>
                        <a:tabLst>
                          <a:tab pos="411480" algn="ctr"/>
                          <a:tab pos="5400040" algn="r"/>
                        </a:tabLst>
                      </a:pPr>
                      <a:r>
                        <a:rPr lang="pt-PT" sz="900">
                          <a:effectLst/>
                          <a:latin typeface="Calibri" panose="020F0502020204030204" pitchFamily="34" charset="0"/>
                          <a:ea typeface="Calibri" panose="020F0502020204030204" pitchFamily="34" charset="0"/>
                          <a:cs typeface="Arial" panose="020B0604020202020204" pitchFamily="34" charset="0"/>
                        </a:rPr>
                        <a:t>Segurança e abuso de substâncias ( álcool; tabaco…)</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Compreender o ciclo das adições</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Identificar situações de risco para adição</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Conhecer recursos da comunidade (prevenção e recuperação) de estratégias de ajuda mútua.</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Conhecer estratégias para lidar com os problemas</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3304"/>
                  </a:ext>
                </a:extLst>
              </a:tr>
              <a:tr h="689605">
                <a:tc>
                  <a:txBody>
                    <a:bodyPr/>
                    <a:lstStyle/>
                    <a:p>
                      <a:pPr algn="l">
                        <a:lnSpc>
                          <a:spcPct val="115000"/>
                        </a:lnSpc>
                        <a:spcAft>
                          <a:spcPts val="0"/>
                        </a:spcAft>
                        <a:tabLst>
                          <a:tab pos="411480" algn="ctr"/>
                          <a:tab pos="5400040" algn="r"/>
                        </a:tabLst>
                      </a:pPr>
                      <a:r>
                        <a:rPr lang="pt-PT" sz="900">
                          <a:effectLst/>
                          <a:latin typeface="Calibri" panose="020F0502020204030204" pitchFamily="34" charset="0"/>
                          <a:ea typeface="Calibri" panose="020F0502020204030204" pitchFamily="34" charset="0"/>
                          <a:cs typeface="Arial" panose="020B0604020202020204" pitchFamily="34" charset="0"/>
                        </a:rPr>
                        <a:t>Lidar com as perdas</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Compreender situações mais frequentes de perdas (saúde, papeis, trabalho, pessoas, luto…)</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Aprender estratégias para lidar com perdas</a:t>
                      </a:r>
                    </a:p>
                    <a:p>
                      <a:pPr algn="l">
                        <a:lnSpc>
                          <a:spcPct val="115000"/>
                        </a:lnSpc>
                        <a:spcAft>
                          <a:spcPts val="0"/>
                        </a:spcAft>
                      </a:pPr>
                      <a:r>
                        <a:rPr lang="pt-PT" sz="900">
                          <a:effectLst/>
                          <a:latin typeface="Calibri" panose="020F0502020204030204" pitchFamily="34" charset="0"/>
                          <a:ea typeface="Calibri" panose="020F0502020204030204" pitchFamily="34" charset="0"/>
                          <a:cs typeface="Times New Roman" panose="02020603050405020304" pitchFamily="18" charset="0"/>
                        </a:rPr>
                        <a:t>Conhecer recursos da comunidade de apoio</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641732"/>
                  </a:ext>
                </a:extLst>
              </a:tr>
              <a:tr h="897574">
                <a:tc>
                  <a:txBody>
                    <a:bodyPr/>
                    <a:lstStyle/>
                    <a:p>
                      <a:pPr algn="l">
                        <a:lnSpc>
                          <a:spcPct val="115000"/>
                        </a:lnSpc>
                        <a:spcAft>
                          <a:spcPts val="0"/>
                        </a:spcAft>
                      </a:pPr>
                      <a:r>
                        <a:rPr lang="pt-PT" sz="900">
                          <a:effectLst/>
                          <a:latin typeface="Calibri" panose="020F0502020204030204" pitchFamily="34" charset="0"/>
                          <a:ea typeface="Calibri" panose="020F0502020204030204" pitchFamily="34" charset="0"/>
                          <a:cs typeface="Arial" panose="020B0604020202020204" pitchFamily="34" charset="0"/>
                        </a:rPr>
                        <a:t>Ser cuidador </a:t>
                      </a:r>
                      <a:endParaRPr lang="pt-PT" sz="9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Compreender o papel de cuidador</a:t>
                      </a:r>
                    </a:p>
                    <a:p>
                      <a:pPr algn="l">
                        <a:lnSpc>
                          <a:spcPct val="115000"/>
                        </a:lnSpc>
                        <a:spcAft>
                          <a:spcPts val="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Conhecer estratégias para ser cuidador em e com rede de apoio/suporte</a:t>
                      </a:r>
                    </a:p>
                    <a:p>
                      <a:pPr algn="l">
                        <a:lnSpc>
                          <a:spcPct val="115000"/>
                        </a:lnSpc>
                        <a:spcAft>
                          <a:spcPts val="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Conhecer recursos da comunidade ( para cuidador e pessoa cuidada)</a:t>
                      </a:r>
                    </a:p>
                    <a:p>
                      <a:pPr algn="l">
                        <a:lnSpc>
                          <a:spcPct val="115000"/>
                        </a:lnSpc>
                        <a:spcAft>
                          <a:spcPts val="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Conhecer estratégias para manter a saúde e o bem-estar</a:t>
                      </a:r>
                    </a:p>
                    <a:p>
                      <a:pPr algn="l">
                        <a:lnSpc>
                          <a:spcPct val="115000"/>
                        </a:lnSpc>
                        <a:spcAft>
                          <a:spcPts val="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Reconhecer exaustão do cuidador</a:t>
                      </a: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65869"/>
                  </a:ext>
                </a:extLst>
              </a:tr>
              <a:tr h="160243">
                <a:tc>
                  <a:txBody>
                    <a:bodyPr/>
                    <a:lstStyle/>
                    <a:p>
                      <a:pPr algn="l">
                        <a:lnSpc>
                          <a:spcPct val="115000"/>
                        </a:lnSpc>
                        <a:spcAft>
                          <a:spcPts val="0"/>
                        </a:spcAft>
                        <a:tabLst>
                          <a:tab pos="411480" algn="ctr"/>
                          <a:tab pos="5400040" algn="r"/>
                        </a:tabLst>
                      </a:pPr>
                      <a:r>
                        <a:rPr lang="pt-PT" sz="700">
                          <a:effectLst/>
                          <a:latin typeface="Calibri" panose="020F0502020204030204" pitchFamily="34" charset="0"/>
                          <a:ea typeface="Calibri" panose="020F0502020204030204" pitchFamily="34" charset="0"/>
                          <a:cs typeface="Arial" panose="020B0604020202020204" pitchFamily="34" charset="0"/>
                        </a:rPr>
                        <a:t>A morte e o morrer</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PT" sz="700" dirty="0">
                          <a:effectLst/>
                          <a:latin typeface="Calibri" panose="020F0502020204030204" pitchFamily="34" charset="0"/>
                          <a:ea typeface="Calibri" panose="020F0502020204030204" pitchFamily="34" charset="0"/>
                          <a:cs typeface="Times New Roman" panose="02020603050405020304" pitchFamily="18" charset="0"/>
                        </a:rPr>
                        <a:t> </a:t>
                      </a:r>
                      <a:endParaRPr lang="pt-P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979" marR="50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20983"/>
                  </a:ext>
                </a:extLst>
              </a:tr>
            </a:tbl>
          </a:graphicData>
        </a:graphic>
      </p:graphicFrame>
    </p:spTree>
    <p:extLst>
      <p:ext uri="{BB962C8B-B14F-4D97-AF65-F5344CB8AC3E}">
        <p14:creationId xmlns:p14="http://schemas.microsoft.com/office/powerpoint/2010/main" val="337039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49FD3-CD53-4DC1-9863-285409081475}"/>
              </a:ext>
            </a:extLst>
          </p:cNvPr>
          <p:cNvSpPr>
            <a:spLocks noGrp="1"/>
          </p:cNvSpPr>
          <p:nvPr>
            <p:ph type="title"/>
          </p:nvPr>
        </p:nvSpPr>
        <p:spPr/>
        <p:txBody>
          <a:bodyPr/>
          <a:lstStyle/>
          <a:p>
            <a:pPr algn="ctr"/>
            <a:r>
              <a:rPr lang="en-GB" dirty="0" err="1"/>
              <a:t>Objectivo</a:t>
            </a:r>
            <a:endParaRPr lang="pt-PT" dirty="0"/>
          </a:p>
        </p:txBody>
      </p:sp>
      <p:graphicFrame>
        <p:nvGraphicFramePr>
          <p:cNvPr id="4" name="Marcador de Posição de Conteúdo 3">
            <a:extLst>
              <a:ext uri="{FF2B5EF4-FFF2-40B4-BE49-F238E27FC236}">
                <a16:creationId xmlns:a16="http://schemas.microsoft.com/office/drawing/2014/main" id="{E692CB9E-8CA2-4B25-B8D9-C5999884FF9B}"/>
              </a:ext>
            </a:extLst>
          </p:cNvPr>
          <p:cNvGraphicFramePr>
            <a:graphicFrameLocks noGrp="1"/>
          </p:cNvGraphicFramePr>
          <p:nvPr>
            <p:ph idx="1"/>
            <p:extLst>
              <p:ext uri="{D42A27DB-BD31-4B8C-83A1-F6EECF244321}">
                <p14:modId xmlns:p14="http://schemas.microsoft.com/office/powerpoint/2010/main" val="38983856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419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7354DB-EE7B-4DB5-BACE-3843AD896204}"/>
              </a:ext>
            </a:extLst>
          </p:cNvPr>
          <p:cNvSpPr>
            <a:spLocks noGrp="1"/>
          </p:cNvSpPr>
          <p:nvPr>
            <p:ph type="title"/>
          </p:nvPr>
        </p:nvSpPr>
        <p:spPr/>
        <p:txBody>
          <a:bodyPr/>
          <a:lstStyle/>
          <a:p>
            <a:pPr algn="ctr"/>
            <a:r>
              <a:rPr lang="en-GB" dirty="0"/>
              <a:t>Material and </a:t>
            </a:r>
            <a:r>
              <a:rPr lang="en-GB" dirty="0" err="1"/>
              <a:t>métodos</a:t>
            </a:r>
            <a:endParaRPr lang="pt-PT" dirty="0"/>
          </a:p>
        </p:txBody>
      </p:sp>
      <p:graphicFrame>
        <p:nvGraphicFramePr>
          <p:cNvPr id="5" name="Marcador de Posição de Conteúdo 4">
            <a:extLst>
              <a:ext uri="{FF2B5EF4-FFF2-40B4-BE49-F238E27FC236}">
                <a16:creationId xmlns:a16="http://schemas.microsoft.com/office/drawing/2014/main" id="{31CA76C0-6DC0-4CB7-933E-130519C56ED0}"/>
              </a:ext>
            </a:extLst>
          </p:cNvPr>
          <p:cNvGraphicFramePr>
            <a:graphicFrameLocks noGrp="1"/>
          </p:cNvGraphicFramePr>
          <p:nvPr>
            <p:ph idx="1"/>
            <p:extLst>
              <p:ext uri="{D42A27DB-BD31-4B8C-83A1-F6EECF244321}">
                <p14:modId xmlns:p14="http://schemas.microsoft.com/office/powerpoint/2010/main" val="3126486548"/>
              </p:ext>
            </p:extLst>
          </p:nvPr>
        </p:nvGraphicFramePr>
        <p:xfrm>
          <a:off x="838199" y="1825624"/>
          <a:ext cx="10677939" cy="451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8291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2136</Words>
  <Application>Microsoft Office PowerPoint</Application>
  <PresentationFormat>Ecrã Panorâmico</PresentationFormat>
  <Paragraphs>156</Paragraphs>
  <Slides>16</Slides>
  <Notes>3</Notes>
  <HiddenSlides>1</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16</vt:i4>
      </vt:variant>
    </vt:vector>
  </HeadingPairs>
  <TitlesOfParts>
    <vt:vector size="20" baseType="lpstr">
      <vt:lpstr>Arial</vt:lpstr>
      <vt:lpstr>Calibri</vt:lpstr>
      <vt:lpstr>Calibri Light</vt:lpstr>
      <vt:lpstr>Tema do Office</vt:lpstr>
      <vt:lpstr>Gorete Reis* Maria Vitória Casas-Novas* Isaura Serra* Maria Dulce Magalhães* * UÉ ESESJD </vt:lpstr>
      <vt:lpstr>Background</vt:lpstr>
      <vt:lpstr>Aging in place </vt:lpstr>
      <vt:lpstr>Apresentação do PowerPoint</vt:lpstr>
      <vt:lpstr>Aging in place </vt:lpstr>
      <vt:lpstr>Background</vt:lpstr>
      <vt:lpstr>Programa </vt:lpstr>
      <vt:lpstr>Objectivo</vt:lpstr>
      <vt:lpstr>Material and métodos</vt:lpstr>
      <vt:lpstr>Resultados </vt:lpstr>
      <vt:lpstr>Resultados</vt:lpstr>
      <vt:lpstr>E depois …</vt:lpstr>
      <vt:lpstr>E depois …</vt:lpstr>
      <vt:lpstr>Programa de Intervenção em preparação</vt:lpstr>
      <vt:lpstr>References</vt:lpstr>
      <vt:lpstr>Gorete Reis Maria Vitória Casas-Novas Isaura Serra Maria Dulce Magalhães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Gorete Reis Luís Sousa Paulo Silva Patrícia Pereira</dc:title>
  <dc:creator>Revisor 2</dc:creator>
  <cp:lastModifiedBy>auditorio</cp:lastModifiedBy>
  <cp:revision>30</cp:revision>
  <dcterms:created xsi:type="dcterms:W3CDTF">2019-07-07T17:47:04Z</dcterms:created>
  <dcterms:modified xsi:type="dcterms:W3CDTF">2020-02-28T15:25:46Z</dcterms:modified>
</cp:coreProperties>
</file>