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57" r:id="rId3"/>
    <p:sldId id="265" r:id="rId4"/>
    <p:sldId id="264" r:id="rId5"/>
    <p:sldId id="263" r:id="rId6"/>
    <p:sldId id="262" r:id="rId7"/>
    <p:sldId id="261" r:id="rId8"/>
    <p:sldId id="259" r:id="rId9"/>
    <p:sldId id="260" r:id="rId10"/>
    <p:sldId id="258" r:id="rId11"/>
    <p:sldId id="268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66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8818F-DC5A-44C4-84D3-C03B93465EEB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0A3DD-43BA-49E2-960C-6EED7C521E3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0516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0A3DD-43BA-49E2-960C-6EED7C521E3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231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0A3DD-43BA-49E2-960C-6EED7C521E37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231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16-09-2012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repositorio.ul.pt/bitstream/10451/846/1/20166_ulsd_dep.17810_tm_tese.pdf" TargetMode="External"/><Relationship Id="rId3" Type="http://schemas.microsoft.com/office/2007/relationships/hdphoto" Target="../media/hdphoto1.wdp"/><Relationship Id="rId7" Type="http://schemas.openxmlformats.org/officeDocument/2006/relationships/hyperlink" Target="http://hdl.handle.net/10400.19/30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hyperlink" Target="http://web.ebscohost.com/ehost/resultsadvanced?sid=0f94c862-7d9a-4dc2-807b-cf462afc6f85@sessionmgr112&amp;vid=9&amp;hid=125&amp;bqu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sp>
        <p:nvSpPr>
          <p:cNvPr id="5" name="CaixaDeTexto 4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598073" y="2400810"/>
            <a:ext cx="795659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200" b="1" dirty="0">
                <a:solidFill>
                  <a:schemeClr val="bg1"/>
                </a:solidFill>
              </a:rPr>
              <a:t>REPRESENTAÇÕES SOCIAIS DE ENFERMEIRO SUPERVISOR ELABORADAS POR ESTUDANTES DE ENFERMAGEM</a:t>
            </a:r>
            <a:endParaRPr lang="pt-PT" sz="2200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09928" y="4365104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FFFF99"/>
                </a:solidFill>
              </a:rPr>
              <a:t>Fonseca, Ana M. L. P</a:t>
            </a:r>
            <a:r>
              <a:rPr lang="pt-PT" sz="1600" b="1" dirty="0" smtClean="0">
                <a:solidFill>
                  <a:srgbClr val="FFFF99"/>
                </a:solidFill>
              </a:rPr>
              <a:t>;</a:t>
            </a:r>
          </a:p>
          <a:p>
            <a:r>
              <a:rPr lang="pt-PT" sz="1600" b="1" dirty="0">
                <a:solidFill>
                  <a:srgbClr val="FFFF99"/>
                </a:solidFill>
              </a:rPr>
              <a:t>Frade, Maria A. G;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dirty="0">
                <a:solidFill>
                  <a:srgbClr val="FFFF99"/>
                </a:solidFill>
              </a:rPr>
              <a:t>Marques, Maria C. M. P;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dirty="0">
                <a:solidFill>
                  <a:srgbClr val="FFFF99"/>
                </a:solidFill>
              </a:rPr>
              <a:t>Lopes, Manuel J;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u="sng" dirty="0">
                <a:solidFill>
                  <a:srgbClr val="FFFF99"/>
                </a:solidFill>
              </a:rPr>
              <a:t>Bule, Maria J. A.</a:t>
            </a: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742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m 8" descr="F:\ceu\Projecto Coimbra\NONAME.BMP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t="10989" r="18785" b="12336"/>
          <a:stretch/>
        </p:blipFill>
        <p:spPr bwMode="auto">
          <a:xfrm>
            <a:off x="1164036" y="1268760"/>
            <a:ext cx="7632848" cy="4860000"/>
          </a:xfrm>
          <a:prstGeom prst="rect">
            <a:avLst/>
          </a:prstGeom>
          <a:noFill/>
          <a:ln w="12700"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Oval 9"/>
          <p:cNvSpPr/>
          <p:nvPr/>
        </p:nvSpPr>
        <p:spPr>
          <a:xfrm>
            <a:off x="5724128" y="3356992"/>
            <a:ext cx="2088232" cy="1296144"/>
          </a:xfrm>
          <a:prstGeom prst="ellipse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983"/>
            <a:ext cx="932671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490537" y="1028343"/>
            <a:ext cx="805244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CONCLUSÕES</a:t>
            </a:r>
          </a:p>
          <a:p>
            <a:pPr algn="just"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Os </a:t>
            </a:r>
            <a:r>
              <a:rPr lang="pt-PT" sz="2000" b="1" dirty="0">
                <a:solidFill>
                  <a:schemeClr val="bg1"/>
                </a:solidFill>
              </a:rPr>
              <a:t>termos evocados no núcleo central – maior consenso - aproximam-se a resultados de outros estudos</a:t>
            </a:r>
            <a:r>
              <a:rPr lang="pt-PT" sz="2000" b="1" dirty="0" smtClean="0">
                <a:solidFill>
                  <a:schemeClr val="bg1"/>
                </a:solidFill>
              </a:rPr>
              <a:t>:</a:t>
            </a:r>
            <a:endParaRPr lang="pt-PT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1 </a:t>
            </a:r>
            <a:r>
              <a:rPr lang="pt-PT" sz="2000" b="1" dirty="0">
                <a:solidFill>
                  <a:schemeClr val="bg1"/>
                </a:solidFill>
              </a:rPr>
              <a:t>- Valorização das características relacionais  do enfermeiro supervisor - “acessível”, “disponível” e “empático” (</a:t>
            </a:r>
            <a:r>
              <a:rPr lang="pt-PT" sz="2000" b="1" dirty="0" err="1">
                <a:solidFill>
                  <a:schemeClr val="bg1"/>
                </a:solidFill>
              </a:rPr>
              <a:t>Ketola</a:t>
            </a:r>
            <a:r>
              <a:rPr lang="pt-PT" sz="2000" b="1" dirty="0">
                <a:solidFill>
                  <a:schemeClr val="bg1"/>
                </a:solidFill>
              </a:rPr>
              <a:t>, 2009;  Martins,2009</a:t>
            </a:r>
            <a:r>
              <a:rPr lang="pt-PT" sz="2000" b="1" dirty="0" smtClean="0">
                <a:solidFill>
                  <a:schemeClr val="bg1"/>
                </a:solidFill>
              </a:rPr>
              <a:t>);</a:t>
            </a:r>
          </a:p>
          <a:p>
            <a:pPr algn="just">
              <a:lnSpc>
                <a:spcPct val="150000"/>
              </a:lnSpc>
            </a:pPr>
            <a:endParaRPr lang="pt-PT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2 </a:t>
            </a:r>
            <a:r>
              <a:rPr lang="pt-PT" sz="2000" b="1" dirty="0">
                <a:solidFill>
                  <a:schemeClr val="bg1"/>
                </a:solidFill>
              </a:rPr>
              <a:t>– Importância das características técnicas e científicas - “experiência” e “ conhecimento”  (Ketola,2009; Martins, 2009; </a:t>
            </a:r>
            <a:r>
              <a:rPr lang="pt-PT" sz="2000" b="1" dirty="0" err="1">
                <a:solidFill>
                  <a:schemeClr val="bg1"/>
                </a:solidFill>
              </a:rPr>
              <a:t>Riley</a:t>
            </a:r>
            <a:r>
              <a:rPr lang="pt-PT" sz="2000" b="1" dirty="0">
                <a:solidFill>
                  <a:schemeClr val="bg1"/>
                </a:solidFill>
              </a:rPr>
              <a:t> e </a:t>
            </a:r>
            <a:r>
              <a:rPr lang="pt-PT" sz="2000" b="1" dirty="0" err="1">
                <a:solidFill>
                  <a:schemeClr val="bg1"/>
                </a:solidFill>
              </a:rPr>
              <a:t>Fearling</a:t>
            </a:r>
            <a:r>
              <a:rPr lang="pt-PT" sz="2000" b="1" dirty="0">
                <a:solidFill>
                  <a:schemeClr val="bg1"/>
                </a:solidFill>
              </a:rPr>
              <a:t>, 2009</a:t>
            </a:r>
            <a:r>
              <a:rPr lang="pt-PT" sz="2000" b="1" dirty="0" smtClean="0">
                <a:solidFill>
                  <a:schemeClr val="bg1"/>
                </a:solidFill>
              </a:rPr>
              <a:t>);</a:t>
            </a:r>
          </a:p>
          <a:p>
            <a:pPr algn="just">
              <a:lnSpc>
                <a:spcPct val="150000"/>
              </a:lnSpc>
            </a:pPr>
            <a:endParaRPr lang="pt-PT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3 </a:t>
            </a:r>
            <a:r>
              <a:rPr lang="pt-PT" sz="2000" b="1" dirty="0">
                <a:solidFill>
                  <a:schemeClr val="bg1"/>
                </a:solidFill>
              </a:rPr>
              <a:t>– Relevância de características pessoais do enfermeiro supervisor - “honestidade” e “imparcial” (Martins, 2009</a:t>
            </a:r>
            <a:r>
              <a:rPr lang="pt-PT" sz="20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53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12" y="-22983"/>
            <a:ext cx="9284631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ângulo 9"/>
          <p:cNvSpPr/>
          <p:nvPr/>
        </p:nvSpPr>
        <p:spPr>
          <a:xfrm>
            <a:off x="107505" y="88984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CONCLUSÕES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- As </a:t>
            </a:r>
            <a:r>
              <a:rPr lang="pt-PT" sz="2000" b="1" dirty="0" smtClean="0">
                <a:solidFill>
                  <a:schemeClr val="bg1"/>
                </a:solidFill>
              </a:rPr>
              <a:t>RS das </a:t>
            </a:r>
            <a:r>
              <a:rPr lang="pt-PT" sz="2000" b="1" dirty="0">
                <a:solidFill>
                  <a:schemeClr val="bg1"/>
                </a:solidFill>
              </a:rPr>
              <a:t>características do enfermeiro supervisor, elaboradas pelos estudantes, estão estruturadas nas competências de experiência profissional, sustentadas pelo conhecimento, e nas competências pessoais relacionadas com o carácter do enfermeiro. </a:t>
            </a:r>
            <a:endParaRPr lang="pt-PT" sz="2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- O</a:t>
            </a:r>
            <a:r>
              <a:rPr lang="pt-PT" sz="2000" b="1" dirty="0" smtClean="0">
                <a:solidFill>
                  <a:schemeClr val="bg1"/>
                </a:solidFill>
              </a:rPr>
              <a:t> </a:t>
            </a:r>
            <a:r>
              <a:rPr lang="pt-PT" sz="2000" b="1" dirty="0">
                <a:solidFill>
                  <a:schemeClr val="bg1"/>
                </a:solidFill>
              </a:rPr>
              <a:t>enfermeiro supervisor, no imaginário dos estudantes, deve ter experiência e conhecimentos, deve ser acessível, compreensivo, disponível, empático, honesto e imparcial. </a:t>
            </a:r>
            <a:endParaRPr lang="pt-PT" sz="2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- As </a:t>
            </a:r>
            <a:r>
              <a:rPr lang="pt-PT" sz="2000" b="1" dirty="0">
                <a:solidFill>
                  <a:schemeClr val="bg1"/>
                </a:solidFill>
              </a:rPr>
              <a:t>experiências clínicas são condicionadas pela relação estabelecida entre enfermeiro supervisor e estudante (</a:t>
            </a:r>
            <a:r>
              <a:rPr lang="pt-PT" sz="2000" b="1" dirty="0" err="1">
                <a:solidFill>
                  <a:schemeClr val="bg1"/>
                </a:solidFill>
              </a:rPr>
              <a:t>Pearson</a:t>
            </a:r>
            <a:r>
              <a:rPr lang="pt-PT" sz="2000" b="1" dirty="0">
                <a:solidFill>
                  <a:schemeClr val="bg1"/>
                </a:solidFill>
              </a:rPr>
              <a:t>, 2009). As características pessoais e profissionais dos enfermeiros supervisores são determinantes para o sucesso de todo o processo (Cunha </a:t>
            </a:r>
            <a:r>
              <a:rPr lang="pt-PT" sz="2000" b="1" dirty="0" err="1">
                <a:solidFill>
                  <a:schemeClr val="bg1"/>
                </a:solidFill>
              </a:rPr>
              <a:t>et</a:t>
            </a:r>
            <a:r>
              <a:rPr lang="pt-PT" sz="2000" b="1" dirty="0">
                <a:solidFill>
                  <a:schemeClr val="bg1"/>
                </a:solidFill>
              </a:rPr>
              <a:t> al, 2010).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9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12" y="-22983"/>
            <a:ext cx="9284631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139643" y="1096521"/>
            <a:ext cx="8941119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REFERÊNCIAS BIBLIOGRÁFICAS</a:t>
            </a:r>
          </a:p>
          <a:p>
            <a:pPr>
              <a:lnSpc>
                <a:spcPct val="150000"/>
              </a:lnSpc>
            </a:pPr>
            <a:r>
              <a:rPr lang="pt-PT" sz="1400" dirty="0" smtClean="0">
                <a:solidFill>
                  <a:schemeClr val="bg1"/>
                </a:solidFill>
              </a:rPr>
              <a:t>Alarcão</a:t>
            </a:r>
            <a:r>
              <a:rPr lang="pt-PT" sz="1400" dirty="0">
                <a:solidFill>
                  <a:schemeClr val="bg1"/>
                </a:solidFill>
              </a:rPr>
              <a:t>, I. &amp; Tavares, J. (2003). Supervisão da Prática Pedagógica. Uma </a:t>
            </a:r>
            <a:r>
              <a:rPr lang="pt-PT" sz="1400" dirty="0" err="1">
                <a:solidFill>
                  <a:schemeClr val="bg1"/>
                </a:solidFill>
              </a:rPr>
              <a:t>Perspectiva</a:t>
            </a:r>
            <a:r>
              <a:rPr lang="pt-PT" sz="1400" dirty="0">
                <a:solidFill>
                  <a:schemeClr val="bg1"/>
                </a:solidFill>
              </a:rPr>
              <a:t> de Desenvolvimento e Aprendizagem (2ªed.). Coimbra: Almedina.</a:t>
            </a:r>
          </a:p>
          <a:p>
            <a:pPr>
              <a:lnSpc>
                <a:spcPct val="150000"/>
              </a:lnSpc>
            </a:pPr>
            <a:r>
              <a:rPr lang="pt-PT" sz="1400" dirty="0">
                <a:solidFill>
                  <a:schemeClr val="bg1"/>
                </a:solidFill>
              </a:rPr>
              <a:t>Cunha, Madalena; </a:t>
            </a:r>
            <a:r>
              <a:rPr lang="pt-PT" sz="1400" dirty="0" err="1">
                <a:solidFill>
                  <a:schemeClr val="bg1"/>
                </a:solidFill>
              </a:rPr>
              <a:t>et</a:t>
            </a:r>
            <a:r>
              <a:rPr lang="pt-PT" sz="1400" dirty="0">
                <a:solidFill>
                  <a:schemeClr val="bg1"/>
                </a:solidFill>
              </a:rPr>
              <a:t> al (2010). Atitudes do enfermeiro em contexto de ensino clínico: uma revisão da literatura. Revista </a:t>
            </a:r>
            <a:r>
              <a:rPr lang="pt-PT" sz="1400" dirty="0" err="1">
                <a:solidFill>
                  <a:schemeClr val="bg1"/>
                </a:solidFill>
              </a:rPr>
              <a:t>Millénio</a:t>
            </a:r>
            <a:r>
              <a:rPr lang="pt-PT" sz="1400" dirty="0">
                <a:solidFill>
                  <a:schemeClr val="bg1"/>
                </a:solidFill>
              </a:rPr>
              <a:t>, 38, 271-282. Disponível em: </a:t>
            </a:r>
            <a:r>
              <a:rPr lang="pt-PT" sz="1400" u="sng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7"/>
              </a:rPr>
              <a:t>http://hdl.handle.net/10400.19/308</a:t>
            </a:r>
            <a:endParaRPr lang="pt-PT" sz="1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solidFill>
                  <a:schemeClr val="bg1"/>
                </a:solidFill>
              </a:rPr>
              <a:t>Ketola</a:t>
            </a:r>
            <a:r>
              <a:rPr lang="en-US" sz="1400" dirty="0">
                <a:solidFill>
                  <a:schemeClr val="bg1"/>
                </a:solidFill>
              </a:rPr>
              <a:t>, J. (2009). An Analysis of a Mentoring Program for Baccalaureate Nursing Students: Does the Past Still Influence the Present?. </a:t>
            </a:r>
            <a:r>
              <a:rPr lang="pt-PT" sz="1400" dirty="0" err="1">
                <a:solidFill>
                  <a:schemeClr val="bg1"/>
                </a:solidFill>
              </a:rPr>
              <a:t>Nursing</a:t>
            </a:r>
            <a:r>
              <a:rPr lang="pt-PT" sz="1400" dirty="0">
                <a:solidFill>
                  <a:schemeClr val="bg1"/>
                </a:solidFill>
              </a:rPr>
              <a:t> </a:t>
            </a:r>
            <a:r>
              <a:rPr lang="pt-PT" sz="1400" dirty="0" err="1">
                <a:solidFill>
                  <a:schemeClr val="bg1"/>
                </a:solidFill>
              </a:rPr>
              <a:t>Forum</a:t>
            </a:r>
            <a:r>
              <a:rPr lang="pt-PT" sz="1400" dirty="0">
                <a:solidFill>
                  <a:schemeClr val="bg1"/>
                </a:solidFill>
              </a:rPr>
              <a:t>, 44(4),245-255. doi:10.1111/j.1744-6198.2009.00150.x.</a:t>
            </a:r>
          </a:p>
          <a:p>
            <a:pPr>
              <a:lnSpc>
                <a:spcPct val="150000"/>
              </a:lnSpc>
            </a:pPr>
            <a:r>
              <a:rPr lang="pt-PT" sz="1400" dirty="0">
                <a:solidFill>
                  <a:schemeClr val="bg1"/>
                </a:solidFill>
              </a:rPr>
              <a:t>Martins, Cláudia Sofia Raminhos. (2009). Competências desejáveis dos supervisores de ensino clinico: representações de alunos de enfermagem. Universidade de Lisboa: Faculdade de Psicologia e de Ciências da Educação. </a:t>
            </a:r>
            <a:r>
              <a:rPr lang="pt-PT" sz="1400" u="sng" dirty="0">
                <a:solidFill>
                  <a:schemeClr val="bg1"/>
                </a:solidFill>
                <a:hlinkClick r:id="rId8"/>
              </a:rPr>
              <a:t>http://repositorio.ul.pt/bitstream/10451/846/1/20166_ulsd_dep.17810_tm_tese.pdf</a:t>
            </a:r>
            <a:r>
              <a:rPr lang="pt-PT" sz="1400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t-PT" sz="1400" dirty="0" err="1">
                <a:solidFill>
                  <a:schemeClr val="bg1"/>
                </a:solidFill>
              </a:rPr>
              <a:t>Moscovici</a:t>
            </a:r>
            <a:r>
              <a:rPr lang="pt-PT" sz="1400" dirty="0">
                <a:solidFill>
                  <a:schemeClr val="bg1"/>
                </a:solidFill>
              </a:rPr>
              <a:t>, S. (1978). Representação Social da Psicanálise. Rio de Janeiro: Zahar. </a:t>
            </a:r>
          </a:p>
          <a:p>
            <a:pPr>
              <a:lnSpc>
                <a:spcPct val="150000"/>
              </a:lnSpc>
            </a:pPr>
            <a:r>
              <a:rPr lang="pt-PT" sz="1400" dirty="0" err="1">
                <a:solidFill>
                  <a:schemeClr val="bg1"/>
                </a:solidFill>
              </a:rPr>
              <a:t>Pearson</a:t>
            </a:r>
            <a:r>
              <a:rPr lang="pt-PT" sz="1400" dirty="0">
                <a:solidFill>
                  <a:schemeClr val="bg1"/>
                </a:solidFill>
              </a:rPr>
              <a:t>, H. (2009). </a:t>
            </a:r>
            <a:r>
              <a:rPr lang="en-US" sz="1400" dirty="0">
                <a:solidFill>
                  <a:schemeClr val="bg1"/>
                </a:solidFill>
              </a:rPr>
              <a:t>Transition from nursing student to staff nurse: a personal reflection. </a:t>
            </a:r>
            <a:r>
              <a:rPr lang="en-US" sz="1400" i="1" dirty="0" err="1">
                <a:solidFill>
                  <a:schemeClr val="bg1"/>
                </a:solidFill>
              </a:rPr>
              <a:t>Paediatric</a:t>
            </a:r>
            <a:r>
              <a:rPr lang="en-US" sz="1400" i="1" dirty="0">
                <a:solidFill>
                  <a:schemeClr val="bg1"/>
                </a:solidFill>
              </a:rPr>
              <a:t> Nursing</a:t>
            </a:r>
            <a:r>
              <a:rPr lang="en-US" sz="1400" dirty="0">
                <a:solidFill>
                  <a:schemeClr val="bg1"/>
                </a:solidFill>
              </a:rPr>
              <a:t>, 21(3), 30-32.</a:t>
            </a:r>
            <a:endParaRPr lang="pt-PT" sz="1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u="sng" dirty="0">
                <a:solidFill>
                  <a:schemeClr val="bg1"/>
                </a:solidFill>
                <a:hlinkClick r:id="rId9"/>
              </a:rPr>
              <a:t>http://web.ebscohost.com/ehost/resultsadvanced?sid=0f94c862-7d9a-4dc2-807b-cf462afc6f85%40sessionmgr112&amp;vid=9&amp;hid=125&amp;bque</a:t>
            </a:r>
            <a:endParaRPr lang="pt-PT" sz="1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bg1"/>
                </a:solidFill>
              </a:rPr>
              <a:t>Riley</a:t>
            </a:r>
            <a:r>
              <a:rPr lang="en-US" sz="1400" dirty="0">
                <a:solidFill>
                  <a:schemeClr val="bg1"/>
                </a:solidFill>
              </a:rPr>
              <a:t>, M., &amp; Fearing, A. (2009). Mentoring as a teaching-learning strategy in nursing. </a:t>
            </a:r>
            <a:r>
              <a:rPr lang="en-US" sz="1400" i="1" dirty="0">
                <a:solidFill>
                  <a:schemeClr val="bg1"/>
                </a:solidFill>
              </a:rPr>
              <a:t>MEDSURG Nursing</a:t>
            </a:r>
            <a:r>
              <a:rPr lang="en-US" sz="1400" dirty="0">
                <a:solidFill>
                  <a:schemeClr val="bg1"/>
                </a:solidFill>
              </a:rPr>
              <a:t>, 18(4), 228-233. Retrieved from </a:t>
            </a:r>
            <a:r>
              <a:rPr lang="en-US" sz="1400" dirty="0" err="1">
                <a:solidFill>
                  <a:schemeClr val="bg1"/>
                </a:solidFill>
              </a:rPr>
              <a:t>EBSCO</a:t>
            </a:r>
            <a:r>
              <a:rPr lang="en-US" sz="1400" i="1" dirty="0" err="1">
                <a:solidFill>
                  <a:schemeClr val="bg1"/>
                </a:solidFill>
              </a:rPr>
              <a:t>host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endParaRPr lang="pt-PT" sz="1400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53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sp>
        <p:nvSpPr>
          <p:cNvPr id="5" name="CaixaDeTexto 4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598073" y="2400810"/>
            <a:ext cx="795659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200" b="1" dirty="0">
                <a:solidFill>
                  <a:schemeClr val="bg1"/>
                </a:solidFill>
              </a:rPr>
              <a:t>REPRESENTAÇÕES SOCIAIS DE ENFERMEIRO SUPERVISOR ELABORADAS POR ESTUDANTES DE ENFERMAGEM</a:t>
            </a:r>
            <a:endParaRPr lang="pt-PT" sz="2200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09928" y="4365104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FFFF99"/>
                </a:solidFill>
              </a:rPr>
              <a:t>Fonseca, Ana M. L. P</a:t>
            </a:r>
            <a:r>
              <a:rPr lang="pt-PT" sz="1600" b="1" dirty="0" smtClean="0">
                <a:solidFill>
                  <a:srgbClr val="FFFF99"/>
                </a:solidFill>
              </a:rPr>
              <a:t>;</a:t>
            </a:r>
          </a:p>
          <a:p>
            <a:r>
              <a:rPr lang="pt-PT" sz="1600" b="1" dirty="0">
                <a:solidFill>
                  <a:srgbClr val="FFFF99"/>
                </a:solidFill>
              </a:rPr>
              <a:t>Frade, Maria A. G;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dirty="0">
                <a:solidFill>
                  <a:srgbClr val="FFFF99"/>
                </a:solidFill>
              </a:rPr>
              <a:t>Marques, Maria C. M. P;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dirty="0">
                <a:solidFill>
                  <a:srgbClr val="FFFF99"/>
                </a:solidFill>
              </a:rPr>
              <a:t>Lopes, Manuel J; </a:t>
            </a:r>
            <a:endParaRPr lang="pt-PT" sz="1600" b="1" dirty="0" smtClean="0">
              <a:solidFill>
                <a:srgbClr val="FFFF99"/>
              </a:solidFill>
            </a:endParaRPr>
          </a:p>
          <a:p>
            <a:r>
              <a:rPr lang="pt-PT" sz="1600" b="1" u="sng" dirty="0">
                <a:solidFill>
                  <a:srgbClr val="FFFF99"/>
                </a:solidFill>
              </a:rPr>
              <a:t>Bule, Maria J. A.</a:t>
            </a:r>
          </a:p>
        </p:txBody>
      </p:sp>
    </p:spTree>
    <p:extLst>
      <p:ext uri="{BB962C8B-B14F-4D97-AF65-F5344CB8AC3E}">
        <p14:creationId xmlns:p14="http://schemas.microsoft.com/office/powerpoint/2010/main" val="40435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24528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251520" y="1045689"/>
            <a:ext cx="82914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PROBLEMÁTICA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A </a:t>
            </a:r>
            <a:r>
              <a:rPr lang="pt-PT" sz="2000" b="1" dirty="0">
                <a:solidFill>
                  <a:schemeClr val="bg1"/>
                </a:solidFill>
              </a:rPr>
              <a:t>supervisão clínica em enfermagem constitui uma realidade no ensino da enfermagem em Portugal, as sucessivas reformas no ensino </a:t>
            </a:r>
            <a:r>
              <a:rPr lang="pt-PT" sz="2000" b="1" dirty="0" smtClean="0">
                <a:solidFill>
                  <a:schemeClr val="bg1"/>
                </a:solidFill>
              </a:rPr>
              <a:t>resultaram </a:t>
            </a:r>
            <a:r>
              <a:rPr lang="pt-PT" sz="2000" b="1" dirty="0">
                <a:solidFill>
                  <a:schemeClr val="bg1"/>
                </a:solidFill>
              </a:rPr>
              <a:t>na ênfase destes modelos na formação inicial</a:t>
            </a:r>
            <a:r>
              <a:rPr lang="pt-PT" sz="2000" b="1" dirty="0" smtClean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 Supervisão </a:t>
            </a:r>
            <a:r>
              <a:rPr lang="pt-PT" sz="2000" b="1" dirty="0">
                <a:solidFill>
                  <a:schemeClr val="bg1"/>
                </a:solidFill>
              </a:rPr>
              <a:t>… </a:t>
            </a:r>
            <a:br>
              <a:rPr lang="pt-PT" sz="2000" b="1" dirty="0">
                <a:solidFill>
                  <a:schemeClr val="bg1"/>
                </a:solidFill>
              </a:rPr>
            </a:br>
            <a:r>
              <a:rPr lang="pt-PT" sz="2000" b="1" dirty="0">
                <a:solidFill>
                  <a:schemeClr val="bg1"/>
                </a:solidFill>
              </a:rPr>
              <a:t>            … “processo  em  que  uma  pessoa experiente   e   bem   informada,   orienta   o   estudante   no   desenvolvimento   humano, educacional  e  profissional,  numa  atitude  de  monitorização  sistemática  da  prática, sobretudo  através  de  procedimentos  de  reflexão  e  de  experimentação  (Alarcão e Tavares, </a:t>
            </a:r>
            <a:r>
              <a:rPr lang="pt-PT" sz="2000" b="1" dirty="0" smtClean="0">
                <a:solidFill>
                  <a:schemeClr val="bg1"/>
                </a:solidFill>
              </a:rPr>
              <a:t>2003; </a:t>
            </a:r>
            <a:r>
              <a:rPr lang="pt-PT" sz="2000" b="1" dirty="0" err="1">
                <a:solidFill>
                  <a:schemeClr val="bg1"/>
                </a:solidFill>
              </a:rPr>
              <a:t>Riley</a:t>
            </a:r>
            <a:r>
              <a:rPr lang="pt-PT" sz="2000" b="1" dirty="0">
                <a:solidFill>
                  <a:schemeClr val="bg1"/>
                </a:solidFill>
              </a:rPr>
              <a:t> e </a:t>
            </a:r>
            <a:r>
              <a:rPr lang="pt-PT" sz="2000" b="1" dirty="0" err="1">
                <a:solidFill>
                  <a:schemeClr val="bg1"/>
                </a:solidFill>
              </a:rPr>
              <a:t>Fearing</a:t>
            </a:r>
            <a:r>
              <a:rPr lang="pt-PT" sz="2000" b="1" dirty="0">
                <a:solidFill>
                  <a:schemeClr val="bg1"/>
                </a:solidFill>
              </a:rPr>
              <a:t>, 2009</a:t>
            </a:r>
            <a:r>
              <a:rPr lang="pt-PT" sz="2000" b="1" dirty="0" smtClean="0">
                <a:solidFill>
                  <a:schemeClr val="bg1"/>
                </a:solidFill>
              </a:rPr>
              <a:t>).</a:t>
            </a:r>
            <a:r>
              <a:rPr lang="pt-PT" sz="2000" b="1" dirty="0">
                <a:solidFill>
                  <a:schemeClr val="bg1"/>
                </a:solidFill>
              </a:rPr>
              <a:t/>
            </a:r>
            <a:br>
              <a:rPr lang="pt-PT" sz="2000" b="1" dirty="0">
                <a:solidFill>
                  <a:schemeClr val="bg1"/>
                </a:solidFill>
              </a:rPr>
            </a:br>
            <a:endParaRPr lang="pt-PT" sz="2000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5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490537" y="1052736"/>
            <a:ext cx="8052447" cy="5584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PROBLEMÁTICA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O </a:t>
            </a:r>
            <a:r>
              <a:rPr lang="pt-PT" sz="2000" b="1" dirty="0">
                <a:solidFill>
                  <a:schemeClr val="bg1"/>
                </a:solidFill>
              </a:rPr>
              <a:t>enfermeiro supervisor deve contribuir para o desenvolvimento de capacidades e atitudes dos estudantes que visam a excelência e a qualidade dos cuidados (Martins, 2009). É determinante  para o  sucesso  da  formação dos estudantes (</a:t>
            </a:r>
            <a:r>
              <a:rPr lang="pt-PT" sz="2000" b="1" dirty="0" err="1">
                <a:solidFill>
                  <a:schemeClr val="bg1"/>
                </a:solidFill>
              </a:rPr>
              <a:t>Riley</a:t>
            </a:r>
            <a:r>
              <a:rPr lang="pt-PT" sz="2000" b="1" dirty="0">
                <a:solidFill>
                  <a:schemeClr val="bg1"/>
                </a:solidFill>
              </a:rPr>
              <a:t> e </a:t>
            </a:r>
            <a:r>
              <a:rPr lang="pt-PT" sz="2000" b="1" dirty="0" err="1">
                <a:solidFill>
                  <a:schemeClr val="bg1"/>
                </a:solidFill>
              </a:rPr>
              <a:t>Fearing</a:t>
            </a:r>
            <a:r>
              <a:rPr lang="pt-PT" sz="2000" b="1" dirty="0">
                <a:solidFill>
                  <a:schemeClr val="bg1"/>
                </a:solidFill>
              </a:rPr>
              <a:t>, 2009).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Deve </a:t>
            </a:r>
            <a:r>
              <a:rPr lang="pt-PT" sz="2000" b="1" dirty="0">
                <a:solidFill>
                  <a:schemeClr val="bg1"/>
                </a:solidFill>
              </a:rPr>
              <a:t>possuir competências clínicas - técnicas, científicas e relacionais - a par da capacidade de discutir, questionar e fazer refletir o estudante no desenvolvimento da ação (</a:t>
            </a:r>
            <a:r>
              <a:rPr lang="pt-PT" sz="2000" b="1" dirty="0" err="1">
                <a:solidFill>
                  <a:schemeClr val="bg1"/>
                </a:solidFill>
              </a:rPr>
              <a:t>Ketola</a:t>
            </a:r>
            <a:r>
              <a:rPr lang="pt-PT" sz="2000" b="1" dirty="0">
                <a:solidFill>
                  <a:schemeClr val="bg1"/>
                </a:solidFill>
              </a:rPr>
              <a:t>, 2009). </a:t>
            </a:r>
            <a:br>
              <a:rPr lang="pt-PT" sz="2000" b="1" dirty="0">
                <a:solidFill>
                  <a:schemeClr val="bg1"/>
                </a:solidFill>
              </a:rPr>
            </a:br>
            <a:r>
              <a:rPr lang="pt-PT" sz="2000" b="1" dirty="0">
                <a:solidFill>
                  <a:schemeClr val="bg1"/>
                </a:solidFill>
              </a:rPr>
              <a:t> </a:t>
            </a:r>
            <a:r>
              <a:rPr lang="pt-PT" sz="2000" b="1" dirty="0" smtClean="0">
                <a:solidFill>
                  <a:schemeClr val="bg1"/>
                </a:solidFill>
              </a:rPr>
              <a:t>As </a:t>
            </a:r>
            <a:r>
              <a:rPr lang="pt-PT" sz="2000" b="1" dirty="0">
                <a:solidFill>
                  <a:schemeClr val="bg1"/>
                </a:solidFill>
              </a:rPr>
              <a:t>Representações  Sociais (RS) permitem a interpretação e elaboração do real, são uma forma de conhecimento elaborada e partilhada socialmente (</a:t>
            </a:r>
            <a:r>
              <a:rPr lang="pt-PT" sz="2000" b="1" dirty="0" err="1">
                <a:solidFill>
                  <a:schemeClr val="bg1"/>
                </a:solidFill>
                <a:cs typeface="Arial" pitchFamily="34" charset="0"/>
              </a:rPr>
              <a:t>Moscovici</a:t>
            </a:r>
            <a:r>
              <a:rPr lang="pt-PT" sz="2000" b="1" dirty="0">
                <a:solidFill>
                  <a:schemeClr val="bg1"/>
                </a:solidFill>
                <a:cs typeface="Arial" pitchFamily="34" charset="0"/>
              </a:rPr>
              <a:t>, 1978)</a:t>
            </a:r>
            <a:r>
              <a:rPr lang="pt-PT" sz="2000" b="1" dirty="0">
                <a:solidFill>
                  <a:schemeClr val="bg1"/>
                </a:solidFill>
              </a:rPr>
              <a:t>.</a:t>
            </a:r>
            <a:br>
              <a:rPr lang="pt-PT" sz="2000" b="1" dirty="0">
                <a:solidFill>
                  <a:schemeClr val="bg1"/>
                </a:solidFill>
              </a:rPr>
            </a:br>
            <a:r>
              <a:rPr lang="pt-PT" sz="2000" b="1" dirty="0"/>
              <a:t> 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285058" y="1196752"/>
            <a:ext cx="82579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METODOLOGIA</a:t>
            </a:r>
          </a:p>
          <a:p>
            <a:pPr>
              <a:lnSpc>
                <a:spcPct val="150000"/>
              </a:lnSpc>
            </a:pPr>
            <a:r>
              <a:rPr lang="pt-PT" sz="2000" b="1" u="sng" dirty="0" smtClean="0">
                <a:solidFill>
                  <a:srgbClr val="FFFF99"/>
                </a:solidFill>
              </a:rPr>
              <a:t>Questão </a:t>
            </a:r>
            <a:r>
              <a:rPr lang="pt-PT" sz="2000" b="1" u="sng" dirty="0">
                <a:solidFill>
                  <a:srgbClr val="FFFF99"/>
                </a:solidFill>
              </a:rPr>
              <a:t>de investigação:</a:t>
            </a: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Quais as RS das características do enfermeiro supervisor, elaboradas por estudantes</a:t>
            </a:r>
            <a:r>
              <a:rPr lang="pt-PT" sz="2000" b="1" dirty="0" smtClean="0">
                <a:solidFill>
                  <a:schemeClr val="bg1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pt-PT" sz="2000" b="1" u="sng" dirty="0">
                <a:solidFill>
                  <a:srgbClr val="FFFF99"/>
                </a:solidFill>
              </a:rPr>
              <a:t>Objetivos </a:t>
            </a:r>
            <a:endParaRPr lang="pt-PT" sz="2000" u="sng" dirty="0">
              <a:solidFill>
                <a:srgbClr val="FFFF99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- Identificar as representações sociais das características do enfermeiro supervisor clínico, construídas por estudantes. </a:t>
            </a: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- Analisar a relação entre os componentes das representações sociais do enfermeiro supervisor clínico, na perspetiva dos estudantes.  </a:t>
            </a:r>
          </a:p>
          <a:p>
            <a:pPr>
              <a:lnSpc>
                <a:spcPct val="200000"/>
              </a:lnSpc>
            </a:pPr>
            <a:endParaRPr lang="pt-PT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742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ângulo 9"/>
          <p:cNvSpPr/>
          <p:nvPr/>
        </p:nvSpPr>
        <p:spPr>
          <a:xfrm>
            <a:off x="959549" y="1166842"/>
            <a:ext cx="690329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METODOLOGIA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Estudo </a:t>
            </a:r>
            <a:r>
              <a:rPr lang="pt-PT" sz="2000" b="1" dirty="0" smtClean="0">
                <a:solidFill>
                  <a:schemeClr val="bg1"/>
                </a:solidFill>
              </a:rPr>
              <a:t>exploratório</a:t>
            </a: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Análise estrutural (</a:t>
            </a:r>
            <a:r>
              <a:rPr lang="pt-PT" sz="2000" b="1" dirty="0" err="1">
                <a:solidFill>
                  <a:schemeClr val="bg1"/>
                </a:solidFill>
              </a:rPr>
              <a:t>Abric</a:t>
            </a:r>
            <a:r>
              <a:rPr lang="pt-PT" sz="2000" b="1" dirty="0">
                <a:solidFill>
                  <a:schemeClr val="bg1"/>
                </a:solidFill>
              </a:rPr>
              <a:t> 2005</a:t>
            </a:r>
            <a:r>
              <a:rPr lang="pt-PT" sz="2000" b="1" dirty="0" smtClean="0">
                <a:solidFill>
                  <a:schemeClr val="bg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u="sng" dirty="0" smtClean="0">
                <a:solidFill>
                  <a:srgbClr val="FFFF99"/>
                </a:solidFill>
              </a:rPr>
              <a:t>População:</a:t>
            </a:r>
            <a:endParaRPr lang="pt-PT" sz="2000" dirty="0">
              <a:solidFill>
                <a:srgbClr val="FFFF99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Estudantes 1º ciclo ESESJD / </a:t>
            </a:r>
            <a:r>
              <a:rPr lang="pt-PT" sz="2000" b="1" dirty="0" smtClean="0">
                <a:solidFill>
                  <a:schemeClr val="bg1"/>
                </a:solidFill>
              </a:rPr>
              <a:t>UÉ</a:t>
            </a:r>
          </a:p>
          <a:p>
            <a:pPr>
              <a:lnSpc>
                <a:spcPct val="150000"/>
              </a:lnSpc>
            </a:pP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u="sng" dirty="0" smtClean="0">
                <a:solidFill>
                  <a:srgbClr val="FFFF99"/>
                </a:solidFill>
              </a:rPr>
              <a:t>Amostra:</a:t>
            </a:r>
            <a:endParaRPr lang="pt-PT" sz="2000" dirty="0">
              <a:solidFill>
                <a:srgbClr val="FFFF99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Probabilística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Aleatória simples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Estudantes de enfermagem 4º ano</a:t>
            </a:r>
            <a:endParaRPr lang="pt-PT" sz="2000" dirty="0">
              <a:solidFill>
                <a:schemeClr val="bg1"/>
              </a:solidFill>
            </a:endParaRPr>
          </a:p>
          <a:p>
            <a:endParaRPr lang="pt-PT" dirty="0">
              <a:effectLst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742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586389" y="1412776"/>
            <a:ext cx="713775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RECOLHA DE DADOS</a:t>
            </a:r>
          </a:p>
          <a:p>
            <a:pPr>
              <a:lnSpc>
                <a:spcPct val="150000"/>
              </a:lnSpc>
            </a:pPr>
            <a:endParaRPr lang="pt-PT" sz="2000" b="1" dirty="0" smtClean="0"/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Consentimento informado</a:t>
            </a: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Questionário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Variáveis </a:t>
            </a:r>
            <a:r>
              <a:rPr lang="pt-PT" sz="2000" b="1" dirty="0" err="1">
                <a:solidFill>
                  <a:schemeClr val="bg1"/>
                </a:solidFill>
              </a:rPr>
              <a:t>sócio-demográficas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Estímulo Indutor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</a:rPr>
              <a:t>Questão aberta </a:t>
            </a:r>
            <a:endParaRPr lang="pt-PT" sz="2000" dirty="0">
              <a:solidFill>
                <a:schemeClr val="bg1"/>
              </a:solidFill>
            </a:endParaRPr>
          </a:p>
          <a:p>
            <a:endParaRPr lang="pt-PT" dirty="0">
              <a:effectLst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12" y="-22983"/>
            <a:ext cx="9284631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827584" y="1412776"/>
            <a:ext cx="698426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chemeClr val="accent6"/>
                </a:solidFill>
              </a:rPr>
              <a:t>ANÁLISE DE DADOS</a:t>
            </a:r>
          </a:p>
          <a:p>
            <a:pPr>
              <a:lnSpc>
                <a:spcPct val="150000"/>
              </a:lnSpc>
            </a:pPr>
            <a:endParaRPr lang="pt-PT" sz="2000" b="1" dirty="0" smtClean="0"/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Categorização 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Semântica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</a:rPr>
              <a:t>Software </a:t>
            </a:r>
            <a:r>
              <a:rPr lang="en-US" sz="2000" b="1" dirty="0" err="1">
                <a:solidFill>
                  <a:schemeClr val="bg1"/>
                </a:solidFill>
              </a:rPr>
              <a:t>Evoc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pt-PT" sz="2000" b="1" dirty="0">
                <a:solidFill>
                  <a:schemeClr val="bg1"/>
                </a:solidFill>
                <a:sym typeface="Symbol"/>
              </a:rPr>
              <a:t></a:t>
            </a:r>
            <a:r>
              <a:rPr lang="en-US" sz="2000" b="1" dirty="0">
                <a:solidFill>
                  <a:schemeClr val="bg1"/>
                </a:solidFill>
              </a:rPr>
              <a:t>  SIMI</a:t>
            </a:r>
            <a:r>
              <a:rPr lang="pt-PT" sz="2000" b="1" dirty="0">
                <a:solidFill>
                  <a:schemeClr val="bg1"/>
                </a:solidFill>
                <a:sym typeface="Symbol"/>
              </a:rPr>
              <a:t>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pt-PT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chemeClr val="bg1"/>
                </a:solidFill>
              </a:rPr>
              <a:t>Estrutura </a:t>
            </a:r>
            <a:r>
              <a:rPr lang="pt-PT" sz="2000" b="1" dirty="0">
                <a:solidFill>
                  <a:schemeClr val="bg1"/>
                </a:solidFill>
              </a:rPr>
              <a:t>das Representações Sociais</a:t>
            </a:r>
            <a:endParaRPr lang="pt-PT" sz="2000" dirty="0">
              <a:solidFill>
                <a:schemeClr val="bg1"/>
              </a:solidFill>
            </a:endParaRPr>
          </a:p>
          <a:p>
            <a:endParaRPr lang="pt-PT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" y="10376"/>
            <a:ext cx="9152742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3998059" y="1988840"/>
            <a:ext cx="1065984" cy="86409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N=74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10" name="Rectângulo arredondado 9"/>
          <p:cNvSpPr/>
          <p:nvPr/>
        </p:nvSpPr>
        <p:spPr>
          <a:xfrm>
            <a:off x="230547" y="1817489"/>
            <a:ext cx="2880000" cy="720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Sexo feminino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61 participantes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11" name="Rectângulo arredondado 10"/>
          <p:cNvSpPr/>
          <p:nvPr/>
        </p:nvSpPr>
        <p:spPr>
          <a:xfrm>
            <a:off x="6084328" y="1838084"/>
            <a:ext cx="2880000" cy="720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Sexo masculino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13 participantes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12" name="Rectângulo arredondado 11"/>
          <p:cNvSpPr/>
          <p:nvPr/>
        </p:nvSpPr>
        <p:spPr>
          <a:xfrm>
            <a:off x="490537" y="3284944"/>
            <a:ext cx="2448000" cy="720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 smtClean="0"/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Idade Média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24,6 anos</a:t>
            </a:r>
          </a:p>
          <a:p>
            <a:pPr algn="ctr"/>
            <a:endParaRPr lang="pt-PT" dirty="0"/>
          </a:p>
        </p:txBody>
      </p:sp>
      <p:sp>
        <p:nvSpPr>
          <p:cNvPr id="13" name="Rectângulo arredondado 12"/>
          <p:cNvSpPr/>
          <p:nvPr/>
        </p:nvSpPr>
        <p:spPr>
          <a:xfrm>
            <a:off x="6300192" y="3284944"/>
            <a:ext cx="2448272" cy="72008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Desvio padrão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4, 98 anos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062873" y="4437112"/>
            <a:ext cx="6936356" cy="151216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Total de palavras resultantes das evocações</a:t>
            </a:r>
          </a:p>
          <a:p>
            <a:pPr algn="ctr"/>
            <a:r>
              <a:rPr lang="pt-PT" sz="2000" b="1" u="sng" dirty="0" smtClean="0">
                <a:solidFill>
                  <a:schemeClr val="bg1"/>
                </a:solidFill>
              </a:rPr>
              <a:t>359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Palavras diferentes</a:t>
            </a:r>
          </a:p>
          <a:p>
            <a:pPr algn="ctr"/>
            <a:r>
              <a:rPr lang="pt-PT" sz="2000" b="1" u="sng" dirty="0" smtClean="0">
                <a:solidFill>
                  <a:schemeClr val="bg1"/>
                </a:solidFill>
              </a:rPr>
              <a:t>47</a:t>
            </a:r>
          </a:p>
          <a:p>
            <a:pPr algn="ctr"/>
            <a:endParaRPr lang="pt-PT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3204328" y="939713"/>
            <a:ext cx="2880000" cy="72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RESULTADOS</a:t>
            </a:r>
            <a:endParaRPr lang="pt-P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742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2" y="6498000"/>
            <a:ext cx="1155294" cy="360000"/>
          </a:xfrm>
          <a:prstGeom prst="rect">
            <a:avLst/>
          </a:prstGeom>
        </p:spPr>
      </p:pic>
      <p:pic>
        <p:nvPicPr>
          <p:cNvPr id="7" name="Picture 2" descr="C:\Users\Public\Pictures\CIC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5337" y="6498000"/>
            <a:ext cx="1155294" cy="36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741016"/>
              </p:ext>
            </p:extLst>
          </p:nvPr>
        </p:nvGraphicFramePr>
        <p:xfrm>
          <a:off x="449228" y="1844824"/>
          <a:ext cx="8147448" cy="4032447"/>
        </p:xfrm>
        <a:graphic>
          <a:graphicData uri="http://schemas.openxmlformats.org/drawingml/2006/table">
            <a:tbl>
              <a:tblPr firstRow="1" firstCol="1" bandRow="1"/>
              <a:tblGrid>
                <a:gridCol w="1786320"/>
                <a:gridCol w="2297953"/>
                <a:gridCol w="1763463"/>
                <a:gridCol w="2299712"/>
              </a:tblGrid>
              <a:tr h="43830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u="sng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Núcleo Central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u="sng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2ª Periferia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438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rgbClr val="FFFF9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Elementos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rgbClr val="FFFF9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OME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rgbClr val="FFFF9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rgbClr val="FFFF9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OME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8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Acessível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Competência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Conhecimento Disponível Empatia Experiência Honestidade Imparcial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2,217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2,857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2,867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2,889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Empenhamento Direto Colaborador Amigo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Cordial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3,143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3,286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3,400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4,400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1164036" y="44589"/>
            <a:ext cx="7728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CC00"/>
                </a:solidFill>
              </a:rPr>
              <a:t>CONGRESSO INTERNACIONAL DE SUPERVISÃO EM ENFERMAGEM: </a:t>
            </a:r>
            <a:r>
              <a:rPr lang="pt-PT" sz="2000" b="1" dirty="0" smtClean="0">
                <a:solidFill>
                  <a:srgbClr val="FFFF99"/>
                </a:solidFill>
              </a:rPr>
              <a:t>Novas perspetivas para a mudança</a:t>
            </a:r>
            <a:endParaRPr lang="pt-PT" sz="2000" b="1" dirty="0">
              <a:solidFill>
                <a:srgbClr val="FFFF99"/>
              </a:solidFill>
            </a:endParaRPr>
          </a:p>
        </p:txBody>
      </p:sp>
      <p:sp>
        <p:nvSpPr>
          <p:cNvPr id="12" name="Rectângulo arredondado 11"/>
          <p:cNvSpPr/>
          <p:nvPr/>
        </p:nvSpPr>
        <p:spPr>
          <a:xfrm>
            <a:off x="3204328" y="939713"/>
            <a:ext cx="2880000" cy="72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RESULTADOS</a:t>
            </a:r>
            <a:endParaRPr lang="pt-P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975</Words>
  <Application>Microsoft Office PowerPoint</Application>
  <PresentationFormat>Apresentação no Ecrã (4:3)</PresentationFormat>
  <Paragraphs>124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Jose bule</dc:creator>
  <cp:lastModifiedBy>Prof Anjos</cp:lastModifiedBy>
  <cp:revision>14</cp:revision>
  <dcterms:created xsi:type="dcterms:W3CDTF">2012-09-13T13:44:24Z</dcterms:created>
  <dcterms:modified xsi:type="dcterms:W3CDTF">2012-09-16T15:40:31Z</dcterms:modified>
</cp:coreProperties>
</file>