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62" r:id="rId5"/>
    <p:sldId id="257" r:id="rId6"/>
    <p:sldId id="258" r:id="rId7"/>
    <p:sldId id="263" r:id="rId8"/>
    <p:sldId id="264" r:id="rId9"/>
    <p:sldId id="266" r:id="rId10"/>
    <p:sldId id="267" r:id="rId11"/>
    <p:sldId id="268" r:id="rId12"/>
    <p:sldId id="259" r:id="rId13"/>
    <p:sldId id="265" r:id="rId14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lha_de_C_lculo_do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lha_de_C_lculo_do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lha_de_C_lculo_do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Document tipology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344-4564-8350-338BD78063A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344-4564-8350-338BD78063A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344-4564-8350-338BD78063A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344-4564-8350-338BD78063A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344-4564-8350-338BD78063A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344-4564-8350-338BD78063A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344-4564-8350-338BD78063A2}"/>
              </c:ext>
            </c:extLst>
          </c:dPt>
          <c:dLbls>
            <c:dLbl>
              <c:idx val="0"/>
              <c:layout>
                <c:manualLayout>
                  <c:x val="9.6626539582312682E-2"/>
                  <c:y val="-1.414017309464653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344-4564-8350-338BD78063A2}"/>
                </c:ext>
              </c:extLst>
            </c:dLbl>
            <c:dLbl>
              <c:idx val="1"/>
              <c:layout>
                <c:manualLayout>
                  <c:x val="0.11763230905672847"/>
                  <c:y val="-5.302564910492425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344-4564-8350-338BD78063A2}"/>
                </c:ext>
              </c:extLst>
            </c:dLbl>
            <c:dLbl>
              <c:idx val="3"/>
              <c:layout>
                <c:manualLayout>
                  <c:x val="-7.5620770107896876E-2"/>
                  <c:y val="-2.474530291563132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344-4564-8350-338BD78063A2}"/>
                </c:ext>
              </c:extLst>
            </c:dLbl>
            <c:dLbl>
              <c:idx val="4"/>
              <c:layout>
                <c:manualLayout>
                  <c:x val="-5.2514423686039507E-2"/>
                  <c:y val="-6.4808378011883209E-1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344-4564-8350-338BD78063A2}"/>
                </c:ext>
              </c:extLst>
            </c:dLbl>
            <c:dLbl>
              <c:idx val="5"/>
              <c:layout>
                <c:manualLayout>
                  <c:x val="-0.10082769347719583"/>
                  <c:y val="2.474530291563132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344-4564-8350-338BD78063A2}"/>
                </c:ext>
              </c:extLst>
            </c:dLbl>
            <c:dLbl>
              <c:idx val="6"/>
              <c:layout>
                <c:manualLayout>
                  <c:x val="0.20165538695439167"/>
                  <c:y val="1.767521636830808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344-4564-8350-338BD78063A2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Folha1!$A$2:$A$8</c:f>
              <c:strCache>
                <c:ptCount val="7"/>
                <c:pt idx="0">
                  <c:v>Property sell</c:v>
                </c:pt>
                <c:pt idx="1">
                  <c:v>Escambo (permutation)</c:v>
                </c:pt>
                <c:pt idx="2">
                  <c:v>Quitação (payment notes)</c:v>
                </c:pt>
                <c:pt idx="3">
                  <c:v>Rental</c:v>
                </c:pt>
                <c:pt idx="4">
                  <c:v>Emprazamentos (3 life time rental)</c:v>
                </c:pt>
                <c:pt idx="5">
                  <c:v>Aforamento (rental for eternity)</c:v>
                </c:pt>
                <c:pt idx="6">
                  <c:v>others</c:v>
                </c:pt>
              </c:strCache>
            </c:strRef>
          </c:cat>
          <c:val>
            <c:numRef>
              <c:f>Folha1!$B$2:$B$8</c:f>
              <c:numCache>
                <c:formatCode>General</c:formatCode>
                <c:ptCount val="7"/>
                <c:pt idx="0">
                  <c:v>6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  <c:pt idx="4">
                  <c:v>5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F344-4564-8350-338BD78063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Folha1!$B$1</c:f>
              <c:strCache>
                <c:ptCount val="1"/>
                <c:pt idx="0">
                  <c:v>Documents date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Folha1!$A$2:$A$4</c:f>
              <c:strCache>
                <c:ptCount val="3"/>
                <c:pt idx="0">
                  <c:v>s. XIII</c:v>
                </c:pt>
                <c:pt idx="1">
                  <c:v>s. XIV</c:v>
                </c:pt>
                <c:pt idx="2">
                  <c:v>s. XV</c:v>
                </c:pt>
              </c:strCache>
            </c:strRef>
          </c:cat>
          <c:val>
            <c:numRef>
              <c:f>Folha1!$B$2:$B$4</c:f>
              <c:numCache>
                <c:formatCode>General</c:formatCode>
                <c:ptCount val="3"/>
                <c:pt idx="0">
                  <c:v>3</c:v>
                </c:pt>
                <c:pt idx="1">
                  <c:v>8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DF-4FF0-BF10-4268CE629A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6860208"/>
        <c:axId val="476863160"/>
      </c:barChart>
      <c:catAx>
        <c:axId val="476860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476863160"/>
        <c:crosses val="autoZero"/>
        <c:auto val="1"/>
        <c:lblAlgn val="ctr"/>
        <c:lblOffset val="100"/>
        <c:noMultiLvlLbl val="0"/>
      </c:catAx>
      <c:valAx>
        <c:axId val="476863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476860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Notaries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25C7-461F-AB09-98F28C8F607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25C7-461F-AB09-98F28C8F607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25C7-461F-AB09-98F28C8F607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25C7-461F-AB09-98F28C8F607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5C7-461F-AB09-98F28C8F607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5C7-461F-AB09-98F28C8F607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25C7-461F-AB09-98F28C8F607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5C7-461F-AB09-98F28C8F607F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25C7-461F-AB09-98F28C8F607F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5C7-461F-AB09-98F28C8F607F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25C7-461F-AB09-98F28C8F607F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5C7-461F-AB09-98F28C8F607F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25C7-461F-AB09-98F28C8F607F}"/>
              </c:ext>
            </c:extLst>
          </c:dPt>
          <c:dLbls>
            <c:dLbl>
              <c:idx val="0"/>
              <c:layout>
                <c:manualLayout>
                  <c:x val="2.4778105346401923E-2"/>
                  <c:y val="-4.0759509847199976E-2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25C7-461F-AB09-98F28C8F607F}"/>
                </c:ext>
              </c:extLst>
            </c:dLbl>
            <c:dLbl>
              <c:idx val="1"/>
              <c:layout>
                <c:manualLayout>
                  <c:x val="3.1660912387069126E-2"/>
                  <c:y val="-2.9643279888872713E-2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25C7-461F-AB09-98F28C8F607F}"/>
                </c:ext>
              </c:extLst>
            </c:dLbl>
            <c:dLbl>
              <c:idx val="2"/>
              <c:layout>
                <c:manualLayout>
                  <c:x val="4.1296842244003207E-2"/>
                  <c:y val="-1.8527049930545512E-2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25C7-461F-AB09-98F28C8F607F}"/>
                </c:ext>
              </c:extLst>
            </c:dLbl>
            <c:dLbl>
              <c:idx val="3"/>
              <c:layout>
                <c:manualLayout>
                  <c:x val="5.5062456325337607E-2"/>
                  <c:y val="-1.4821639944436357E-2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25C7-461F-AB09-98F28C8F607F}"/>
                </c:ext>
              </c:extLst>
            </c:dLbl>
            <c:dLbl>
              <c:idx val="4"/>
              <c:layout>
                <c:manualLayout>
                  <c:x val="0.11012491265067512"/>
                  <c:y val="1.4821639944436357E-2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5C7-461F-AB09-98F28C8F607F}"/>
                </c:ext>
              </c:extLst>
            </c:dLbl>
            <c:dLbl>
              <c:idx val="5"/>
              <c:layout>
                <c:manualLayout>
                  <c:x val="1.1012491265067471E-2"/>
                  <c:y val="1.4821639944436357E-2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25C7-461F-AB09-98F28C8F607F}"/>
                </c:ext>
              </c:extLst>
            </c:dLbl>
            <c:dLbl>
              <c:idx val="6"/>
              <c:layout>
                <c:manualLayout>
                  <c:x val="-5.5062456325337607E-2"/>
                  <c:y val="-2.2232459916654668E-2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25C7-461F-AB09-98F28C8F607F}"/>
                </c:ext>
              </c:extLst>
            </c:dLbl>
            <c:dLbl>
              <c:idx val="7"/>
              <c:layout>
                <c:manualLayout>
                  <c:x val="-3.5790596611469473E-2"/>
                  <c:y val="-3.7054099861090893E-2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5C7-461F-AB09-98F28C8F607F}"/>
                </c:ext>
              </c:extLst>
            </c:dLbl>
            <c:dLbl>
              <c:idx val="8"/>
              <c:layout>
                <c:manualLayout>
                  <c:x val="-3.9920280835869765E-2"/>
                  <c:y val="-3.7054099861090893E-2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25C7-461F-AB09-98F28C8F607F}"/>
                </c:ext>
              </c:extLst>
            </c:dLbl>
            <c:dLbl>
              <c:idx val="9"/>
              <c:layout>
                <c:manualLayout>
                  <c:x val="-1.5142175489467816E-2"/>
                  <c:y val="-5.5581149791636406E-2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5C7-461F-AB09-98F28C8F607F}"/>
                </c:ext>
              </c:extLst>
            </c:dLbl>
            <c:dLbl>
              <c:idx val="10"/>
              <c:layout>
                <c:manualLayout>
                  <c:x val="-1.2389052673200961E-2"/>
                  <c:y val="-7.0402789736072696E-2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5C7-461F-AB09-98F28C8F607F}"/>
                </c:ext>
              </c:extLst>
            </c:dLbl>
            <c:dLbl>
              <c:idx val="11"/>
              <c:layout>
                <c:manualLayout>
                  <c:x val="-2.8907789570802245E-2"/>
                  <c:y val="-5.5581149791636336E-2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5C7-461F-AB09-98F28C8F607F}"/>
                </c:ext>
              </c:extLst>
            </c:dLbl>
            <c:dLbl>
              <c:idx val="12"/>
              <c:layout>
                <c:manualLayout>
                  <c:x val="-2.0648421122001603E-2"/>
                  <c:y val="-5.9286559777745426E-2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5C7-461F-AB09-98F28C8F607F}"/>
                </c:ext>
              </c:extLst>
            </c:dLbl>
            <c:spPr>
              <a:solidFill>
                <a:schemeClr val="bg1"/>
              </a:solidFill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Folha1!$A$2:$A$14</c:f>
              <c:strCache>
                <c:ptCount val="13"/>
                <c:pt idx="0">
                  <c:v>Estêvão Eanes</c:v>
                </c:pt>
                <c:pt idx="1">
                  <c:v>Estêvão Gonçalves</c:v>
                </c:pt>
                <c:pt idx="2">
                  <c:v>Dominicus Petrus</c:v>
                </c:pt>
                <c:pt idx="3">
                  <c:v>Indeterminado</c:v>
                </c:pt>
                <c:pt idx="4">
                  <c:v>Gonçalo Eanes</c:v>
                </c:pt>
                <c:pt idx="5">
                  <c:v>Afonso Peres</c:v>
                </c:pt>
                <c:pt idx="6">
                  <c:v>Rui Lopes</c:v>
                </c:pt>
                <c:pt idx="7">
                  <c:v>Vasco Gonçalves</c:v>
                </c:pt>
                <c:pt idx="8">
                  <c:v>Nicolau Eanes</c:v>
                </c:pt>
                <c:pt idx="9">
                  <c:v>João Gonçalves</c:v>
                </c:pt>
                <c:pt idx="10">
                  <c:v>Fernão Rodrigues</c:v>
                </c:pt>
                <c:pt idx="11">
                  <c:v>Pero Esteves</c:v>
                </c:pt>
                <c:pt idx="12">
                  <c:v>Pero Lourenço</c:v>
                </c:pt>
              </c:strCache>
            </c:strRef>
          </c:cat>
          <c:val>
            <c:numRef>
              <c:f>Folha1!$B$2:$B$14</c:f>
              <c:numCache>
                <c:formatCode>General</c:formatCode>
                <c:ptCount val="13"/>
                <c:pt idx="0">
                  <c:v>2</c:v>
                </c:pt>
                <c:pt idx="1">
                  <c:v>2</c:v>
                </c:pt>
                <c:pt idx="2">
                  <c:v>1</c:v>
                </c:pt>
                <c:pt idx="3">
                  <c:v>3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C7-461F-AB09-98F28C8F607F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Clique para editar o estilo do subtítulo do Modelo Global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A076-5BBC-4429-937D-1A42699BA9D3}" type="datetimeFigureOut">
              <a:rPr lang="pt-PT" smtClean="0"/>
              <a:t>21/06/2019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0500D-00D5-4D37-BBEC-2F975FFC8E9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2082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A076-5BBC-4429-937D-1A42699BA9D3}" type="datetimeFigureOut">
              <a:rPr lang="pt-PT" smtClean="0"/>
              <a:t>21/06/2019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0500D-00D5-4D37-BBEC-2F975FFC8E9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58864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A076-5BBC-4429-937D-1A42699BA9D3}" type="datetimeFigureOut">
              <a:rPr lang="pt-PT" smtClean="0"/>
              <a:t>21/06/2019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0500D-00D5-4D37-BBEC-2F975FFC8E9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69054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A076-5BBC-4429-937D-1A42699BA9D3}" type="datetimeFigureOut">
              <a:rPr lang="pt-PT" smtClean="0"/>
              <a:t>21/06/2019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0500D-00D5-4D37-BBEC-2F975FFC8E9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90807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A076-5BBC-4429-937D-1A42699BA9D3}" type="datetimeFigureOut">
              <a:rPr lang="pt-PT" smtClean="0"/>
              <a:t>21/06/2019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0500D-00D5-4D37-BBEC-2F975FFC8E9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09364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A076-5BBC-4429-937D-1A42699BA9D3}" type="datetimeFigureOut">
              <a:rPr lang="pt-PT" smtClean="0"/>
              <a:t>21/06/2019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0500D-00D5-4D37-BBEC-2F975FFC8E9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0101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A076-5BBC-4429-937D-1A42699BA9D3}" type="datetimeFigureOut">
              <a:rPr lang="pt-PT" smtClean="0"/>
              <a:t>21/06/2019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0500D-00D5-4D37-BBEC-2F975FFC8E9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3887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A076-5BBC-4429-937D-1A42699BA9D3}" type="datetimeFigureOut">
              <a:rPr lang="pt-PT" smtClean="0"/>
              <a:t>21/06/2019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0500D-00D5-4D37-BBEC-2F975FFC8E9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43749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A076-5BBC-4429-937D-1A42699BA9D3}" type="datetimeFigureOut">
              <a:rPr lang="pt-PT" smtClean="0"/>
              <a:t>21/06/2019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0500D-00D5-4D37-BBEC-2F975FFC8E9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1096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A076-5BBC-4429-937D-1A42699BA9D3}" type="datetimeFigureOut">
              <a:rPr lang="pt-PT" smtClean="0"/>
              <a:t>21/06/2019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0500D-00D5-4D37-BBEC-2F975FFC8E9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9894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A076-5BBC-4429-937D-1A42699BA9D3}" type="datetimeFigureOut">
              <a:rPr lang="pt-PT" smtClean="0"/>
              <a:t>21/06/2019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0500D-00D5-4D37-BBEC-2F975FFC8E9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82528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  <a:lum/>
          </a:blip>
          <a:srcRect/>
          <a:stretch>
            <a:fillRect l="-9000" t="-1004000" r="-32000" b="-9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8A076-5BBC-4429-937D-1A42699BA9D3}" type="datetimeFigureOut">
              <a:rPr lang="pt-PT" smtClean="0"/>
              <a:t>21/06/2019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0500D-00D5-4D37-BBEC-2F975FFC8E9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9550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71105" y="1515645"/>
            <a:ext cx="9144000" cy="3491346"/>
          </a:xfrm>
        </p:spPr>
        <p:txBody>
          <a:bodyPr>
            <a:normAutofit/>
          </a:bodyPr>
          <a:lstStyle/>
          <a:p>
            <a:r>
              <a:rPr lang="pt-P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Jews</a:t>
            </a:r>
            <a:r>
              <a:rPr lang="pt-P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Medieval </a:t>
            </a:r>
            <a:r>
              <a:rPr lang="pt-P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Documentation</a:t>
            </a:r>
            <a:r>
              <a:rPr lang="pt-P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Chelas </a:t>
            </a:r>
            <a:r>
              <a:rPr lang="pt-P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Monastery</a:t>
            </a:r>
            <a:r>
              <a:rPr lang="pt-P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archive</a:t>
            </a:r>
            <a:r>
              <a:rPr lang="pt-P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case</a:t>
            </a:r>
            <a:r>
              <a:rPr lang="pt-PT" dirty="0"/>
              <a:t/>
            </a:r>
            <a:br>
              <a:rPr lang="pt-PT" dirty="0"/>
            </a:br>
            <a:endParaRPr lang="pt-PT" dirty="0"/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40872" y="4858630"/>
            <a:ext cx="9144000" cy="1655762"/>
          </a:xfrm>
        </p:spPr>
        <p:txBody>
          <a:bodyPr/>
          <a:lstStyle/>
          <a:p>
            <a:r>
              <a:rPr lang="pt-PT" b="1" dirty="0"/>
              <a:t>Ana Pereira Ferreira,</a:t>
            </a:r>
          </a:p>
          <a:p>
            <a:r>
              <a:rPr lang="pt-PT" b="1" dirty="0"/>
              <a:t>PIUDHist, </a:t>
            </a:r>
            <a:r>
              <a:rPr lang="pt-PT" b="1" dirty="0" smtClean="0"/>
              <a:t>CIDEHUS-UÉ, CH-</a:t>
            </a:r>
            <a:r>
              <a:rPr lang="pt-PT" b="1" dirty="0" err="1" smtClean="0"/>
              <a:t>Ulisboa</a:t>
            </a:r>
            <a:endParaRPr lang="pt-PT" b="1" dirty="0" smtClean="0"/>
          </a:p>
          <a:p>
            <a:r>
              <a:rPr lang="pt-PT" b="1" dirty="0" smtClean="0"/>
              <a:t>Bolseira </a:t>
            </a:r>
            <a:r>
              <a:rPr lang="pt-PT" b="1" dirty="0"/>
              <a:t>Doutoramento FCT SFRH/BD/137506/2018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701337" y="312905"/>
            <a:ext cx="8883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Annual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Conference of the Society for Sephardic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Studies</a:t>
            </a:r>
            <a:endParaRPr lang="pt-P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915" y="5686511"/>
            <a:ext cx="9718377" cy="195881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305" y="6263893"/>
            <a:ext cx="594107" cy="59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39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60529" y="5500048"/>
            <a:ext cx="11649501" cy="12419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268973" y="2226316"/>
            <a:ext cx="11649501" cy="12419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18614" y="900753"/>
            <a:ext cx="11150221" cy="5965802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pt-PT" sz="2600" b="1" dirty="0"/>
              <a:t>1376</a:t>
            </a:r>
            <a:r>
              <a:rPr lang="pt-PT" sz="2600" dirty="0"/>
              <a:t>, Junho 4 - Mosteiro de Chelas – ANTT, Mosteiro de Chelas, maço 41, doc. 811. </a:t>
            </a:r>
            <a:r>
              <a:rPr lang="pt-PT" sz="2600" u="sng" dirty="0"/>
              <a:t>Emprazamento</a:t>
            </a:r>
            <a:r>
              <a:rPr lang="pt-PT" sz="2600" dirty="0"/>
              <a:t>: </a:t>
            </a:r>
            <a:r>
              <a:rPr lang="pt-PT" sz="2600" i="1" dirty="0"/>
              <a:t>Emprazamento que o mosteiro fez a D. </a:t>
            </a:r>
            <a:r>
              <a:rPr lang="pt-PT" sz="2600" i="1" dirty="0" err="1"/>
              <a:t>Yuhda</a:t>
            </a:r>
            <a:r>
              <a:rPr lang="pt-PT" sz="2600" i="1" dirty="0"/>
              <a:t>, judeu mercador, de uma casa com loja e sobrado, no Poço da Foteia, em Lisboa.</a:t>
            </a:r>
            <a:r>
              <a:rPr lang="pt-PT" sz="2600" dirty="0"/>
              <a:t> </a:t>
            </a:r>
          </a:p>
          <a:p>
            <a:pPr algn="just"/>
            <a:r>
              <a:rPr lang="pt-PT" sz="2600" dirty="0"/>
              <a:t> </a:t>
            </a:r>
          </a:p>
          <a:p>
            <a:pPr algn="just"/>
            <a:r>
              <a:rPr lang="pt-PT" sz="2600" b="1" dirty="0"/>
              <a:t>1381</a:t>
            </a:r>
            <a:r>
              <a:rPr lang="pt-PT" sz="2600" dirty="0"/>
              <a:t>, Fevereiro 25 - Portagem d'el Rei – ANTT, Mosteiro de Chelas, maço 59, doc. 1176. </a:t>
            </a:r>
            <a:r>
              <a:rPr lang="pt-PT" sz="2600" u="sng" dirty="0" smtClean="0"/>
              <a:t>Venda</a:t>
            </a:r>
            <a:r>
              <a:rPr lang="pt-PT" sz="2600" dirty="0"/>
              <a:t>: </a:t>
            </a:r>
            <a:r>
              <a:rPr lang="pt-PT" sz="2600" i="1" dirty="0"/>
              <a:t>venda feita por Samuel Guedelha, </a:t>
            </a:r>
            <a:r>
              <a:rPr lang="pt-PT" sz="2600" i="1" dirty="0" smtClean="0"/>
              <a:t>de </a:t>
            </a:r>
            <a:r>
              <a:rPr lang="pt-PT" sz="2600" i="1" dirty="0"/>
              <a:t>uma adega a Lopo Martins, almoxarife da portagem, por 1000 libras de dinheiros portugueses</a:t>
            </a:r>
            <a:r>
              <a:rPr lang="pt-PT" sz="2600" dirty="0"/>
              <a:t>.</a:t>
            </a:r>
          </a:p>
          <a:p>
            <a:pPr algn="just"/>
            <a:r>
              <a:rPr lang="pt-PT" sz="2600" b="1" dirty="0"/>
              <a:t> </a:t>
            </a:r>
            <a:endParaRPr lang="pt-PT" sz="2600" dirty="0"/>
          </a:p>
          <a:p>
            <a:pPr algn="just"/>
            <a:r>
              <a:rPr lang="pt-PT" sz="2600" b="1" dirty="0"/>
              <a:t>1381</a:t>
            </a:r>
            <a:r>
              <a:rPr lang="pt-PT" sz="2600" dirty="0"/>
              <a:t>, Agosto, 30 – Casas do Almoxarife – ANTT, Mosteiro de Chelas, maço 33, doc. 650. </a:t>
            </a:r>
            <a:r>
              <a:rPr lang="pt-PT" sz="2600" u="sng" dirty="0"/>
              <a:t>Instrumento de Venda</a:t>
            </a:r>
            <a:r>
              <a:rPr lang="pt-PT" sz="2600" dirty="0"/>
              <a:t>: </a:t>
            </a:r>
            <a:r>
              <a:rPr lang="pt-PT" sz="2600" i="1" dirty="0"/>
              <a:t>Venda que </a:t>
            </a:r>
            <a:r>
              <a:rPr lang="pt-PT" sz="2600" i="1" dirty="0" err="1"/>
              <a:t>Josepe</a:t>
            </a:r>
            <a:r>
              <a:rPr lang="pt-PT" sz="2600" i="1" dirty="0"/>
              <a:t> Navarro, Isaque Navarro e </a:t>
            </a:r>
            <a:r>
              <a:rPr lang="pt-PT" sz="2600" i="1" dirty="0" err="1"/>
              <a:t>Jantor</a:t>
            </a:r>
            <a:r>
              <a:rPr lang="pt-PT" sz="2600" i="1" dirty="0"/>
              <a:t> Navarro, filhos de </a:t>
            </a:r>
            <a:r>
              <a:rPr lang="pt-PT" sz="2600" i="1" dirty="0" err="1"/>
              <a:t>Moussem</a:t>
            </a:r>
            <a:r>
              <a:rPr lang="pt-PT" sz="2600" i="1" dirty="0"/>
              <a:t> Navarro, fazem de umas vinha do pai na Aldeia Galega de Ribatejo a Lopo Martins, almoxarife da portagem em Lisboa, por 200 libras de dinheiros portugueses.</a:t>
            </a:r>
            <a:endParaRPr lang="pt-PT" sz="2600" dirty="0"/>
          </a:p>
          <a:p>
            <a:pPr algn="just"/>
            <a:r>
              <a:rPr lang="pt-PT" sz="2600" b="1" dirty="0"/>
              <a:t> </a:t>
            </a:r>
            <a:endParaRPr lang="pt-PT" sz="2600" dirty="0"/>
          </a:p>
          <a:p>
            <a:pPr algn="just"/>
            <a:r>
              <a:rPr lang="pt-PT" sz="2600" b="1" dirty="0"/>
              <a:t>1392-1402?</a:t>
            </a:r>
            <a:r>
              <a:rPr lang="pt-PT" sz="2600" dirty="0"/>
              <a:t>, Novembro 11 – ANTT, Mosteiro de Chelas, maço 31, doc. 616. </a:t>
            </a:r>
            <a:r>
              <a:rPr lang="pt-PT" sz="2600" u="sng" dirty="0"/>
              <a:t>Emprazamento</a:t>
            </a:r>
            <a:r>
              <a:rPr lang="pt-PT" sz="2600" dirty="0"/>
              <a:t>: </a:t>
            </a:r>
            <a:r>
              <a:rPr lang="pt-PT" sz="2600" i="1" dirty="0"/>
              <a:t>Emprazamento a 3 vidas que o Mosteiro faz de um sobrado de casas na Judiaria Velha a </a:t>
            </a:r>
            <a:r>
              <a:rPr lang="pt-PT" sz="2600" i="1" dirty="0" err="1"/>
              <a:t>Entotor</a:t>
            </a:r>
            <a:r>
              <a:rPr lang="pt-PT" sz="2600" i="1" dirty="0"/>
              <a:t> judeu, porteiro da comuna dos judeus e Alegria Judia, sua manceba, por 200 libras por ano e 2 capões. </a:t>
            </a:r>
            <a:endParaRPr lang="pt-PT" sz="2600" i="1" dirty="0" smtClean="0"/>
          </a:p>
          <a:p>
            <a:pPr algn="just"/>
            <a:r>
              <a:rPr lang="pt-PT" sz="2600" dirty="0"/>
              <a:t> </a:t>
            </a:r>
          </a:p>
          <a:p>
            <a:pPr algn="just"/>
            <a:r>
              <a:rPr lang="pt-PT" sz="2600" b="1" dirty="0"/>
              <a:t>1396</a:t>
            </a:r>
            <a:r>
              <a:rPr lang="pt-PT" sz="2600" dirty="0"/>
              <a:t>, Dezembro 28 - Adro da Sé – ANTT, Mosteiro de Chelas, maço 55, doc. 1090. </a:t>
            </a:r>
            <a:r>
              <a:rPr lang="pt-PT" sz="2600" u="sng" dirty="0"/>
              <a:t>Emprazamento:</a:t>
            </a:r>
            <a:r>
              <a:rPr lang="pt-PT" sz="2600" dirty="0"/>
              <a:t> </a:t>
            </a:r>
            <a:r>
              <a:rPr lang="pt-PT" sz="2600" i="1" dirty="0"/>
              <a:t>Emprazamento a 3 vidas que o mosteiro fez a </a:t>
            </a:r>
            <a:r>
              <a:rPr lang="pt-PT" sz="2600" i="1" dirty="0" err="1"/>
              <a:t>Josepe</a:t>
            </a:r>
            <a:r>
              <a:rPr lang="pt-PT" sz="2600" i="1" dirty="0"/>
              <a:t> Navarro, filho de </a:t>
            </a:r>
            <a:r>
              <a:rPr lang="pt-PT" sz="2600" i="1" dirty="0" err="1"/>
              <a:t>Moussem</a:t>
            </a:r>
            <a:r>
              <a:rPr lang="pt-PT" sz="2600" i="1" dirty="0"/>
              <a:t> (Moisés) Navarro que foi rabi-mor, de umas casas térreas na Judiaria Grande por 300 libras por ano.</a:t>
            </a:r>
            <a:r>
              <a:rPr lang="pt-PT" sz="2600" dirty="0"/>
              <a:t> </a:t>
            </a:r>
          </a:p>
          <a:p>
            <a:pPr algn="just"/>
            <a:r>
              <a:rPr lang="pt-PT" sz="2600" b="1" dirty="0"/>
              <a:t> </a:t>
            </a:r>
            <a:endParaRPr lang="pt-PT" sz="2600" dirty="0"/>
          </a:p>
          <a:p>
            <a:pPr algn="just"/>
            <a:r>
              <a:rPr lang="pt-PT" sz="2600" b="1" dirty="0"/>
              <a:t>1401</a:t>
            </a:r>
            <a:r>
              <a:rPr lang="pt-PT" sz="2600" dirty="0"/>
              <a:t>, Novembro 11 - Casas junto à igreja de S. Brás, Lisboa – ANTT, Mosteiro de Chelas, maço 50, doc. 990. </a:t>
            </a:r>
            <a:r>
              <a:rPr lang="pt-PT" sz="2600" u="sng" dirty="0"/>
              <a:t>Emprazamento:</a:t>
            </a:r>
            <a:r>
              <a:rPr lang="pt-PT" sz="2600" dirty="0"/>
              <a:t> </a:t>
            </a:r>
            <a:r>
              <a:rPr lang="pt-PT" sz="2600" i="1" dirty="0"/>
              <a:t>Emprazamento a 3 vidas que o Mosteiro faz de umas casas na Judiaria a </a:t>
            </a:r>
            <a:r>
              <a:rPr lang="pt-PT" sz="2600" i="1" dirty="0" err="1"/>
              <a:t>Entetor</a:t>
            </a:r>
            <a:r>
              <a:rPr lang="pt-PT" sz="2600" i="1" dirty="0"/>
              <a:t> judeu, </a:t>
            </a:r>
            <a:r>
              <a:rPr lang="pt-PT" sz="2600" i="1" dirty="0" smtClean="0"/>
              <a:t>de uma </a:t>
            </a:r>
            <a:r>
              <a:rPr lang="pt-PT" sz="2600" i="1" dirty="0"/>
              <a:t>casa </a:t>
            </a:r>
            <a:r>
              <a:rPr lang="pt-PT" sz="2600" i="1" dirty="0" smtClean="0"/>
              <a:t>na </a:t>
            </a:r>
            <a:r>
              <a:rPr lang="pt-PT" sz="2600" i="1" dirty="0"/>
              <a:t>Judiaria Velha, a par da carniçaria dos judeus, </a:t>
            </a:r>
            <a:r>
              <a:rPr lang="pt-PT" sz="2600" i="1" dirty="0" smtClean="0"/>
              <a:t>com confrontação </a:t>
            </a:r>
            <a:r>
              <a:rPr lang="pt-PT" sz="2600" i="1" dirty="0"/>
              <a:t>com a Cordeira e com casas da Albergaria dos judeus, por 200 libras </a:t>
            </a:r>
            <a:r>
              <a:rPr lang="pt-PT" sz="2600" i="1" dirty="0" smtClean="0"/>
              <a:t>e </a:t>
            </a:r>
            <a:r>
              <a:rPr lang="pt-PT" sz="2600" i="1" dirty="0"/>
              <a:t>um par de capões.</a:t>
            </a:r>
            <a:endParaRPr lang="pt-PT" sz="2600" dirty="0"/>
          </a:p>
          <a:p>
            <a:pPr algn="just"/>
            <a:endParaRPr lang="pt-PT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60529" y="-1228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Documents</a:t>
            </a:r>
            <a:endParaRPr lang="pt-P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187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60529" y="2797791"/>
            <a:ext cx="11649501" cy="12419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18614" y="900753"/>
            <a:ext cx="11150221" cy="5965802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pt-PT" sz="2600" b="1" dirty="0"/>
              <a:t>1467</a:t>
            </a:r>
            <a:r>
              <a:rPr lang="pt-PT" sz="2600" dirty="0"/>
              <a:t>, Agosto 19 - Casas de Guedelha Palaçano, Judiaria Velha – ANTT, Mosteiro de Chelas, maço 44, doc. 874. </a:t>
            </a:r>
            <a:r>
              <a:rPr lang="pt-PT" sz="2600" u="sng" dirty="0"/>
              <a:t>Aforamento</a:t>
            </a:r>
            <a:r>
              <a:rPr lang="pt-PT" sz="2600" dirty="0"/>
              <a:t>: </a:t>
            </a:r>
            <a:r>
              <a:rPr lang="pt-PT" sz="2600" i="1" dirty="0"/>
              <a:t>Aforamento feito por Guedelha Palaçano a Tristão Borges em A-dos-Calços, termo de Arruda, de uma quinta de pão e vinho, com árvores, casa, </a:t>
            </a:r>
            <a:r>
              <a:rPr lang="pt-PT" sz="2600" i="1" dirty="0" smtClean="0"/>
              <a:t>lagar.</a:t>
            </a:r>
            <a:endParaRPr lang="pt-PT" sz="2600" dirty="0"/>
          </a:p>
          <a:p>
            <a:pPr algn="just"/>
            <a:r>
              <a:rPr lang="pt-PT" sz="2600" b="1" dirty="0"/>
              <a:t> </a:t>
            </a:r>
            <a:endParaRPr lang="pt-PT" sz="2600" dirty="0"/>
          </a:p>
          <a:p>
            <a:pPr algn="just"/>
            <a:r>
              <a:rPr lang="pt-PT" sz="2600" b="1" dirty="0"/>
              <a:t>1469</a:t>
            </a:r>
            <a:r>
              <a:rPr lang="pt-PT" sz="2600" dirty="0"/>
              <a:t>, Abril 10 - casas de Gonçalo Castelo Branco do conselho d'el rei – ANTT, Mosteiro de Chelas, maço 40, doc. 783. </a:t>
            </a:r>
            <a:r>
              <a:rPr lang="pt-PT" sz="2600" u="sng" dirty="0" smtClean="0"/>
              <a:t>Venda</a:t>
            </a:r>
            <a:r>
              <a:rPr lang="pt-PT" sz="2600" dirty="0"/>
              <a:t>: </a:t>
            </a:r>
            <a:r>
              <a:rPr lang="pt-PT" sz="2600" i="1" dirty="0"/>
              <a:t>Gadelha Palaçano, mercador judeu, morador na Judiaria </a:t>
            </a:r>
            <a:r>
              <a:rPr lang="pt-PT" sz="2600" i="1" dirty="0" smtClean="0"/>
              <a:t>Grande vendeu quinta </a:t>
            </a:r>
            <a:r>
              <a:rPr lang="pt-PT" sz="2600" i="1" dirty="0"/>
              <a:t>e casal em A-dos-Calços </a:t>
            </a:r>
            <a:r>
              <a:rPr lang="pt-PT" sz="2600" i="1" dirty="0" smtClean="0"/>
              <a:t>a </a:t>
            </a:r>
            <a:r>
              <a:rPr lang="pt-PT" sz="2600" i="1" dirty="0"/>
              <a:t>Gonçalo Vasques de Castelo Branco por 30 mil reais brancos.</a:t>
            </a:r>
            <a:endParaRPr lang="pt-PT" sz="2600" dirty="0"/>
          </a:p>
          <a:p>
            <a:pPr algn="just"/>
            <a:r>
              <a:rPr lang="pt-PT" sz="2600" dirty="0"/>
              <a:t> </a:t>
            </a:r>
          </a:p>
          <a:p>
            <a:pPr algn="just"/>
            <a:r>
              <a:rPr lang="pt-PT" sz="2600" b="1" dirty="0"/>
              <a:t>1473</a:t>
            </a:r>
            <a:r>
              <a:rPr lang="pt-PT" sz="2600" dirty="0"/>
              <a:t>, Abril 30 - Mosteiro de Chelas - ANTT, Mosteiro de Chelas, maço 41, doc. 804. </a:t>
            </a:r>
            <a:r>
              <a:rPr lang="pt-PT" sz="2600" u="sng" dirty="0" smtClean="0"/>
              <a:t>Escambo</a:t>
            </a:r>
            <a:r>
              <a:rPr lang="pt-PT" sz="2600" dirty="0"/>
              <a:t>: </a:t>
            </a:r>
            <a:r>
              <a:rPr lang="pt-PT" sz="2600" i="1" dirty="0"/>
              <a:t>Escambo de umas casas que o Mosteiro de Chelas tem na Judiaria Grande, na Rua do Poço, que confrontam com a Confraria Grande, com cavalariças de </a:t>
            </a:r>
            <a:r>
              <a:rPr lang="pt-PT" sz="2600" i="1" dirty="0" err="1"/>
              <a:t>Moussem</a:t>
            </a:r>
            <a:r>
              <a:rPr lang="pt-PT" sz="2600" i="1" dirty="0"/>
              <a:t> </a:t>
            </a:r>
            <a:r>
              <a:rPr lang="pt-PT" sz="2600" i="1" dirty="0" err="1"/>
              <a:t>Colodro</a:t>
            </a:r>
            <a:r>
              <a:rPr lang="pt-PT" sz="2600" i="1" dirty="0"/>
              <a:t>, com casas de Salomão </a:t>
            </a:r>
            <a:r>
              <a:rPr lang="pt-PT" sz="2600" i="1" dirty="0" err="1"/>
              <a:t>Faião</a:t>
            </a:r>
            <a:r>
              <a:rPr lang="pt-PT" sz="2600" i="1" dirty="0"/>
              <a:t>, o velho e com um beco que dá com rua pública; as quais casas traz agora emprazadas em 1ª vida de 3 Salomão </a:t>
            </a:r>
            <a:r>
              <a:rPr lang="pt-PT" sz="2600" i="1" dirty="0" err="1"/>
              <a:t>Faião</a:t>
            </a:r>
            <a:r>
              <a:rPr lang="pt-PT" sz="2600" i="1" dirty="0"/>
              <a:t> por 6,5 coroas de ouro, a 120 reais por coroa. E escambavam estas casas com outras casas, com lojas e dois sobrados, do mesmo Salomão </a:t>
            </a:r>
            <a:r>
              <a:rPr lang="pt-PT" sz="2600" i="1" dirty="0" err="1"/>
              <a:t>Faião</a:t>
            </a:r>
            <a:r>
              <a:rPr lang="pt-PT" sz="2600" i="1" dirty="0"/>
              <a:t>.</a:t>
            </a:r>
            <a:r>
              <a:rPr lang="pt-PT" sz="2600" dirty="0"/>
              <a:t> </a:t>
            </a:r>
          </a:p>
          <a:p>
            <a:pPr algn="just"/>
            <a:r>
              <a:rPr lang="pt-PT" sz="2600" dirty="0"/>
              <a:t> </a:t>
            </a:r>
          </a:p>
          <a:p>
            <a:pPr algn="just"/>
            <a:r>
              <a:rPr lang="pt-PT" sz="2600" b="1" dirty="0"/>
              <a:t>1489</a:t>
            </a:r>
            <a:r>
              <a:rPr lang="pt-PT" sz="2600" dirty="0"/>
              <a:t>, Novembro 26 - Casas das sisas de Alenquer – ANTT, Mosteiro de Chelas, maço 63, doc. 1258. </a:t>
            </a:r>
            <a:r>
              <a:rPr lang="pt-PT" sz="2600" u="sng" dirty="0" smtClean="0"/>
              <a:t>Venda</a:t>
            </a:r>
            <a:r>
              <a:rPr lang="pt-PT" sz="2600" dirty="0"/>
              <a:t>: </a:t>
            </a:r>
            <a:r>
              <a:rPr lang="pt-PT" sz="2600" i="1" dirty="0"/>
              <a:t>venda que é feita por Pero Pestes a Yhuda (Judas) </a:t>
            </a:r>
            <a:r>
              <a:rPr lang="pt-PT" sz="2600" i="1" dirty="0" err="1" smtClean="0"/>
              <a:t>Galite</a:t>
            </a:r>
            <a:r>
              <a:rPr lang="pt-PT" sz="2600" i="1" dirty="0"/>
              <a:t>, judeu </a:t>
            </a:r>
            <a:r>
              <a:rPr lang="pt-PT" sz="2600" i="1" dirty="0" smtClean="0"/>
              <a:t>mercador, </a:t>
            </a:r>
            <a:r>
              <a:rPr lang="pt-PT" sz="2600" i="1" dirty="0"/>
              <a:t>de um lugar </a:t>
            </a:r>
            <a:r>
              <a:rPr lang="pt-PT" sz="2600" i="1" dirty="0" smtClean="0"/>
              <a:t>no </a:t>
            </a:r>
            <a:r>
              <a:rPr lang="pt-PT" sz="2600" i="1" dirty="0"/>
              <a:t>termo de Alenquer por 20 mil reais brancos.</a:t>
            </a:r>
            <a:endParaRPr lang="pt-PT" sz="2600" dirty="0"/>
          </a:p>
          <a:p>
            <a:pPr algn="just"/>
            <a:r>
              <a:rPr lang="pt-PT" sz="2600" b="1" dirty="0"/>
              <a:t> </a:t>
            </a:r>
            <a:endParaRPr lang="pt-PT" sz="2600" dirty="0"/>
          </a:p>
          <a:p>
            <a:pPr algn="just"/>
            <a:r>
              <a:rPr lang="pt-PT" sz="2600" b="1" dirty="0"/>
              <a:t>1489</a:t>
            </a:r>
            <a:r>
              <a:rPr lang="pt-PT" sz="2600" dirty="0"/>
              <a:t>, Novembro 26 </a:t>
            </a:r>
            <a:r>
              <a:rPr lang="pt-PT" sz="2600" dirty="0" smtClean="0"/>
              <a:t>– Alenquer</a:t>
            </a:r>
            <a:r>
              <a:rPr lang="pt-PT" sz="2600" dirty="0"/>
              <a:t> </a:t>
            </a:r>
            <a:r>
              <a:rPr lang="pt-PT" sz="2600" dirty="0" smtClean="0"/>
              <a:t>– </a:t>
            </a:r>
            <a:r>
              <a:rPr lang="pt-PT" sz="2600" dirty="0"/>
              <a:t>ANTT, Mosteiro de Chelas, maço 90, nº 49. </a:t>
            </a:r>
            <a:r>
              <a:rPr lang="pt-PT" sz="2600" u="sng" dirty="0" smtClean="0"/>
              <a:t>Venda </a:t>
            </a:r>
            <a:r>
              <a:rPr lang="pt-PT" sz="2600" u="sng" dirty="0"/>
              <a:t>e Posse</a:t>
            </a:r>
            <a:r>
              <a:rPr lang="pt-PT" sz="2600" dirty="0"/>
              <a:t>: </a:t>
            </a:r>
            <a:r>
              <a:rPr lang="pt-PT" sz="2600" i="1" dirty="0"/>
              <a:t>Venda (</a:t>
            </a:r>
            <a:r>
              <a:rPr lang="pt-PT" sz="2600" i="1" dirty="0" smtClean="0"/>
              <a:t>traslado</a:t>
            </a:r>
            <a:r>
              <a:rPr lang="pt-PT" sz="2600" i="1" dirty="0"/>
              <a:t>) que é feita a Yhuda </a:t>
            </a:r>
            <a:r>
              <a:rPr lang="pt-PT" sz="2600" i="1" dirty="0" err="1"/>
              <a:t>Gualite</a:t>
            </a:r>
            <a:r>
              <a:rPr lang="pt-PT" sz="2600" i="1" dirty="0"/>
              <a:t>, judeu mercador morador na cidade de Lisboa, de um lugar na Ribeira de Pancas</a:t>
            </a:r>
            <a:r>
              <a:rPr lang="pt-PT" sz="2600" i="1" dirty="0" smtClean="0"/>
              <a:t>.</a:t>
            </a:r>
          </a:p>
          <a:p>
            <a:pPr algn="just"/>
            <a:endParaRPr lang="pt-PT" sz="2600" dirty="0"/>
          </a:p>
          <a:p>
            <a:pPr algn="just"/>
            <a:r>
              <a:rPr lang="pt-PT" sz="2600" b="1" dirty="0"/>
              <a:t>Várias datas</a:t>
            </a:r>
            <a:r>
              <a:rPr lang="pt-PT" sz="2600" dirty="0"/>
              <a:t> – ANTT, Mosteiro de Chelas, maço 77, doc. 1531. </a:t>
            </a:r>
            <a:r>
              <a:rPr lang="pt-PT" sz="2600" u="sng" dirty="0" smtClean="0"/>
              <a:t>Quitação</a:t>
            </a:r>
            <a:r>
              <a:rPr lang="pt-PT" sz="2600" u="sng" dirty="0"/>
              <a:t>:</a:t>
            </a:r>
            <a:r>
              <a:rPr lang="pt-PT" sz="2600" dirty="0"/>
              <a:t> </a:t>
            </a:r>
            <a:r>
              <a:rPr lang="pt-PT" sz="2600" i="1" dirty="0"/>
              <a:t>documento com recebimentos do mosteiro de Chelas, onde </a:t>
            </a:r>
            <a:r>
              <a:rPr lang="pt-PT" sz="2600" i="1" dirty="0" smtClean="0"/>
              <a:t>constam </a:t>
            </a:r>
            <a:r>
              <a:rPr lang="pt-PT" sz="2600" i="1" dirty="0"/>
              <a:t>alguns pagamentos de foros feitos por judeus ao mosteiro.</a:t>
            </a:r>
            <a:endParaRPr lang="pt-PT" sz="2600" dirty="0"/>
          </a:p>
          <a:p>
            <a:pPr algn="just"/>
            <a:endParaRPr lang="pt-PT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60529" y="-1228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Documents</a:t>
            </a:r>
            <a:endParaRPr lang="pt-P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2785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7132" y="0"/>
            <a:ext cx="10515600" cy="1325563"/>
          </a:xfrm>
        </p:spPr>
        <p:txBody>
          <a:bodyPr/>
          <a:lstStyle/>
          <a:p>
            <a:r>
              <a:rPr lang="pt-P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Notaries</a:t>
            </a:r>
            <a:endParaRPr lang="pt-PT" dirty="0">
              <a:latin typeface="+mn-lt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91319" y="945057"/>
            <a:ext cx="115460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400" b="1" dirty="0" smtClean="0"/>
              <a:t>15th </a:t>
            </a:r>
            <a:r>
              <a:rPr lang="pt-PT" sz="2400" b="1" dirty="0" err="1" smtClean="0"/>
              <a:t>century</a:t>
            </a:r>
            <a:r>
              <a:rPr lang="pt-PT" sz="2400" b="1" dirty="0" smtClean="0"/>
              <a:t>: “tabeliães </a:t>
            </a:r>
            <a:r>
              <a:rPr lang="pt-PT" sz="2400" b="1" dirty="0"/>
              <a:t>gerais para as comunas dos </a:t>
            </a:r>
            <a:r>
              <a:rPr lang="pt-PT" sz="2400" b="1" dirty="0" smtClean="0"/>
              <a:t>judeus” – general oficial </a:t>
            </a:r>
            <a:r>
              <a:rPr lang="pt-PT" sz="2400" b="1" dirty="0" err="1" smtClean="0"/>
              <a:t>notaries</a:t>
            </a:r>
            <a:r>
              <a:rPr lang="pt-PT" sz="2400" b="1" dirty="0" smtClean="0"/>
              <a:t> for </a:t>
            </a:r>
            <a:r>
              <a:rPr lang="pt-PT" sz="2400" b="1" dirty="0" err="1" smtClean="0"/>
              <a:t>the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jewish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communes</a:t>
            </a:r>
            <a:r>
              <a:rPr lang="pt-PT" sz="2400" b="1" dirty="0" smtClean="0"/>
              <a:t> . </a:t>
            </a:r>
            <a:r>
              <a:rPr lang="pt-PT" sz="2400" b="1" dirty="0" err="1" smtClean="0"/>
              <a:t>They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could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be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either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jews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or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christian</a:t>
            </a:r>
            <a:endParaRPr lang="pt-PT" sz="2400" b="1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400" b="1" dirty="0" err="1" smtClean="0"/>
              <a:t>Jewish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notaries</a:t>
            </a:r>
            <a:r>
              <a:rPr lang="pt-PT" sz="2400" b="1" dirty="0"/>
              <a:t> </a:t>
            </a:r>
            <a:r>
              <a:rPr lang="pt-PT" sz="2400" b="1" dirty="0" err="1" smtClean="0"/>
              <a:t>with</a:t>
            </a:r>
            <a:r>
              <a:rPr lang="pt-PT" sz="2400" b="1" dirty="0" smtClean="0"/>
              <a:t> a </a:t>
            </a:r>
            <a:r>
              <a:rPr lang="pt-PT" sz="2400" b="1" dirty="0" err="1" smtClean="0"/>
              <a:t>hereditary</a:t>
            </a:r>
            <a:r>
              <a:rPr lang="pt-PT" sz="2400" b="1" dirty="0" smtClean="0"/>
              <a:t> status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400" b="1" dirty="0" err="1" smtClean="0"/>
              <a:t>Christians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notaries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often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wouldn’t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want</a:t>
            </a:r>
            <a:r>
              <a:rPr lang="pt-PT" sz="2400" b="1" dirty="0" smtClean="0"/>
              <a:t> to </a:t>
            </a:r>
            <a:r>
              <a:rPr lang="pt-PT" sz="2400" b="1" dirty="0" err="1" smtClean="0"/>
              <a:t>produce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documents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destined</a:t>
            </a:r>
            <a:r>
              <a:rPr lang="pt-PT" sz="2400" b="1" dirty="0" smtClean="0"/>
              <a:t> to </a:t>
            </a:r>
            <a:r>
              <a:rPr lang="pt-PT" sz="2400" b="1" dirty="0" err="1" smtClean="0"/>
              <a:t>jewish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people</a:t>
            </a:r>
            <a:r>
              <a:rPr lang="pt-PT" sz="2400" b="1" dirty="0" smtClean="0"/>
              <a:t> – </a:t>
            </a:r>
            <a:r>
              <a:rPr lang="pt-PT" sz="2400" b="1" dirty="0" err="1" smtClean="0"/>
              <a:t>usury</a:t>
            </a:r>
            <a:r>
              <a:rPr lang="pt-PT" sz="2400" b="1" dirty="0" smtClean="0"/>
              <a:t> charge</a:t>
            </a:r>
            <a:endParaRPr lang="pt-PT" sz="2400" b="1" dirty="0"/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1613441198"/>
              </p:ext>
            </p:extLst>
          </p:nvPr>
        </p:nvGraphicFramePr>
        <p:xfrm>
          <a:off x="1132763" y="3426872"/>
          <a:ext cx="9225887" cy="3427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54602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74427" y="191069"/>
            <a:ext cx="10515600" cy="1325563"/>
          </a:xfrm>
        </p:spPr>
        <p:txBody>
          <a:bodyPr/>
          <a:lstStyle/>
          <a:p>
            <a:r>
              <a:rPr lang="pt-P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Conclusions</a:t>
            </a:r>
            <a:endParaRPr lang="pt-PT" dirty="0">
              <a:latin typeface="+mn-lt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982639" y="1516632"/>
            <a:ext cx="107271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/>
              <a:t>Generally peaceful environment among Jews </a:t>
            </a:r>
            <a:r>
              <a:rPr lang="en-US" sz="2400" b="1" dirty="0"/>
              <a:t>and </a:t>
            </a:r>
            <a:r>
              <a:rPr lang="en-US" sz="2400" b="1" dirty="0" smtClean="0"/>
              <a:t>Christians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400" b="1" dirty="0" smtClean="0"/>
              <a:t> Intense business </a:t>
            </a:r>
            <a:r>
              <a:rPr lang="pt-PT" sz="2400" b="1" dirty="0" err="1" smtClean="0"/>
              <a:t>activity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among</a:t>
            </a:r>
            <a:r>
              <a:rPr lang="pt-PT" sz="2400" b="1" dirty="0" smtClean="0"/>
              <a:t> </a:t>
            </a:r>
            <a:r>
              <a:rPr lang="en-US" sz="2400" b="1" dirty="0"/>
              <a:t>Jews and </a:t>
            </a:r>
            <a:r>
              <a:rPr lang="en-US" sz="2400" b="1" dirty="0" smtClean="0"/>
              <a:t>Christians – integrated community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/>
              <a:t>Through this documents one can access important information concerning: jobs, </a:t>
            </a:r>
            <a:r>
              <a:rPr lang="en-US" sz="2400" b="1" dirty="0" err="1" smtClean="0"/>
              <a:t>everiday</a:t>
            </a:r>
            <a:r>
              <a:rPr lang="en-US" sz="2400" b="1" dirty="0" smtClean="0"/>
              <a:t> habits, city spaces, economy, social condition, prices…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/>
              <a:t>Jews have different </a:t>
            </a:r>
            <a:r>
              <a:rPr lang="en-US" sz="2400" b="1" dirty="0" err="1" smtClean="0"/>
              <a:t>occupacions</a:t>
            </a:r>
            <a:endParaRPr lang="en-US" sz="2400" b="1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C</a:t>
            </a:r>
            <a:r>
              <a:rPr lang="en-US" sz="2400" b="1" dirty="0" smtClean="0"/>
              <a:t>apacity </a:t>
            </a:r>
            <a:r>
              <a:rPr lang="en-US" sz="2400" b="1" dirty="0"/>
              <a:t>of adaptation of </a:t>
            </a:r>
            <a:r>
              <a:rPr lang="en-US" sz="2400" b="1" dirty="0" err="1" smtClean="0"/>
              <a:t>Chelas</a:t>
            </a:r>
            <a:r>
              <a:rPr lang="en-US" sz="2400" b="1" dirty="0"/>
              <a:t> </a:t>
            </a:r>
            <a:r>
              <a:rPr lang="en-US" sz="2400" b="1" dirty="0" smtClean="0"/>
              <a:t>Monastery to the 14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/15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centuries crises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/>
              <a:t>Last document: 1489 – doesn’t reflect the Jewish expulsion </a:t>
            </a:r>
            <a:r>
              <a:rPr lang="en-US" sz="2400" b="1" smtClean="0"/>
              <a:t>from Portugal yet.</a:t>
            </a:r>
            <a:endParaRPr lang="pt-PT" sz="2400" b="1" dirty="0"/>
          </a:p>
        </p:txBody>
      </p:sp>
    </p:spTree>
    <p:extLst>
      <p:ext uri="{BB962C8B-B14F-4D97-AF65-F5344CB8AC3E}">
        <p14:creationId xmlns:p14="http://schemas.microsoft.com/office/powerpoint/2010/main" val="4047674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7257" y="133113"/>
            <a:ext cx="10515600" cy="1325563"/>
          </a:xfrm>
        </p:spPr>
        <p:txBody>
          <a:bodyPr/>
          <a:lstStyle/>
          <a:p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Status </a:t>
            </a:r>
            <a:r>
              <a:rPr lang="pt-P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quaestio</a:t>
            </a:r>
            <a:endParaRPr lang="pt-P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367051" y="1091821"/>
            <a:ext cx="937601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PT" sz="2400" b="1" dirty="0" smtClean="0"/>
              <a:t>Maria José Ferro Tavares - </a:t>
            </a:r>
            <a:r>
              <a:rPr lang="pt-PT" sz="2400" i="1" dirty="0"/>
              <a:t>Os Judeus em Portugal no séc. </a:t>
            </a:r>
            <a:r>
              <a:rPr lang="pt-PT" sz="2400" i="1" dirty="0" smtClean="0"/>
              <a:t>XI ; </a:t>
            </a:r>
            <a:r>
              <a:rPr lang="pt-PT" sz="2400" i="1" dirty="0"/>
              <a:t>Os Judeus em Portugal no séc. XV</a:t>
            </a:r>
            <a:endParaRPr lang="pt-PT" sz="2400" b="1" dirty="0" smtClean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PT" sz="2400" b="1" dirty="0"/>
              <a:t>José Alberto Tavim - </a:t>
            </a:r>
            <a:r>
              <a:rPr lang="pt-PT" sz="2400" i="1" dirty="0" err="1"/>
              <a:t>Congress</a:t>
            </a:r>
            <a:r>
              <a:rPr lang="pt-PT" sz="2400" i="1" dirty="0"/>
              <a:t> Manuscritos Judaicos Medievais na Península </a:t>
            </a:r>
            <a:r>
              <a:rPr lang="pt-PT" sz="2400" i="1" dirty="0" smtClean="0"/>
              <a:t>Ibérica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PT" sz="2400" b="1" dirty="0" smtClean="0"/>
              <a:t>Filomena Barros – </a:t>
            </a:r>
            <a:r>
              <a:rPr lang="pt-PT" sz="2400" dirty="0" smtClean="0"/>
              <a:t>FCT Project </a:t>
            </a:r>
            <a:r>
              <a:rPr lang="pt-PT" sz="2400" dirty="0"/>
              <a:t>“Muçulmanos e judeus em Portugal e na diáspora: Identidade e Memórias (sécs. XVI-XVII)”</a:t>
            </a:r>
            <a:endParaRPr lang="pt-PT" sz="2400" b="1" dirty="0" smtClean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PT" sz="2400" b="1" dirty="0" err="1"/>
              <a:t>Carsten</a:t>
            </a:r>
            <a:r>
              <a:rPr lang="pt-PT" sz="2400" b="1" dirty="0"/>
              <a:t> </a:t>
            </a:r>
            <a:r>
              <a:rPr lang="pt-PT" sz="2400" b="1" dirty="0" err="1" smtClean="0"/>
              <a:t>Wilke</a:t>
            </a:r>
            <a:r>
              <a:rPr lang="pt-PT" sz="2400" b="1" dirty="0" smtClean="0"/>
              <a:t> - </a:t>
            </a:r>
            <a:r>
              <a:rPr lang="pt-PT" sz="2400" i="1" dirty="0"/>
              <a:t>História dos Judeus </a:t>
            </a:r>
            <a:r>
              <a:rPr lang="pt-PT" sz="2400" i="1" dirty="0" smtClean="0"/>
              <a:t>Portugueses</a:t>
            </a:r>
            <a:endParaRPr lang="pt-PT" i="1" dirty="0" smtClean="0"/>
          </a:p>
        </p:txBody>
      </p:sp>
    </p:spTree>
    <p:extLst>
      <p:ext uri="{BB962C8B-B14F-4D97-AF65-F5344CB8AC3E}">
        <p14:creationId xmlns:p14="http://schemas.microsoft.com/office/powerpoint/2010/main" val="1276628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346" y="-208081"/>
            <a:ext cx="10515600" cy="1325563"/>
          </a:xfrm>
        </p:spPr>
        <p:txBody>
          <a:bodyPr/>
          <a:lstStyle/>
          <a:p>
            <a:r>
              <a:rPr lang="pt-P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Medieval Lisboa</a:t>
            </a:r>
            <a:endParaRPr lang="pt-P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692" y="818866"/>
            <a:ext cx="9273538" cy="5870790"/>
          </a:xfrm>
          <a:prstGeom prst="rect">
            <a:avLst/>
          </a:prstGeom>
        </p:spPr>
      </p:pic>
      <p:sp>
        <p:nvSpPr>
          <p:cNvPr id="5" name="Seta para cima 4"/>
          <p:cNvSpPr/>
          <p:nvPr/>
        </p:nvSpPr>
        <p:spPr>
          <a:xfrm rot="1415086">
            <a:off x="8584442" y="865554"/>
            <a:ext cx="395785" cy="777923"/>
          </a:xfrm>
          <a:prstGeom prst="upArrow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679976" y="454700"/>
            <a:ext cx="2086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Chelas </a:t>
            </a:r>
            <a:r>
              <a:rPr lang="pt-PT" dirty="0" err="1" smtClean="0"/>
              <a:t>Monastery</a:t>
            </a:r>
            <a:endParaRPr lang="pt-PT" dirty="0"/>
          </a:p>
        </p:txBody>
      </p:sp>
      <p:sp>
        <p:nvSpPr>
          <p:cNvPr id="7" name="Oval 6"/>
          <p:cNvSpPr/>
          <p:nvPr/>
        </p:nvSpPr>
        <p:spPr>
          <a:xfrm>
            <a:off x="4326340" y="4353635"/>
            <a:ext cx="1473959" cy="146031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Oval 7"/>
          <p:cNvSpPr/>
          <p:nvPr/>
        </p:nvSpPr>
        <p:spPr>
          <a:xfrm>
            <a:off x="3332328" y="5725462"/>
            <a:ext cx="994012" cy="452650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70287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341195" y="-1927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Portuguese medieval </a:t>
            </a:r>
            <a:r>
              <a:rPr lang="pt-P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Jews</a:t>
            </a:r>
            <a:endParaRPr lang="pt-P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1844" y="750627"/>
            <a:ext cx="12160156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400" b="1" dirty="0" smtClean="0"/>
              <a:t>4 </a:t>
            </a:r>
            <a:r>
              <a:rPr lang="pt-PT" sz="2400" b="1" dirty="0" err="1" smtClean="0"/>
              <a:t>Jewish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quarters</a:t>
            </a:r>
            <a:r>
              <a:rPr lang="pt-PT" sz="2400" b="1" dirty="0" smtClean="0"/>
              <a:t>: </a:t>
            </a:r>
            <a:r>
              <a:rPr lang="pt-PT" sz="2400" b="1" dirty="0" err="1" smtClean="0"/>
              <a:t>the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Old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Jewish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Quarter</a:t>
            </a:r>
            <a:r>
              <a:rPr lang="pt-PT" sz="2400" b="1" dirty="0" smtClean="0"/>
              <a:t>; </a:t>
            </a:r>
            <a:r>
              <a:rPr lang="pt-PT" sz="2400" b="1" dirty="0" err="1" smtClean="0"/>
              <a:t>the</a:t>
            </a:r>
            <a:r>
              <a:rPr lang="pt-PT" sz="2400" b="1" dirty="0" smtClean="0"/>
              <a:t> New</a:t>
            </a:r>
            <a:r>
              <a:rPr lang="pt-PT" sz="2400" b="1" dirty="0"/>
              <a:t> </a:t>
            </a:r>
            <a:r>
              <a:rPr lang="pt-PT" sz="2400" b="1" dirty="0" err="1"/>
              <a:t>Jewish</a:t>
            </a:r>
            <a:r>
              <a:rPr lang="pt-PT" sz="2400" b="1" dirty="0"/>
              <a:t> </a:t>
            </a:r>
            <a:r>
              <a:rPr lang="pt-PT" sz="2400" b="1" dirty="0" err="1" smtClean="0"/>
              <a:t>Quarter</a:t>
            </a:r>
            <a:r>
              <a:rPr lang="pt-PT" sz="2400" b="1" dirty="0"/>
              <a:t>;</a:t>
            </a:r>
            <a:r>
              <a:rPr lang="pt-PT" sz="2400" b="1" dirty="0" smtClean="0"/>
              <a:t> Alfama </a:t>
            </a:r>
            <a:r>
              <a:rPr lang="pt-PT" sz="2400" b="1" dirty="0" err="1"/>
              <a:t>Jewish</a:t>
            </a:r>
            <a:r>
              <a:rPr lang="pt-PT" sz="2400" b="1" dirty="0"/>
              <a:t> </a:t>
            </a:r>
            <a:r>
              <a:rPr lang="pt-PT" sz="2400" b="1" dirty="0" err="1"/>
              <a:t>Quarter</a:t>
            </a:r>
            <a:r>
              <a:rPr lang="pt-PT" sz="2400" b="1" dirty="0"/>
              <a:t> </a:t>
            </a:r>
            <a:r>
              <a:rPr lang="pt-PT" sz="2400" b="1" dirty="0" err="1" smtClean="0"/>
              <a:t>and</a:t>
            </a:r>
            <a:r>
              <a:rPr lang="pt-PT" sz="2400" b="1" dirty="0" smtClean="0"/>
              <a:t> Pedreira</a:t>
            </a:r>
            <a:r>
              <a:rPr lang="pt-PT" sz="2400" b="1" dirty="0"/>
              <a:t> </a:t>
            </a:r>
            <a:r>
              <a:rPr lang="pt-PT" sz="2400" b="1" dirty="0" err="1"/>
              <a:t>Jewish</a:t>
            </a:r>
            <a:r>
              <a:rPr lang="pt-PT" sz="2400" b="1" dirty="0"/>
              <a:t> </a:t>
            </a:r>
            <a:r>
              <a:rPr lang="pt-PT" sz="2400" b="1" dirty="0" err="1"/>
              <a:t>Quarter</a:t>
            </a:r>
            <a:endParaRPr lang="pt-PT" sz="2400" b="1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400" b="1" dirty="0" smtClean="0"/>
              <a:t>Sinagoga – </a:t>
            </a:r>
            <a:r>
              <a:rPr lang="pt-PT" sz="2400" b="1" dirty="0" err="1" smtClean="0"/>
              <a:t>important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religious</a:t>
            </a:r>
            <a:r>
              <a:rPr lang="pt-PT" sz="2400" b="1" dirty="0" smtClean="0"/>
              <a:t>, </a:t>
            </a:r>
            <a:r>
              <a:rPr lang="pt-PT" sz="2400" b="1" dirty="0" err="1" smtClean="0"/>
              <a:t>political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and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educational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center</a:t>
            </a:r>
            <a:endParaRPr lang="pt-PT" sz="2400" b="1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400" b="1" dirty="0" err="1" smtClean="0"/>
              <a:t>Jews</a:t>
            </a:r>
            <a:r>
              <a:rPr lang="pt-PT" sz="2400" b="1" dirty="0" smtClean="0"/>
              <a:t> in </a:t>
            </a:r>
            <a:r>
              <a:rPr lang="pt-PT" sz="2400" b="1" dirty="0" err="1" smtClean="0"/>
              <a:t>most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important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kingdom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positions</a:t>
            </a:r>
            <a:r>
              <a:rPr lang="pt-PT" sz="2400" b="1" dirty="0" smtClean="0"/>
              <a:t> – </a:t>
            </a:r>
            <a:r>
              <a:rPr lang="pt-PT" sz="2400" b="1" i="1" dirty="0" smtClean="0"/>
              <a:t>Rabi-mor</a:t>
            </a:r>
            <a:r>
              <a:rPr lang="pt-PT" sz="2400" b="1" dirty="0" smtClean="0"/>
              <a:t>; </a:t>
            </a:r>
            <a:r>
              <a:rPr lang="pt-PT" sz="2400" b="1" dirty="0" err="1" smtClean="0"/>
              <a:t>king’s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phisicians</a:t>
            </a:r>
            <a:r>
              <a:rPr lang="pt-PT" sz="2400" b="1" dirty="0" smtClean="0"/>
              <a:t>…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400" b="1" dirty="0" err="1" smtClean="0"/>
              <a:t>Different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laws</a:t>
            </a:r>
            <a:r>
              <a:rPr lang="pt-PT" sz="2400" b="1" dirty="0" smtClean="0"/>
              <a:t> to </a:t>
            </a:r>
            <a:r>
              <a:rPr lang="pt-PT" sz="2400" b="1" dirty="0" err="1" smtClean="0"/>
              <a:t>protect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jews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or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Christians</a:t>
            </a:r>
            <a:r>
              <a:rPr lang="pt-PT" sz="2400" b="1" dirty="0" smtClean="0"/>
              <a:t>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b="1" dirty="0" smtClean="0"/>
              <a:t>King Afonso II – to </a:t>
            </a:r>
            <a:r>
              <a:rPr lang="pt-PT" b="1" dirty="0" err="1" smtClean="0"/>
              <a:t>protect</a:t>
            </a:r>
            <a:r>
              <a:rPr lang="pt-PT" b="1" dirty="0" smtClean="0"/>
              <a:t> </a:t>
            </a:r>
            <a:r>
              <a:rPr lang="pt-PT" b="1" dirty="0" err="1" smtClean="0"/>
              <a:t>christians</a:t>
            </a:r>
            <a:r>
              <a:rPr lang="pt-PT" b="1" dirty="0" smtClean="0"/>
              <a:t> in </a:t>
            </a:r>
            <a:r>
              <a:rPr lang="pt-PT" b="1" dirty="0" err="1" smtClean="0"/>
              <a:t>accessing</a:t>
            </a:r>
            <a:r>
              <a:rPr lang="pt-PT" b="1" dirty="0" smtClean="0"/>
              <a:t> </a:t>
            </a:r>
            <a:r>
              <a:rPr lang="pt-PT" b="1" dirty="0" err="1" smtClean="0"/>
              <a:t>the</a:t>
            </a:r>
            <a:r>
              <a:rPr lang="pt-PT" b="1" dirty="0" smtClean="0"/>
              <a:t> </a:t>
            </a:r>
            <a:r>
              <a:rPr lang="pt-PT" b="1" dirty="0" err="1" smtClean="0"/>
              <a:t>administration</a:t>
            </a:r>
            <a:r>
              <a:rPr lang="pt-PT" b="1" dirty="0" smtClean="0"/>
              <a:t> </a:t>
            </a:r>
            <a:r>
              <a:rPr lang="pt-PT" b="1" dirty="0" err="1" smtClean="0"/>
              <a:t>positions</a:t>
            </a:r>
            <a:endParaRPr lang="pt-PT" b="1" dirty="0" smtClean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b="1" dirty="0"/>
              <a:t>King </a:t>
            </a:r>
            <a:r>
              <a:rPr lang="pt-PT" b="1" dirty="0" smtClean="0"/>
              <a:t>Sancho II – </a:t>
            </a:r>
            <a:r>
              <a:rPr lang="en-US" b="1" dirty="0" smtClean="0"/>
              <a:t>this </a:t>
            </a:r>
            <a:r>
              <a:rPr lang="en-US" b="1" dirty="0"/>
              <a:t>King would receive a reminder from the </a:t>
            </a:r>
            <a:r>
              <a:rPr lang="en-US" b="1" dirty="0" smtClean="0"/>
              <a:t>Pope </a:t>
            </a:r>
            <a:r>
              <a:rPr lang="en-US" b="1" dirty="0"/>
              <a:t>for eventually not protecting enough the Christians (in relation to the Jewish community</a:t>
            </a:r>
            <a:r>
              <a:rPr lang="en-US" b="1" dirty="0" smtClean="0"/>
              <a:t>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b="1" dirty="0" smtClean="0"/>
              <a:t>King Afonso III – </a:t>
            </a:r>
            <a:r>
              <a:rPr lang="pt-PT" b="1" dirty="0" err="1" smtClean="0"/>
              <a:t>search</a:t>
            </a:r>
            <a:r>
              <a:rPr lang="pt-PT" b="1" dirty="0" smtClean="0"/>
              <a:t> for </a:t>
            </a:r>
            <a:r>
              <a:rPr lang="pt-PT" b="1" dirty="0" err="1" smtClean="0"/>
              <a:t>iguality</a:t>
            </a:r>
            <a:r>
              <a:rPr lang="pt-PT" b="1" dirty="0" smtClean="0"/>
              <a:t> in </a:t>
            </a:r>
            <a:r>
              <a:rPr lang="pt-PT" b="1" dirty="0" err="1" smtClean="0"/>
              <a:t>law</a:t>
            </a:r>
            <a:r>
              <a:rPr lang="pt-PT" b="1" dirty="0" smtClean="0"/>
              <a:t> to </a:t>
            </a:r>
            <a:r>
              <a:rPr lang="pt-PT" b="1" dirty="0" err="1" smtClean="0"/>
              <a:t>christians</a:t>
            </a:r>
            <a:r>
              <a:rPr lang="pt-PT" b="1" dirty="0" smtClean="0"/>
              <a:t> </a:t>
            </a:r>
            <a:r>
              <a:rPr lang="pt-PT" b="1" dirty="0" err="1" smtClean="0"/>
              <a:t>and</a:t>
            </a:r>
            <a:r>
              <a:rPr lang="pt-PT" b="1" dirty="0" smtClean="0"/>
              <a:t> </a:t>
            </a:r>
            <a:r>
              <a:rPr lang="pt-PT" b="1" dirty="0" err="1" smtClean="0"/>
              <a:t>jews</a:t>
            </a:r>
            <a:r>
              <a:rPr lang="pt-PT" b="1" dirty="0" smtClean="0"/>
              <a:t> in </a:t>
            </a:r>
            <a:r>
              <a:rPr lang="pt-PT" b="1" dirty="0" err="1" smtClean="0"/>
              <a:t>access</a:t>
            </a:r>
            <a:r>
              <a:rPr lang="pt-PT" b="1" dirty="0" smtClean="0"/>
              <a:t> to </a:t>
            </a:r>
            <a:r>
              <a:rPr lang="pt-PT" b="1" dirty="0" err="1" smtClean="0"/>
              <a:t>power</a:t>
            </a:r>
            <a:endParaRPr lang="pt-PT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400" b="1" dirty="0" err="1" smtClean="0"/>
              <a:t>Payment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of</a:t>
            </a:r>
            <a:r>
              <a:rPr lang="pt-PT" sz="2400" b="1" dirty="0" smtClean="0"/>
              <a:t> more taxes </a:t>
            </a:r>
            <a:r>
              <a:rPr lang="pt-PT" sz="2400" b="1" dirty="0" err="1" smtClean="0"/>
              <a:t>than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Christians</a:t>
            </a:r>
            <a:endParaRPr lang="pt-PT" sz="2400" b="1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400" b="1" dirty="0" smtClean="0"/>
              <a:t>Territorial </a:t>
            </a:r>
            <a:r>
              <a:rPr lang="pt-PT" sz="2400" b="1" dirty="0" err="1" smtClean="0"/>
              <a:t>separation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between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jews</a:t>
            </a:r>
            <a:r>
              <a:rPr lang="pt-PT" sz="2400" b="1" dirty="0" smtClean="0"/>
              <a:t>/</a:t>
            </a:r>
            <a:r>
              <a:rPr lang="pt-PT" sz="2400" b="1" dirty="0" err="1" smtClean="0"/>
              <a:t>christians</a:t>
            </a:r>
            <a:r>
              <a:rPr lang="pt-PT" sz="2400" b="1" dirty="0" smtClean="0"/>
              <a:t> – </a:t>
            </a:r>
            <a:r>
              <a:rPr lang="pt-PT" sz="2400" b="1" dirty="0" err="1" smtClean="0"/>
              <a:t>not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always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noted</a:t>
            </a:r>
            <a:endParaRPr lang="pt-PT" sz="2400" b="1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400" b="1" dirty="0" err="1"/>
              <a:t>E</a:t>
            </a:r>
            <a:r>
              <a:rPr lang="pt-PT" sz="2400" b="1" dirty="0" err="1" smtClean="0"/>
              <a:t>xistence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of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notarys</a:t>
            </a:r>
            <a:r>
              <a:rPr lang="pt-PT" sz="2400" b="1" dirty="0" smtClean="0"/>
              <a:t> in </a:t>
            </a:r>
            <a:r>
              <a:rPr lang="pt-PT" sz="2400" b="1" dirty="0" err="1"/>
              <a:t>Jewish</a:t>
            </a:r>
            <a:r>
              <a:rPr lang="pt-PT" sz="2400" b="1" dirty="0"/>
              <a:t> </a:t>
            </a:r>
            <a:r>
              <a:rPr lang="pt-PT" sz="2400" b="1" dirty="0" err="1"/>
              <a:t>quarters</a:t>
            </a:r>
            <a:endParaRPr lang="pt-PT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71028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4025" y="39214"/>
            <a:ext cx="10515600" cy="1325563"/>
          </a:xfrm>
        </p:spPr>
        <p:txBody>
          <a:bodyPr/>
          <a:lstStyle/>
          <a:p>
            <a:r>
              <a:rPr lang="pt-P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Chelas </a:t>
            </a:r>
            <a:r>
              <a:rPr lang="pt-P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Monastery</a:t>
            </a:r>
            <a:endParaRPr lang="pt-P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64025" y="1364777"/>
            <a:ext cx="115733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400" b="1" dirty="0" err="1" smtClean="0"/>
              <a:t>One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of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the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biggest</a:t>
            </a:r>
            <a:r>
              <a:rPr lang="pt-PT" sz="2400" b="1" dirty="0" smtClean="0"/>
              <a:t> portuguese medieval </a:t>
            </a:r>
            <a:r>
              <a:rPr lang="pt-PT" sz="2400" b="1" dirty="0" err="1" smtClean="0"/>
              <a:t>colletion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of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documents</a:t>
            </a:r>
            <a:endParaRPr lang="pt-PT" sz="2400" b="1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400" b="1" dirty="0" err="1" smtClean="0"/>
              <a:t>Female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community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with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several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proprieties</a:t>
            </a:r>
            <a:endParaRPr lang="pt-PT" sz="2400" b="1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400" b="1" dirty="0" err="1" smtClean="0"/>
              <a:t>Proprieties</a:t>
            </a:r>
            <a:r>
              <a:rPr lang="pt-PT" sz="2400" b="1" dirty="0" smtClean="0"/>
              <a:t> in </a:t>
            </a:r>
            <a:r>
              <a:rPr lang="pt-PT" sz="2400" b="1" dirty="0" err="1" smtClean="0"/>
              <a:t>Lisbon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and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alongside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the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course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of</a:t>
            </a:r>
            <a:r>
              <a:rPr lang="pt-PT" sz="2400" b="1" dirty="0" smtClean="0"/>
              <a:t> Tagus </a:t>
            </a:r>
            <a:r>
              <a:rPr lang="pt-PT" sz="2400" b="1" dirty="0" err="1" smtClean="0"/>
              <a:t>River</a:t>
            </a:r>
            <a:r>
              <a:rPr lang="pt-PT" sz="2400" b="1" dirty="0" smtClean="0"/>
              <a:t>: </a:t>
            </a:r>
            <a:r>
              <a:rPr lang="pt-PT" sz="2400" b="1" dirty="0"/>
              <a:t>Alenquer, Aldeia Galega do Ribatejo ou Arruda dos </a:t>
            </a:r>
            <a:r>
              <a:rPr lang="pt-PT" sz="2400" b="1" dirty="0" smtClean="0"/>
              <a:t>Vinhos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400" b="1" dirty="0" err="1" smtClean="0"/>
              <a:t>Rental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contracts</a:t>
            </a:r>
            <a:r>
              <a:rPr lang="pt-PT" sz="2400" b="1" dirty="0" smtClean="0"/>
              <a:t>: </a:t>
            </a:r>
            <a:r>
              <a:rPr lang="pt-PT" sz="2400" b="1" dirty="0" err="1" smtClean="0"/>
              <a:t>way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of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subsistence</a:t>
            </a:r>
            <a:r>
              <a:rPr lang="pt-PT" sz="2400" b="1" dirty="0" smtClean="0"/>
              <a:t> to </a:t>
            </a:r>
            <a:r>
              <a:rPr lang="pt-PT" sz="2400" b="1" dirty="0" err="1" smtClean="0"/>
              <a:t>the</a:t>
            </a:r>
            <a:r>
              <a:rPr lang="pt-PT" sz="2400" b="1" dirty="0"/>
              <a:t> </a:t>
            </a:r>
            <a:r>
              <a:rPr lang="pt-PT" sz="2400" b="1" dirty="0" smtClean="0"/>
              <a:t>nuns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400" b="1" i="1" dirty="0" smtClean="0"/>
              <a:t>Foro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payment</a:t>
            </a:r>
            <a:r>
              <a:rPr lang="pt-PT" sz="2400" b="1" dirty="0" smtClean="0"/>
              <a:t>: in </a:t>
            </a:r>
            <a:r>
              <a:rPr lang="pt-PT" sz="2400" b="1" dirty="0" err="1" smtClean="0"/>
              <a:t>money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or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food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kinds</a:t>
            </a:r>
            <a:endParaRPr lang="pt-PT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 smtClean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59662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5092" y="177421"/>
            <a:ext cx="10515600" cy="1325563"/>
          </a:xfrm>
        </p:spPr>
        <p:txBody>
          <a:bodyPr/>
          <a:lstStyle/>
          <a:p>
            <a:r>
              <a:rPr lang="pt-P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Documents</a:t>
            </a:r>
            <a:endParaRPr lang="pt-P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55092" y="1502984"/>
            <a:ext cx="1123210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400" b="1" dirty="0" err="1" smtClean="0"/>
              <a:t>Archival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collection</a:t>
            </a:r>
            <a:r>
              <a:rPr lang="pt-PT" sz="2400" b="1" dirty="0"/>
              <a:t>: 92 </a:t>
            </a:r>
            <a:r>
              <a:rPr lang="pt-PT" sz="2400" b="1" dirty="0" err="1"/>
              <a:t>budles</a:t>
            </a:r>
            <a:r>
              <a:rPr lang="pt-PT" sz="2400" b="1" dirty="0"/>
              <a:t>  - more </a:t>
            </a:r>
            <a:r>
              <a:rPr lang="pt-PT" sz="2400" b="1" dirty="0" err="1"/>
              <a:t>than</a:t>
            </a:r>
            <a:r>
              <a:rPr lang="pt-PT" sz="2400" b="1" dirty="0"/>
              <a:t> 1800 </a:t>
            </a:r>
            <a:r>
              <a:rPr lang="pt-PT" sz="2400" b="1" dirty="0" err="1"/>
              <a:t>documents</a:t>
            </a:r>
            <a:endParaRPr lang="pt-PT" sz="24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400" b="1" dirty="0" err="1"/>
              <a:t>Only</a:t>
            </a:r>
            <a:r>
              <a:rPr lang="pt-PT" sz="2400" b="1" dirty="0"/>
              <a:t> 18 </a:t>
            </a:r>
            <a:r>
              <a:rPr lang="pt-PT" sz="2400" b="1" dirty="0" err="1"/>
              <a:t>documents</a:t>
            </a:r>
            <a:r>
              <a:rPr lang="pt-PT" sz="2400" b="1" dirty="0"/>
              <a:t> </a:t>
            </a:r>
            <a:r>
              <a:rPr lang="pt-PT" sz="2400" b="1" dirty="0" err="1"/>
              <a:t>relative</a:t>
            </a:r>
            <a:r>
              <a:rPr lang="pt-PT" sz="2400" b="1" dirty="0"/>
              <a:t> to </a:t>
            </a:r>
            <a:r>
              <a:rPr lang="pt-PT" sz="2400" b="1" dirty="0" smtClean="0"/>
              <a:t>business </a:t>
            </a:r>
            <a:r>
              <a:rPr lang="pt-PT" sz="2400" b="1" dirty="0" err="1"/>
              <a:t>with</a:t>
            </a:r>
            <a:r>
              <a:rPr lang="pt-PT" sz="2400" b="1" dirty="0"/>
              <a:t> </a:t>
            </a:r>
            <a:r>
              <a:rPr lang="pt-PT" sz="2400" b="1" dirty="0" err="1"/>
              <a:t>jews</a:t>
            </a:r>
            <a:r>
              <a:rPr lang="pt-PT" sz="2400" b="1" dirty="0"/>
              <a:t> (</a:t>
            </a:r>
            <a:r>
              <a:rPr lang="pt-PT" sz="2400" b="1" dirty="0" err="1"/>
              <a:t>between</a:t>
            </a:r>
            <a:r>
              <a:rPr lang="pt-PT" sz="2400" b="1" dirty="0"/>
              <a:t> 1213-1489)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400" b="1" dirty="0" err="1"/>
              <a:t>Jewry</a:t>
            </a:r>
            <a:r>
              <a:rPr lang="pt-PT" sz="2400" b="1" dirty="0"/>
              <a:t>: 18 </a:t>
            </a:r>
            <a:r>
              <a:rPr lang="pt-PT" sz="2400" b="1" dirty="0" err="1"/>
              <a:t>properties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of</a:t>
            </a:r>
            <a:r>
              <a:rPr lang="pt-PT" sz="2400" b="1" dirty="0" smtClean="0"/>
              <a:t> Chelas </a:t>
            </a:r>
            <a:r>
              <a:rPr lang="pt-PT" sz="2400" b="1" dirty="0" err="1" smtClean="0"/>
              <a:t>Monastery</a:t>
            </a:r>
            <a:r>
              <a:rPr lang="pt-PT" sz="2400" b="1" dirty="0" smtClean="0"/>
              <a:t> </a:t>
            </a:r>
            <a:r>
              <a:rPr lang="pt-PT" sz="2400" b="1" dirty="0"/>
              <a:t>(</a:t>
            </a:r>
            <a:r>
              <a:rPr lang="pt-PT" sz="2400" b="1" dirty="0" err="1"/>
              <a:t>not</a:t>
            </a:r>
            <a:r>
              <a:rPr lang="pt-PT" sz="2400" b="1" dirty="0"/>
              <a:t> </a:t>
            </a:r>
            <a:r>
              <a:rPr lang="pt-PT" sz="2400" b="1" dirty="0" err="1"/>
              <a:t>all</a:t>
            </a:r>
            <a:r>
              <a:rPr lang="pt-PT" sz="2400" b="1" dirty="0"/>
              <a:t> </a:t>
            </a:r>
            <a:r>
              <a:rPr lang="pt-PT" sz="2400" b="1" dirty="0" err="1"/>
              <a:t>rental</a:t>
            </a:r>
            <a:r>
              <a:rPr lang="pt-PT" sz="2400" b="1" dirty="0"/>
              <a:t> to </a:t>
            </a:r>
            <a:r>
              <a:rPr lang="pt-PT" sz="2400" b="1" dirty="0" err="1"/>
              <a:t>jews</a:t>
            </a:r>
            <a:r>
              <a:rPr lang="pt-PT" sz="2400" b="1" dirty="0"/>
              <a:t>, </a:t>
            </a:r>
            <a:r>
              <a:rPr lang="pt-PT" sz="2400" b="1" dirty="0" err="1"/>
              <a:t>but</a:t>
            </a:r>
            <a:r>
              <a:rPr lang="pt-PT" sz="2400" b="1" dirty="0"/>
              <a:t> </a:t>
            </a:r>
            <a:r>
              <a:rPr lang="pt-PT" sz="2400" b="1" dirty="0" err="1"/>
              <a:t>christians</a:t>
            </a:r>
            <a:r>
              <a:rPr lang="pt-PT" sz="2400" b="1" dirty="0"/>
              <a:t> too</a:t>
            </a:r>
            <a:r>
              <a:rPr lang="pt-PT" sz="2400" b="1" dirty="0" smtClean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400" b="1" dirty="0" err="1" smtClean="0"/>
              <a:t>One</a:t>
            </a:r>
            <a:r>
              <a:rPr lang="pt-PT" sz="2400" b="1" dirty="0" smtClean="0"/>
              <a:t> can </a:t>
            </a:r>
            <a:r>
              <a:rPr lang="pt-PT" sz="2400" b="1" dirty="0" err="1" smtClean="0"/>
              <a:t>access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important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information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concerning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the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jewish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comunity</a:t>
            </a:r>
            <a:endParaRPr lang="pt-PT" sz="2400" b="1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400" b="1" dirty="0" err="1" smtClean="0"/>
              <a:t>Intervention</a:t>
            </a:r>
            <a:r>
              <a:rPr lang="pt-PT" sz="2400" b="1" dirty="0" smtClean="0"/>
              <a:t> </a:t>
            </a:r>
            <a:r>
              <a:rPr lang="pt-PT" sz="2400" b="1" dirty="0" err="1"/>
              <a:t>of</a:t>
            </a:r>
            <a:r>
              <a:rPr lang="pt-PT" sz="2400" b="1" dirty="0"/>
              <a:t> </a:t>
            </a:r>
            <a:r>
              <a:rPr lang="pt-PT" sz="2400" b="1" dirty="0" err="1"/>
              <a:t>important</a:t>
            </a:r>
            <a:r>
              <a:rPr lang="pt-PT" sz="2400" b="1" dirty="0"/>
              <a:t> </a:t>
            </a:r>
            <a:r>
              <a:rPr lang="pt-PT" sz="2400" b="1" dirty="0" err="1"/>
              <a:t>Jews</a:t>
            </a:r>
            <a:r>
              <a:rPr lang="pt-PT" sz="2400" b="1" dirty="0"/>
              <a:t>: Dom Judas, Guedelha Palaçano, Judas </a:t>
            </a:r>
            <a:r>
              <a:rPr lang="pt-PT" sz="2400" b="1" dirty="0" err="1"/>
              <a:t>Galite</a:t>
            </a:r>
            <a:r>
              <a:rPr lang="pt-PT" sz="2400" b="1" dirty="0"/>
              <a:t>, Moisés </a:t>
            </a:r>
            <a:r>
              <a:rPr lang="pt-PT" sz="2400" b="1" dirty="0" err="1"/>
              <a:t>Colodro</a:t>
            </a:r>
            <a:r>
              <a:rPr lang="pt-PT" sz="2400" b="1" dirty="0"/>
              <a:t>, José </a:t>
            </a:r>
            <a:r>
              <a:rPr lang="pt-PT" sz="2400" b="1" dirty="0" smtClean="0"/>
              <a:t>Navarro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400" b="1" dirty="0" smtClean="0"/>
              <a:t>12 </a:t>
            </a:r>
            <a:r>
              <a:rPr lang="pt-PT" sz="2400" b="1" dirty="0" err="1" smtClean="0"/>
              <a:t>documents</a:t>
            </a:r>
            <a:r>
              <a:rPr lang="pt-PT" sz="2400" b="1" dirty="0" smtClean="0"/>
              <a:t> are </a:t>
            </a:r>
            <a:r>
              <a:rPr lang="pt-PT" sz="2400" b="1" dirty="0" err="1" smtClean="0"/>
              <a:t>relative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properties</a:t>
            </a:r>
            <a:r>
              <a:rPr lang="pt-PT" sz="2400" b="1" dirty="0" smtClean="0"/>
              <a:t> in </a:t>
            </a:r>
            <a:r>
              <a:rPr lang="pt-PT" sz="2400" b="1" dirty="0" err="1" smtClean="0"/>
              <a:t>Old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Jewish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Quarter</a:t>
            </a:r>
            <a:r>
              <a:rPr lang="pt-PT" sz="2400" b="1" dirty="0"/>
              <a:t>;</a:t>
            </a:r>
            <a:r>
              <a:rPr lang="pt-PT" sz="2400" b="1" dirty="0" smtClean="0"/>
              <a:t> 6 </a:t>
            </a:r>
            <a:r>
              <a:rPr lang="pt-PT" sz="2400" b="1" dirty="0" err="1" smtClean="0"/>
              <a:t>outside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of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Lisbon</a:t>
            </a:r>
            <a:endParaRPr lang="pt-PT" sz="2400" b="1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400" b="1" dirty="0" err="1" smtClean="0"/>
              <a:t>Urban</a:t>
            </a:r>
            <a:r>
              <a:rPr lang="pt-PT" sz="2400" b="1" dirty="0" smtClean="0"/>
              <a:t> </a:t>
            </a:r>
            <a:r>
              <a:rPr lang="pt-PT" sz="2400" b="1" dirty="0" err="1"/>
              <a:t>properties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mainly</a:t>
            </a:r>
            <a:r>
              <a:rPr lang="pt-PT" sz="2400" b="1" dirty="0" smtClean="0"/>
              <a:t> (</a:t>
            </a:r>
            <a:r>
              <a:rPr lang="pt-PT" sz="2400" b="1" dirty="0" err="1" smtClean="0"/>
              <a:t>houses</a:t>
            </a:r>
            <a:r>
              <a:rPr lang="pt-PT" sz="2400" b="1" dirty="0" smtClean="0"/>
              <a:t>)</a:t>
            </a:r>
            <a:endParaRPr lang="pt-PT" sz="2400" b="1" dirty="0"/>
          </a:p>
        </p:txBody>
      </p:sp>
    </p:spTree>
    <p:extLst>
      <p:ext uri="{BB962C8B-B14F-4D97-AF65-F5344CB8AC3E}">
        <p14:creationId xmlns:p14="http://schemas.microsoft.com/office/powerpoint/2010/main" val="3426889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28768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Documents</a:t>
            </a:r>
            <a:endParaRPr lang="pt-P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2438271767"/>
              </p:ext>
            </p:extLst>
          </p:nvPr>
        </p:nvGraphicFramePr>
        <p:xfrm>
          <a:off x="2251881" y="1146412"/>
          <a:ext cx="7328847" cy="533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86866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28768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Documents</a:t>
            </a:r>
            <a:endParaRPr lang="pt-P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2057230954"/>
              </p:ext>
            </p:extLst>
          </p:nvPr>
        </p:nvGraphicFramePr>
        <p:xfrm>
          <a:off x="2920621" y="1473959"/>
          <a:ext cx="6133910" cy="4405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83957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18614" y="1011664"/>
            <a:ext cx="11150221" cy="5663821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pt-PT" b="1" dirty="0"/>
              <a:t>1213</a:t>
            </a:r>
            <a:r>
              <a:rPr lang="pt-PT" dirty="0"/>
              <a:t> – ANTT, Mosteiro de Chelas, maço 8, doc. 142. </a:t>
            </a:r>
            <a:r>
              <a:rPr lang="pt-PT" i="1" dirty="0"/>
              <a:t>Documento em latim onde se menciona a </a:t>
            </a:r>
            <a:r>
              <a:rPr lang="pt-PT" i="1" dirty="0" err="1"/>
              <a:t>aljazaria</a:t>
            </a:r>
            <a:r>
              <a:rPr lang="pt-PT" i="1" dirty="0"/>
              <a:t> [terreno seco, cercado de água do mar] dos </a:t>
            </a:r>
            <a:r>
              <a:rPr lang="pt-PT" i="1" dirty="0" smtClean="0"/>
              <a:t>judeus</a:t>
            </a:r>
            <a:endParaRPr lang="pt-PT" dirty="0"/>
          </a:p>
          <a:p>
            <a:pPr algn="just"/>
            <a:endParaRPr lang="pt-PT" dirty="0"/>
          </a:p>
          <a:p>
            <a:pPr algn="just"/>
            <a:r>
              <a:rPr lang="pt-PT" b="1" dirty="0"/>
              <a:t>1285</a:t>
            </a:r>
            <a:r>
              <a:rPr lang="pt-PT" dirty="0"/>
              <a:t> –  ANTT, Mosteiro de Chelas, maço 3, doc. 51 latim. </a:t>
            </a:r>
            <a:r>
              <a:rPr lang="pt-PT" u="sng" dirty="0" smtClean="0"/>
              <a:t>Venda</a:t>
            </a:r>
            <a:r>
              <a:rPr lang="pt-PT" dirty="0"/>
              <a:t>: </a:t>
            </a:r>
            <a:r>
              <a:rPr lang="pt-PT" i="1" dirty="0"/>
              <a:t>venda de casas entre judeu e cristão</a:t>
            </a:r>
          </a:p>
          <a:p>
            <a:pPr algn="just"/>
            <a:endParaRPr lang="pt-PT" b="1" dirty="0" smtClean="0"/>
          </a:p>
          <a:p>
            <a:pPr algn="just"/>
            <a:r>
              <a:rPr lang="pt-PT" b="1" dirty="0" smtClean="0"/>
              <a:t>1299</a:t>
            </a:r>
            <a:r>
              <a:rPr lang="pt-PT" dirty="0" smtClean="0"/>
              <a:t> </a:t>
            </a:r>
            <a:r>
              <a:rPr lang="pt-PT" dirty="0"/>
              <a:t>– ANTT, Mosteiro de Chelas, maço 8, doc. 141. </a:t>
            </a:r>
            <a:r>
              <a:rPr lang="pt-PT" u="sng" dirty="0" smtClean="0"/>
              <a:t>Escambo</a:t>
            </a:r>
            <a:r>
              <a:rPr lang="pt-PT" i="1" dirty="0"/>
              <a:t>:</a:t>
            </a:r>
            <a:r>
              <a:rPr lang="pt-PT" dirty="0"/>
              <a:t> </a:t>
            </a:r>
            <a:r>
              <a:rPr lang="pt-PT" i="1" dirty="0"/>
              <a:t>Troca de uma vinha por outra que o mosteiro faz com Abraão, filho de Isaac Logro e Dona Mayor, em Vale das Donas, termo de lisboa</a:t>
            </a:r>
            <a:endParaRPr lang="pt-PT" dirty="0"/>
          </a:p>
          <a:p>
            <a:pPr algn="just"/>
            <a:r>
              <a:rPr lang="pt-PT" dirty="0"/>
              <a:t>	 </a:t>
            </a:r>
          </a:p>
          <a:p>
            <a:pPr algn="just"/>
            <a:r>
              <a:rPr lang="pt-PT" b="1" dirty="0"/>
              <a:t>1339</a:t>
            </a:r>
            <a:r>
              <a:rPr lang="pt-PT" dirty="0"/>
              <a:t>, Janeiro 19 – Paço do Concelho - ANTT, Mosteiro de Chelas, maço 24, doc. 473. </a:t>
            </a:r>
            <a:r>
              <a:rPr lang="pt-PT" u="sng" dirty="0"/>
              <a:t>Arrendamento</a:t>
            </a:r>
            <a:r>
              <a:rPr lang="pt-PT" dirty="0"/>
              <a:t>: </a:t>
            </a:r>
            <a:r>
              <a:rPr lang="pt-PT" i="1" dirty="0" smtClean="0"/>
              <a:t>arrendamento de </a:t>
            </a:r>
            <a:r>
              <a:rPr lang="pt-PT" i="1" dirty="0"/>
              <a:t>umas casas de sobrado </a:t>
            </a:r>
            <a:r>
              <a:rPr lang="pt-PT" i="1" dirty="0" smtClean="0"/>
              <a:t>na </a:t>
            </a:r>
            <a:r>
              <a:rPr lang="pt-PT" i="1" dirty="0"/>
              <a:t>Judiaria Velha, à porta de S. Nicolau, a Abraão, filho de Isaque </a:t>
            </a:r>
            <a:r>
              <a:rPr lang="pt-PT" i="1" dirty="0" err="1"/>
              <a:t>Cochecha</a:t>
            </a:r>
            <a:r>
              <a:rPr lang="pt-PT" i="1" dirty="0"/>
              <a:t>, corretor</a:t>
            </a:r>
            <a:r>
              <a:rPr lang="pt-PT" dirty="0"/>
              <a:t>.</a:t>
            </a:r>
          </a:p>
          <a:p>
            <a:pPr algn="just"/>
            <a:r>
              <a:rPr lang="pt-PT" dirty="0"/>
              <a:t> </a:t>
            </a:r>
          </a:p>
          <a:p>
            <a:pPr algn="just"/>
            <a:r>
              <a:rPr lang="pt-PT" b="1" dirty="0"/>
              <a:t>1344</a:t>
            </a:r>
            <a:r>
              <a:rPr lang="pt-PT" dirty="0"/>
              <a:t>, Dezembro 12 – Lisboa - ANTT, Mosteiro de Chelas, maço 23, doc. 448. </a:t>
            </a:r>
            <a:r>
              <a:rPr lang="pt-PT" u="sng" dirty="0" smtClean="0"/>
              <a:t>Quitação</a:t>
            </a:r>
            <a:r>
              <a:rPr lang="pt-PT" dirty="0"/>
              <a:t>: </a:t>
            </a:r>
            <a:r>
              <a:rPr lang="pt-PT" i="1" dirty="0" smtClean="0"/>
              <a:t>Samuel </a:t>
            </a:r>
            <a:r>
              <a:rPr lang="pt-PT" i="1" dirty="0"/>
              <a:t>Justo</a:t>
            </a:r>
            <a:r>
              <a:rPr lang="pt-PT" i="1" dirty="0" smtClean="0"/>
              <a:t>, judeu, </a:t>
            </a:r>
            <a:r>
              <a:rPr lang="pt-PT" i="1" dirty="0"/>
              <a:t>dá como quite uma quantia que uma Clara Martins lhe devia. </a:t>
            </a:r>
            <a:endParaRPr lang="pt-PT" dirty="0"/>
          </a:p>
          <a:p>
            <a:pPr algn="just"/>
            <a:r>
              <a:rPr lang="pt-PT" dirty="0"/>
              <a:t> </a:t>
            </a:r>
          </a:p>
          <a:p>
            <a:pPr algn="just"/>
            <a:r>
              <a:rPr lang="pt-PT" b="1" dirty="0"/>
              <a:t>1345</a:t>
            </a:r>
            <a:r>
              <a:rPr lang="pt-PT" dirty="0"/>
              <a:t>, Junho 17 – Casas do tabelião Rui Lopes – ANTT, Mosteiro de Chelas, maço 35, doc. 687. </a:t>
            </a:r>
            <a:r>
              <a:rPr lang="pt-PT" u="sng" dirty="0"/>
              <a:t>Emprazamento</a:t>
            </a:r>
            <a:r>
              <a:rPr lang="pt-PT" dirty="0"/>
              <a:t>: </a:t>
            </a:r>
            <a:r>
              <a:rPr lang="pt-PT" i="1" dirty="0"/>
              <a:t>Emprazamento que é feito pelo procurador do Mosteiro de Chelas a Abraão </a:t>
            </a:r>
            <a:r>
              <a:rPr lang="pt-PT" i="1" dirty="0" err="1"/>
              <a:t>Cochecho</a:t>
            </a:r>
            <a:r>
              <a:rPr lang="pt-PT" i="1" dirty="0"/>
              <a:t>, judeu ourives e à sua mulher Dona Judia, de umas casas sobradas na Judiaria Velha, junto à porta da Rua de S. Nicolau, sem sótão por 18 libras de dinheiros portugueses por ano. Testemunha: Isaque de Montemor</a:t>
            </a:r>
            <a:r>
              <a:rPr lang="pt-PT" dirty="0"/>
              <a:t>.</a:t>
            </a:r>
          </a:p>
          <a:p>
            <a:pPr algn="just"/>
            <a:endParaRPr lang="pt-PT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60529" y="-1228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Documents</a:t>
            </a:r>
            <a:endParaRPr lang="pt-P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17870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</TotalTime>
  <Words>760</Words>
  <Application>Microsoft Office PowerPoint</Application>
  <PresentationFormat>Ecrã Panorâmico</PresentationFormat>
  <Paragraphs>101</Paragraphs>
  <Slides>13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Tema do Office</vt:lpstr>
      <vt:lpstr>Jews in Medieval Documentation: Chelas Monastery archive case </vt:lpstr>
      <vt:lpstr>Status quaestio</vt:lpstr>
      <vt:lpstr>Medieval Lisboa</vt:lpstr>
      <vt:lpstr>Apresentação do PowerPoint</vt:lpstr>
      <vt:lpstr>Chelas Monastery</vt:lpstr>
      <vt:lpstr>Documents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Notaries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Ana Cristina Pereira Silva Ferreira</dc:creator>
  <cp:lastModifiedBy>Ana Cristina Pereira Silva Ferreira</cp:lastModifiedBy>
  <cp:revision>27</cp:revision>
  <dcterms:created xsi:type="dcterms:W3CDTF">2019-04-24T10:52:30Z</dcterms:created>
  <dcterms:modified xsi:type="dcterms:W3CDTF">2019-06-21T09:43:39Z</dcterms:modified>
</cp:coreProperties>
</file>