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3"/>
  </p:notesMasterIdLst>
  <p:sldIdLst>
    <p:sldId id="270" r:id="rId2"/>
  </p:sldIdLst>
  <p:sldSz cx="32399288" cy="396001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B143D"/>
    <a:srgbClr val="940F3C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0000"/>
    <p:restoredTop sz="91411"/>
  </p:normalViewPr>
  <p:slideViewPr>
    <p:cSldViewPr snapToGrid="0" snapToObjects="1">
      <p:cViewPr>
        <p:scale>
          <a:sx n="46" d="100"/>
          <a:sy n="46" d="100"/>
        </p:scale>
        <p:origin x="968" y="-3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37DC59-421B-2B43-8B64-CC64AA8DAA6B}" type="doc">
      <dgm:prSet loTypeId="urn:microsoft.com/office/officeart/2005/8/layout/arrow2" loCatId="" qsTypeId="urn:microsoft.com/office/officeart/2005/8/quickstyle/simple1" qsCatId="simple" csTypeId="urn:microsoft.com/office/officeart/2005/8/colors/accent0_1" csCatId="mainScheme" phldr="1"/>
      <dgm:spPr/>
    </dgm:pt>
    <dgm:pt modelId="{CE164329-F834-014F-84EB-73B458C158F6}">
      <dgm:prSet phldrT="[Texto]" custT="1"/>
      <dgm:spPr/>
      <dgm:t>
        <a:bodyPr/>
        <a:lstStyle/>
        <a:p>
          <a:endParaRPr lang="pt-PT" sz="2800" dirty="0"/>
        </a:p>
      </dgm:t>
    </dgm:pt>
    <dgm:pt modelId="{7DF95A9C-2F85-FF4E-AAF1-F7BAA2B143AE}" type="sibTrans" cxnId="{6D584787-4E07-6A45-8428-AECAF6A686CE}">
      <dgm:prSet/>
      <dgm:spPr/>
      <dgm:t>
        <a:bodyPr/>
        <a:lstStyle/>
        <a:p>
          <a:endParaRPr lang="pt-PT"/>
        </a:p>
      </dgm:t>
    </dgm:pt>
    <dgm:pt modelId="{0D7B15A7-140D-594A-8238-F8AC0397B8B5}" type="parTrans" cxnId="{6D584787-4E07-6A45-8428-AECAF6A686CE}">
      <dgm:prSet/>
      <dgm:spPr/>
      <dgm:t>
        <a:bodyPr/>
        <a:lstStyle/>
        <a:p>
          <a:endParaRPr lang="pt-PT"/>
        </a:p>
      </dgm:t>
    </dgm:pt>
    <dgm:pt modelId="{90DF08FA-9952-C449-8646-138966CF693D}" type="pres">
      <dgm:prSet presAssocID="{0437DC59-421B-2B43-8B64-CC64AA8DAA6B}" presName="arrowDiagram" presStyleCnt="0">
        <dgm:presLayoutVars>
          <dgm:chMax val="5"/>
          <dgm:dir/>
          <dgm:resizeHandles val="exact"/>
        </dgm:presLayoutVars>
      </dgm:prSet>
      <dgm:spPr/>
    </dgm:pt>
    <dgm:pt modelId="{7233DA1A-9898-674D-9978-8E2ADC295BFD}" type="pres">
      <dgm:prSet presAssocID="{0437DC59-421B-2B43-8B64-CC64AA8DAA6B}" presName="arrow" presStyleLbl="bgShp" presStyleIdx="0" presStyleCnt="1" custScaleX="120746"/>
      <dgm:spPr/>
    </dgm:pt>
    <dgm:pt modelId="{52A323B9-5EA0-7F4C-8D9A-100FF2577F32}" type="pres">
      <dgm:prSet presAssocID="{0437DC59-421B-2B43-8B64-CC64AA8DAA6B}" presName="arrowDiagram1" presStyleCnt="0">
        <dgm:presLayoutVars>
          <dgm:bulletEnabled val="1"/>
        </dgm:presLayoutVars>
      </dgm:prSet>
      <dgm:spPr/>
    </dgm:pt>
    <dgm:pt modelId="{9B9B51AD-0D47-CC41-B989-E47943AACC71}" type="pres">
      <dgm:prSet presAssocID="{CE164329-F834-014F-84EB-73B458C158F6}" presName="bullet1" presStyleLbl="node1" presStyleIdx="0" presStyleCnt="1" custLinFactY="141442" custLinFactNeighborX="27932" custLinFactNeighborY="200000"/>
      <dgm:spPr>
        <a:ln>
          <a:solidFill>
            <a:schemeClr val="bg1"/>
          </a:solidFill>
        </a:ln>
      </dgm:spPr>
    </dgm:pt>
    <dgm:pt modelId="{20E29EA9-D81F-CF48-A6DB-977C056F6073}" type="pres">
      <dgm:prSet presAssocID="{CE164329-F834-014F-84EB-73B458C158F6}" presName="textBox1" presStyleLbl="revTx" presStyleIdx="0" presStyleCnt="1" custScaleY="25766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7493867E-C99F-CF4A-B1EE-09AE54221280}" type="presOf" srcId="{CE164329-F834-014F-84EB-73B458C158F6}" destId="{20E29EA9-D81F-CF48-A6DB-977C056F6073}" srcOrd="0" destOrd="0" presId="urn:microsoft.com/office/officeart/2005/8/layout/arrow2"/>
    <dgm:cxn modelId="{6D584787-4E07-6A45-8428-AECAF6A686CE}" srcId="{0437DC59-421B-2B43-8B64-CC64AA8DAA6B}" destId="{CE164329-F834-014F-84EB-73B458C158F6}" srcOrd="0" destOrd="0" parTransId="{0D7B15A7-140D-594A-8238-F8AC0397B8B5}" sibTransId="{7DF95A9C-2F85-FF4E-AAF1-F7BAA2B143AE}"/>
    <dgm:cxn modelId="{C597393E-B8FD-A647-8923-D4FF3BF2CF0F}" type="presOf" srcId="{0437DC59-421B-2B43-8B64-CC64AA8DAA6B}" destId="{90DF08FA-9952-C449-8646-138966CF693D}" srcOrd="0" destOrd="0" presId="urn:microsoft.com/office/officeart/2005/8/layout/arrow2"/>
    <dgm:cxn modelId="{1D8BF9A2-C7A1-324A-BC13-42BCD64B4D69}" type="presParOf" srcId="{90DF08FA-9952-C449-8646-138966CF693D}" destId="{7233DA1A-9898-674D-9978-8E2ADC295BFD}" srcOrd="0" destOrd="0" presId="urn:microsoft.com/office/officeart/2005/8/layout/arrow2"/>
    <dgm:cxn modelId="{7FB7B322-6CA4-8943-9D05-1FD1F958DE1A}" type="presParOf" srcId="{90DF08FA-9952-C449-8646-138966CF693D}" destId="{52A323B9-5EA0-7F4C-8D9A-100FF2577F32}" srcOrd="1" destOrd="0" presId="urn:microsoft.com/office/officeart/2005/8/layout/arrow2"/>
    <dgm:cxn modelId="{80C50169-CFE8-1F46-82CD-0A1AB9E726AD}" type="presParOf" srcId="{52A323B9-5EA0-7F4C-8D9A-100FF2577F32}" destId="{9B9B51AD-0D47-CC41-B989-E47943AACC71}" srcOrd="0" destOrd="0" presId="urn:microsoft.com/office/officeart/2005/8/layout/arrow2"/>
    <dgm:cxn modelId="{AC0CEFE9-6212-694C-93A9-49FBF1C91FC9}" type="presParOf" srcId="{52A323B9-5EA0-7F4C-8D9A-100FF2577F32}" destId="{20E29EA9-D81F-CF48-A6DB-977C056F6073}" srcOrd="1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33DA1A-9898-674D-9978-8E2ADC295BFD}">
      <dsp:nvSpPr>
        <dsp:cNvPr id="0" name=""/>
        <dsp:cNvSpPr/>
      </dsp:nvSpPr>
      <dsp:spPr>
        <a:xfrm>
          <a:off x="100269" y="0"/>
          <a:ext cx="12290012" cy="6361501"/>
        </a:xfrm>
        <a:prstGeom prst="swooshArrow">
          <a:avLst>
            <a:gd name="adj1" fmla="val 25000"/>
            <a:gd name="adj2" fmla="val 25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9B51AD-0D47-CC41-B989-E47943AACC71}">
      <dsp:nvSpPr>
        <dsp:cNvPr id="0" name=""/>
        <dsp:cNvSpPr/>
      </dsp:nvSpPr>
      <dsp:spPr>
        <a:xfrm>
          <a:off x="9132579" y="3861859"/>
          <a:ext cx="753201" cy="7532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E29EA9-D81F-CF48-A6DB-977C056F6073}">
      <dsp:nvSpPr>
        <dsp:cNvPr id="0" name=""/>
        <dsp:cNvSpPr/>
      </dsp:nvSpPr>
      <dsp:spPr>
        <a:xfrm>
          <a:off x="5227435" y="3409277"/>
          <a:ext cx="4071360" cy="1209659"/>
        </a:xfrm>
        <a:prstGeom prst="round2Diag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99106" bIns="0" numCol="1" spcCol="1270" anchor="t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2800" kern="1200" dirty="0"/>
        </a:p>
      </dsp:txBody>
      <dsp:txXfrm>
        <a:off x="5286486" y="3468328"/>
        <a:ext cx="3953258" cy="10915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273E61-E17D-FA48-B732-3281BD162759}" type="datetimeFigureOut">
              <a:rPr lang="pt-PT" smtClean="0"/>
              <a:t>19/05/21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2166938" y="1143000"/>
            <a:ext cx="2524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7D0D0C-C563-B044-95A9-939ED04540A1}" type="slidenum">
              <a:rPr lang="pt-PT" smtClean="0"/>
              <a:t>‹n.º›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87920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9947" y="6480867"/>
            <a:ext cx="27539395" cy="13786732"/>
          </a:xfrm>
        </p:spPr>
        <p:txBody>
          <a:bodyPr anchor="b"/>
          <a:lstStyle>
            <a:lvl1pPr algn="ctr">
              <a:defRPr sz="21259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9911" y="20799268"/>
            <a:ext cx="24299466" cy="9560876"/>
          </a:xfrm>
        </p:spPr>
        <p:txBody>
          <a:bodyPr/>
          <a:lstStyle>
            <a:lvl1pPr marL="0" indent="0" algn="ctr">
              <a:buNone/>
              <a:defRPr sz="8504"/>
            </a:lvl1pPr>
            <a:lvl2pPr marL="1619951" indent="0" algn="ctr">
              <a:buNone/>
              <a:defRPr sz="7086"/>
            </a:lvl2pPr>
            <a:lvl3pPr marL="3239902" indent="0" algn="ctr">
              <a:buNone/>
              <a:defRPr sz="6378"/>
            </a:lvl3pPr>
            <a:lvl4pPr marL="4859853" indent="0" algn="ctr">
              <a:buNone/>
              <a:defRPr sz="5669"/>
            </a:lvl4pPr>
            <a:lvl5pPr marL="6479804" indent="0" algn="ctr">
              <a:buNone/>
              <a:defRPr sz="5669"/>
            </a:lvl5pPr>
            <a:lvl6pPr marL="8099755" indent="0" algn="ctr">
              <a:buNone/>
              <a:defRPr sz="5669"/>
            </a:lvl6pPr>
            <a:lvl7pPr marL="9719706" indent="0" algn="ctr">
              <a:buNone/>
              <a:defRPr sz="5669"/>
            </a:lvl7pPr>
            <a:lvl8pPr marL="11339657" indent="0" algn="ctr">
              <a:buNone/>
              <a:defRPr sz="5669"/>
            </a:lvl8pPr>
            <a:lvl9pPr marL="12959608" indent="0" algn="ctr">
              <a:buNone/>
              <a:defRPr sz="5669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D27A0-526D-F342-B569-7DA293CC7186}" type="datetimeFigureOut">
              <a:rPr lang="pt-PT" smtClean="0"/>
              <a:t>19/05/21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4A8D-9C1C-AC40-AB5E-E9920EAFC021}" type="slidenum">
              <a:rPr lang="pt-PT" smtClean="0"/>
              <a:t>‹n.º›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74496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D27A0-526D-F342-B569-7DA293CC7186}" type="datetimeFigureOut">
              <a:rPr lang="pt-PT" smtClean="0"/>
              <a:t>19/05/21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4A8D-9C1C-AC40-AB5E-E9920EAFC021}" type="slidenum">
              <a:rPr lang="pt-PT" smtClean="0"/>
              <a:t>‹n.º›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8233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185742" y="2108343"/>
            <a:ext cx="6986096" cy="33559329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7453" y="2108343"/>
            <a:ext cx="20553298" cy="33559329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D27A0-526D-F342-B569-7DA293CC7186}" type="datetimeFigureOut">
              <a:rPr lang="pt-PT" smtClean="0"/>
              <a:t>19/05/21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4A8D-9C1C-AC40-AB5E-E9920EAFC021}" type="slidenum">
              <a:rPr lang="pt-PT" smtClean="0"/>
              <a:t>‹n.º›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92005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D27A0-526D-F342-B569-7DA293CC7186}" type="datetimeFigureOut">
              <a:rPr lang="pt-PT" smtClean="0"/>
              <a:t>19/05/21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4A8D-9C1C-AC40-AB5E-E9920EAFC021}" type="slidenum">
              <a:rPr lang="pt-PT" smtClean="0"/>
              <a:t>‹n.º›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265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578" y="9872559"/>
            <a:ext cx="27944386" cy="16472575"/>
          </a:xfrm>
        </p:spPr>
        <p:txBody>
          <a:bodyPr anchor="b"/>
          <a:lstStyle>
            <a:lvl1pPr>
              <a:defRPr sz="21259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0578" y="26500971"/>
            <a:ext cx="27944386" cy="8662538"/>
          </a:xfrm>
        </p:spPr>
        <p:txBody>
          <a:bodyPr/>
          <a:lstStyle>
            <a:lvl1pPr marL="0" indent="0">
              <a:buNone/>
              <a:defRPr sz="8504">
                <a:solidFill>
                  <a:schemeClr val="tx1"/>
                </a:solidFill>
              </a:defRPr>
            </a:lvl1pPr>
            <a:lvl2pPr marL="1619951" indent="0">
              <a:buNone/>
              <a:defRPr sz="7086">
                <a:solidFill>
                  <a:schemeClr val="tx1">
                    <a:tint val="75000"/>
                  </a:schemeClr>
                </a:solidFill>
              </a:defRPr>
            </a:lvl2pPr>
            <a:lvl3pPr marL="3239902" indent="0">
              <a:buNone/>
              <a:defRPr sz="6378">
                <a:solidFill>
                  <a:schemeClr val="tx1">
                    <a:tint val="75000"/>
                  </a:schemeClr>
                </a:solidFill>
              </a:defRPr>
            </a:lvl3pPr>
            <a:lvl4pPr marL="4859853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4pPr>
            <a:lvl5pPr marL="6479804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5pPr>
            <a:lvl6pPr marL="8099755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6pPr>
            <a:lvl7pPr marL="9719706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7pPr>
            <a:lvl8pPr marL="11339657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8pPr>
            <a:lvl9pPr marL="12959608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D27A0-526D-F342-B569-7DA293CC7186}" type="datetimeFigureOut">
              <a:rPr lang="pt-PT" smtClean="0"/>
              <a:t>19/05/21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4A8D-9C1C-AC40-AB5E-E9920EAFC021}" type="slidenum">
              <a:rPr lang="pt-PT" smtClean="0"/>
              <a:t>‹n.º›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19959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7451" y="10541716"/>
            <a:ext cx="13769697" cy="25125956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02140" y="10541716"/>
            <a:ext cx="13769697" cy="25125956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D27A0-526D-F342-B569-7DA293CC7186}" type="datetimeFigureOut">
              <a:rPr lang="pt-PT" smtClean="0"/>
              <a:t>19/05/21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4A8D-9C1C-AC40-AB5E-E9920EAFC021}" type="slidenum">
              <a:rPr lang="pt-PT" smtClean="0"/>
              <a:t>‹n.º›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20040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108352"/>
            <a:ext cx="27944386" cy="7654206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675" y="9707549"/>
            <a:ext cx="13706415" cy="4757520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675" y="14465069"/>
            <a:ext cx="13706415" cy="21275937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402142" y="9707549"/>
            <a:ext cx="13773917" cy="4757520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02142" y="14465069"/>
            <a:ext cx="13773917" cy="21275937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D27A0-526D-F342-B569-7DA293CC7186}" type="datetimeFigureOut">
              <a:rPr lang="pt-PT" smtClean="0"/>
              <a:t>19/05/21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4A8D-9C1C-AC40-AB5E-E9920EAFC021}" type="slidenum">
              <a:rPr lang="pt-PT" smtClean="0"/>
              <a:t>‹n.º›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54398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D27A0-526D-F342-B569-7DA293CC7186}" type="datetimeFigureOut">
              <a:rPr lang="pt-PT" smtClean="0"/>
              <a:t>19/05/21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4A8D-9C1C-AC40-AB5E-E9920EAFC021}" type="slidenum">
              <a:rPr lang="pt-PT" smtClean="0"/>
              <a:t>‹n.º›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67130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D27A0-526D-F342-B569-7DA293CC7186}" type="datetimeFigureOut">
              <a:rPr lang="pt-PT" smtClean="0"/>
              <a:t>19/05/21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4A8D-9C1C-AC40-AB5E-E9920EAFC021}" type="slidenum">
              <a:rPr lang="pt-PT" smtClean="0"/>
              <a:t>‹n.º›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68593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640012"/>
            <a:ext cx="10449614" cy="9240044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3917" y="5701703"/>
            <a:ext cx="16402140" cy="28141800"/>
          </a:xfrm>
        </p:spPr>
        <p:txBody>
          <a:bodyPr/>
          <a:lstStyle>
            <a:lvl1pPr>
              <a:defRPr sz="11338"/>
            </a:lvl1pPr>
            <a:lvl2pPr>
              <a:defRPr sz="9921"/>
            </a:lvl2pPr>
            <a:lvl3pPr>
              <a:defRPr sz="8504"/>
            </a:lvl3pPr>
            <a:lvl4pPr>
              <a:defRPr sz="7086"/>
            </a:lvl4pPr>
            <a:lvl5pPr>
              <a:defRPr sz="7086"/>
            </a:lvl5pPr>
            <a:lvl6pPr>
              <a:defRPr sz="7086"/>
            </a:lvl6pPr>
            <a:lvl7pPr>
              <a:defRPr sz="7086"/>
            </a:lvl7pPr>
            <a:lvl8pPr>
              <a:defRPr sz="7086"/>
            </a:lvl8pPr>
            <a:lvl9pPr>
              <a:defRPr sz="7086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1880056"/>
            <a:ext cx="10449614" cy="22009274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D27A0-526D-F342-B569-7DA293CC7186}" type="datetimeFigureOut">
              <a:rPr lang="pt-PT" smtClean="0"/>
              <a:t>19/05/21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4A8D-9C1C-AC40-AB5E-E9920EAFC021}" type="slidenum">
              <a:rPr lang="pt-PT" smtClean="0"/>
              <a:t>‹n.º›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18757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640012"/>
            <a:ext cx="10449614" cy="9240044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73917" y="5701703"/>
            <a:ext cx="16402140" cy="28141800"/>
          </a:xfrm>
        </p:spPr>
        <p:txBody>
          <a:bodyPr anchor="t"/>
          <a:lstStyle>
            <a:lvl1pPr marL="0" indent="0">
              <a:buNone/>
              <a:defRPr sz="11338"/>
            </a:lvl1pPr>
            <a:lvl2pPr marL="1619951" indent="0">
              <a:buNone/>
              <a:defRPr sz="9921"/>
            </a:lvl2pPr>
            <a:lvl3pPr marL="3239902" indent="0">
              <a:buNone/>
              <a:defRPr sz="8504"/>
            </a:lvl3pPr>
            <a:lvl4pPr marL="4859853" indent="0">
              <a:buNone/>
              <a:defRPr sz="7086"/>
            </a:lvl4pPr>
            <a:lvl5pPr marL="6479804" indent="0">
              <a:buNone/>
              <a:defRPr sz="7086"/>
            </a:lvl5pPr>
            <a:lvl6pPr marL="8099755" indent="0">
              <a:buNone/>
              <a:defRPr sz="7086"/>
            </a:lvl6pPr>
            <a:lvl7pPr marL="9719706" indent="0">
              <a:buNone/>
              <a:defRPr sz="7086"/>
            </a:lvl7pPr>
            <a:lvl8pPr marL="11339657" indent="0">
              <a:buNone/>
              <a:defRPr sz="7086"/>
            </a:lvl8pPr>
            <a:lvl9pPr marL="12959608" indent="0">
              <a:buNone/>
              <a:defRPr sz="7086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1880056"/>
            <a:ext cx="10449614" cy="22009274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D27A0-526D-F342-B569-7DA293CC7186}" type="datetimeFigureOut">
              <a:rPr lang="pt-PT" smtClean="0"/>
              <a:t>19/05/21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4A8D-9C1C-AC40-AB5E-E9920EAFC021}" type="slidenum">
              <a:rPr lang="pt-PT" smtClean="0"/>
              <a:t>‹n.º›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36184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7451" y="2108352"/>
            <a:ext cx="27944386" cy="7654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27451" y="10541716"/>
            <a:ext cx="27944386" cy="251259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27451" y="36703516"/>
            <a:ext cx="7289840" cy="21083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D27A0-526D-F342-B569-7DA293CC7186}" type="datetimeFigureOut">
              <a:rPr lang="pt-PT" smtClean="0"/>
              <a:t>19/05/21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32264" y="36703516"/>
            <a:ext cx="10934760" cy="21083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81997" y="36703516"/>
            <a:ext cx="7289840" cy="21083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F4A8D-9C1C-AC40-AB5E-E9920EAFC021}" type="slidenum">
              <a:rPr lang="pt-PT" smtClean="0"/>
              <a:t>‹n.º›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1147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3239902" rtl="0" eaLnBrk="1" latinLnBrk="0" hangingPunct="1">
        <a:lnSpc>
          <a:spcPct val="90000"/>
        </a:lnSpc>
        <a:spcBef>
          <a:spcPct val="0"/>
        </a:spcBef>
        <a:buNone/>
        <a:defRPr sz="155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09976" indent="-809976" algn="l" defTabSz="3239902" rtl="0" eaLnBrk="1" latinLnBrk="0" hangingPunct="1">
        <a:lnSpc>
          <a:spcPct val="90000"/>
        </a:lnSpc>
        <a:spcBef>
          <a:spcPts val="3543"/>
        </a:spcBef>
        <a:buFont typeface="Arial" panose="020B0604020202020204" pitchFamily="34" charset="0"/>
        <a:buChar char="•"/>
        <a:defRPr sz="9921" kern="1200">
          <a:solidFill>
            <a:schemeClr val="tx1"/>
          </a:solidFill>
          <a:latin typeface="+mn-lt"/>
          <a:ea typeface="+mn-ea"/>
          <a:cs typeface="+mn-cs"/>
        </a:defRPr>
      </a:lvl1pPr>
      <a:lvl2pPr marL="2429927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2pPr>
      <a:lvl3pPr marL="4049878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7086" kern="1200">
          <a:solidFill>
            <a:schemeClr val="tx1"/>
          </a:solidFill>
          <a:latin typeface="+mn-lt"/>
          <a:ea typeface="+mn-ea"/>
          <a:cs typeface="+mn-cs"/>
        </a:defRPr>
      </a:lvl3pPr>
      <a:lvl4pPr marL="5669829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7289780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909731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10529682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2149633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3769584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1pPr>
      <a:lvl2pPr marL="1619951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2pPr>
      <a:lvl3pPr marL="3239902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3pPr>
      <a:lvl4pPr marL="4859853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6479804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099755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9719706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1339657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2959608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19.jpeg"/><Relationship Id="rId21" Type="http://schemas.openxmlformats.org/officeDocument/2006/relationships/image" Target="../media/image20.png"/><Relationship Id="rId22" Type="http://schemas.openxmlformats.org/officeDocument/2006/relationships/diagramData" Target="../diagrams/data1.xml"/><Relationship Id="rId23" Type="http://schemas.openxmlformats.org/officeDocument/2006/relationships/diagramLayout" Target="../diagrams/layout1.xml"/><Relationship Id="rId24" Type="http://schemas.openxmlformats.org/officeDocument/2006/relationships/diagramQuickStyle" Target="../diagrams/quickStyle1.xml"/><Relationship Id="rId25" Type="http://schemas.openxmlformats.org/officeDocument/2006/relationships/diagramColors" Target="../diagrams/colors1.xml"/><Relationship Id="rId26" Type="http://schemas.microsoft.com/office/2007/relationships/diagramDrawing" Target="../diagrams/drawing1.xml"/><Relationship Id="rId27" Type="http://schemas.openxmlformats.org/officeDocument/2006/relationships/image" Target="../media/image21.jpg"/><Relationship Id="rId28" Type="http://schemas.openxmlformats.org/officeDocument/2006/relationships/image" Target="../media/image22.jpg"/><Relationship Id="rId29" Type="http://schemas.openxmlformats.org/officeDocument/2006/relationships/image" Target="../media/image23.png"/><Relationship Id="rId30" Type="http://schemas.microsoft.com/office/2007/relationships/hdphoto" Target="../media/hdphoto1.wdp"/><Relationship Id="rId31" Type="http://schemas.openxmlformats.org/officeDocument/2006/relationships/image" Target="../media/image24.jpg"/><Relationship Id="rId32" Type="http://schemas.openxmlformats.org/officeDocument/2006/relationships/image" Target="../media/image25.jp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jpeg"/><Relationship Id="rId15" Type="http://schemas.openxmlformats.org/officeDocument/2006/relationships/image" Target="../media/image14.jpeg"/><Relationship Id="rId16" Type="http://schemas.openxmlformats.org/officeDocument/2006/relationships/image" Target="../media/image15.jpeg"/><Relationship Id="rId17" Type="http://schemas.openxmlformats.org/officeDocument/2006/relationships/image" Target="../media/image16.jpeg"/><Relationship Id="rId18" Type="http://schemas.openxmlformats.org/officeDocument/2006/relationships/image" Target="../media/image17.jpeg"/><Relationship Id="rId19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tiff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CFE202DF-BE56-7E47-A0E1-B16EE1C76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64" y="2135209"/>
            <a:ext cx="4472411" cy="4472411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48014019-D87B-0549-BF11-8499F8E25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769" y="1261171"/>
            <a:ext cx="29289493" cy="305348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t-PT" sz="6600" b="1" i="1" dirty="0" err="1"/>
              <a:t>Rubus</a:t>
            </a:r>
            <a:r>
              <a:rPr lang="pt-PT" sz="6600" b="1" i="1" dirty="0"/>
              <a:t> </a:t>
            </a:r>
            <a:r>
              <a:rPr lang="pt-PT" sz="6600" b="1" i="1" dirty="0" err="1"/>
              <a:t>occidentalis</a:t>
            </a:r>
            <a:r>
              <a:rPr lang="pt-PT" sz="6600" b="1" dirty="0"/>
              <a:t> – A Framboesa Preta</a:t>
            </a:r>
            <a:br>
              <a:rPr lang="pt-PT" sz="6600" b="1" dirty="0"/>
            </a:br>
            <a:r>
              <a:rPr lang="pt-PT" sz="3600" b="1" dirty="0"/>
              <a:t>Como progenitora de Programas de Melhoramento da Framboesa Vermelha</a:t>
            </a:r>
            <a:r>
              <a:rPr lang="pt-PT" sz="6106" b="1" dirty="0"/>
              <a:t/>
            </a:r>
            <a:br>
              <a:rPr lang="pt-PT" sz="6106" b="1" dirty="0"/>
            </a:br>
            <a:r>
              <a:rPr lang="pt-PT" sz="3200" dirty="0"/>
              <a:t>Sara Senra</a:t>
            </a:r>
            <a:r>
              <a:rPr lang="pt-PT" sz="3200" baseline="30000" dirty="0"/>
              <a:t>1</a:t>
            </a:r>
            <a:r>
              <a:rPr lang="pt-PT" sz="3200" dirty="0"/>
              <a:t>, Mariana Mota</a:t>
            </a:r>
            <a:r>
              <a:rPr lang="pt-PT" sz="3200" baseline="30000" dirty="0"/>
              <a:t>1</a:t>
            </a:r>
            <a:r>
              <a:rPr lang="pt-PT" sz="3200" dirty="0"/>
              <a:t>, Ana C. Agulheiro-Santos</a:t>
            </a:r>
            <a:r>
              <a:rPr lang="pt-PT" sz="3200" baseline="30000" dirty="0"/>
              <a:t>3</a:t>
            </a:r>
            <a:r>
              <a:rPr lang="pt-PT" sz="3200" dirty="0"/>
              <a:t>, Francisco R. Luz</a:t>
            </a:r>
            <a:r>
              <a:rPr lang="pt-PT" sz="3200" baseline="30000" dirty="0"/>
              <a:t>2,4</a:t>
            </a:r>
            <a:r>
              <a:rPr lang="pt-PT" sz="3200" dirty="0"/>
              <a:t>, Pedro B. Oliveira</a:t>
            </a:r>
            <a:r>
              <a:rPr lang="pt-PT" sz="3200" baseline="30000" dirty="0"/>
              <a:t>1,2</a:t>
            </a:r>
            <a:r>
              <a:rPr lang="pt-PT" sz="3200" dirty="0"/>
              <a:t/>
            </a:r>
            <a:br>
              <a:rPr lang="pt-PT" sz="3200" dirty="0"/>
            </a:br>
            <a:endParaRPr lang="pt-PT" sz="3200" dirty="0"/>
          </a:p>
        </p:txBody>
      </p:sp>
      <p:sp>
        <p:nvSpPr>
          <p:cNvPr id="25" name="Seta para Baixo 24">
            <a:extLst>
              <a:ext uri="{FF2B5EF4-FFF2-40B4-BE49-F238E27FC236}">
                <a16:creationId xmlns:a16="http://schemas.microsoft.com/office/drawing/2014/main" xmlns="" id="{133122FB-F662-FE4D-B225-CC461C4A2A33}"/>
              </a:ext>
            </a:extLst>
          </p:cNvPr>
          <p:cNvSpPr/>
          <p:nvPr/>
        </p:nvSpPr>
        <p:spPr>
          <a:xfrm>
            <a:off x="22923479" y="15360090"/>
            <a:ext cx="1348459" cy="115125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Retângulo Arredondado 26">
            <a:extLst>
              <a:ext uri="{FF2B5EF4-FFF2-40B4-BE49-F238E27FC236}">
                <a16:creationId xmlns:a16="http://schemas.microsoft.com/office/drawing/2014/main" xmlns="" id="{76D10C3E-3A04-2840-B060-BED33AAE7E6C}"/>
              </a:ext>
            </a:extLst>
          </p:cNvPr>
          <p:cNvSpPr/>
          <p:nvPr/>
        </p:nvSpPr>
        <p:spPr>
          <a:xfrm>
            <a:off x="16437046" y="13348367"/>
            <a:ext cx="14400000" cy="199589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4400" dirty="0"/>
              <a:t>1081* genótipos selvagens de Framboesa Preta do Canadá</a:t>
            </a:r>
          </a:p>
          <a:p>
            <a:pPr algn="ctr"/>
            <a:endParaRPr lang="pt-PT" sz="4400" dirty="0"/>
          </a:p>
          <a:p>
            <a:pPr algn="ctr"/>
            <a:r>
              <a:rPr lang="pt-PT" sz="2800" dirty="0"/>
              <a:t>*Alguns dos genótipos morreram ao longo do ensaio e algumas canas colapsaram.</a:t>
            </a:r>
          </a:p>
        </p:txBody>
      </p:sp>
      <p:sp>
        <p:nvSpPr>
          <p:cNvPr id="31" name="Retângulo Arredondado 30">
            <a:extLst>
              <a:ext uri="{FF2B5EF4-FFF2-40B4-BE49-F238E27FC236}">
                <a16:creationId xmlns:a16="http://schemas.microsoft.com/office/drawing/2014/main" xmlns="" id="{DC06CC6C-CC23-B14A-ACCB-4EED31739DAA}"/>
              </a:ext>
            </a:extLst>
          </p:cNvPr>
          <p:cNvSpPr/>
          <p:nvPr/>
        </p:nvSpPr>
        <p:spPr>
          <a:xfrm>
            <a:off x="16437046" y="16502695"/>
            <a:ext cx="14400000" cy="202339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4000" dirty="0"/>
              <a:t>1º Critério de Seleção: </a:t>
            </a:r>
            <a:r>
              <a:rPr lang="pt-PT" sz="3600" b="1" dirty="0"/>
              <a:t>Baixas necessidades de frio</a:t>
            </a:r>
          </a:p>
          <a:p>
            <a:pPr algn="ctr"/>
            <a:endParaRPr lang="pt-PT" sz="2800" b="1" dirty="0"/>
          </a:p>
          <a:p>
            <a:pPr algn="ctr"/>
            <a:r>
              <a:rPr lang="pt-PT" sz="3200" b="1" dirty="0"/>
              <a:t>[09/04/2021]</a:t>
            </a:r>
          </a:p>
          <a:p>
            <a:pPr algn="ctr"/>
            <a:r>
              <a:rPr lang="pt-PT" sz="2800" dirty="0"/>
              <a:t>3 semanas após o 1º abrolhamento</a:t>
            </a:r>
          </a:p>
        </p:txBody>
      </p:sp>
      <p:sp>
        <p:nvSpPr>
          <p:cNvPr id="32" name="Retângulo Arredondado 31">
            <a:extLst>
              <a:ext uri="{FF2B5EF4-FFF2-40B4-BE49-F238E27FC236}">
                <a16:creationId xmlns:a16="http://schemas.microsoft.com/office/drawing/2014/main" xmlns="" id="{47F3F244-5947-6943-9C66-37623B1B0392}"/>
              </a:ext>
            </a:extLst>
          </p:cNvPr>
          <p:cNvSpPr/>
          <p:nvPr/>
        </p:nvSpPr>
        <p:spPr>
          <a:xfrm>
            <a:off x="16437045" y="20600940"/>
            <a:ext cx="4279967" cy="143577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2800" dirty="0"/>
              <a:t>Apresentavam um abrolhamento reduzido ou variável, sendo eliminados.</a:t>
            </a:r>
          </a:p>
        </p:txBody>
      </p:sp>
      <p:sp>
        <p:nvSpPr>
          <p:cNvPr id="33" name="Retângulo Arredondado 32">
            <a:extLst>
              <a:ext uri="{FF2B5EF4-FFF2-40B4-BE49-F238E27FC236}">
                <a16:creationId xmlns:a16="http://schemas.microsoft.com/office/drawing/2014/main" xmlns="" id="{89E7A4BB-7C27-EE44-96EE-60DA175879AB}"/>
              </a:ext>
            </a:extLst>
          </p:cNvPr>
          <p:cNvSpPr/>
          <p:nvPr/>
        </p:nvSpPr>
        <p:spPr>
          <a:xfrm>
            <a:off x="21347446" y="20600940"/>
            <a:ext cx="9489600" cy="10800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2800" dirty="0"/>
              <a:t>Apresentavam um abrolhamento uniforme com uma taxa de abrolhamento superior a 50%.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xmlns="" id="{F09832C7-2C7E-6D43-8348-157462E39A91}"/>
              </a:ext>
            </a:extLst>
          </p:cNvPr>
          <p:cNvSpPr/>
          <p:nvPr/>
        </p:nvSpPr>
        <p:spPr>
          <a:xfrm>
            <a:off x="20895632" y="18545139"/>
            <a:ext cx="5482828" cy="5143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/>
              <a:t>População a 09/04/2021: 892</a:t>
            </a:r>
          </a:p>
        </p:txBody>
      </p:sp>
      <p:cxnSp>
        <p:nvCxnSpPr>
          <p:cNvPr id="35" name="Conexão Reta Unidirecional 34">
            <a:extLst>
              <a:ext uri="{FF2B5EF4-FFF2-40B4-BE49-F238E27FC236}">
                <a16:creationId xmlns:a16="http://schemas.microsoft.com/office/drawing/2014/main" xmlns="" id="{C8BCD708-9618-EF41-9468-B034723103F8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18556982" y="19059489"/>
            <a:ext cx="5080064" cy="97444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xão Reta Unidirecional 35">
            <a:extLst>
              <a:ext uri="{FF2B5EF4-FFF2-40B4-BE49-F238E27FC236}">
                <a16:creationId xmlns:a16="http://schemas.microsoft.com/office/drawing/2014/main" xmlns="" id="{24452ED9-98FC-AB4D-A5D9-EC6FF0C31877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23637046" y="19059489"/>
            <a:ext cx="2455200" cy="96413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tângulo 36">
            <a:extLst>
              <a:ext uri="{FF2B5EF4-FFF2-40B4-BE49-F238E27FC236}">
                <a16:creationId xmlns:a16="http://schemas.microsoft.com/office/drawing/2014/main" xmlns="" id="{95FAE4B4-110E-AE45-984D-970E248DC2AF}"/>
              </a:ext>
            </a:extLst>
          </p:cNvPr>
          <p:cNvSpPr/>
          <p:nvPr/>
        </p:nvSpPr>
        <p:spPr>
          <a:xfrm>
            <a:off x="16777028" y="20109018"/>
            <a:ext cx="3600000" cy="5143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/>
              <a:t>104 genótipos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xmlns="" id="{82AFDA0D-C4AF-4F46-9D12-3AB32580C622}"/>
              </a:ext>
            </a:extLst>
          </p:cNvPr>
          <p:cNvSpPr/>
          <p:nvPr/>
        </p:nvSpPr>
        <p:spPr>
          <a:xfrm>
            <a:off x="24261898" y="20074231"/>
            <a:ext cx="3600000" cy="5143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/>
              <a:t>788 genótipos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xmlns="" id="{35D3B929-000F-074C-B147-D9EB5130A90E}"/>
              </a:ext>
            </a:extLst>
          </p:cNvPr>
          <p:cNvSpPr/>
          <p:nvPr/>
        </p:nvSpPr>
        <p:spPr>
          <a:xfrm>
            <a:off x="21283641" y="22951186"/>
            <a:ext cx="3425428" cy="5143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/>
              <a:t>40 genótipos</a:t>
            </a: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xmlns="" id="{4EF5761A-046E-D544-8460-277579924CFF}"/>
              </a:ext>
            </a:extLst>
          </p:cNvPr>
          <p:cNvSpPr/>
          <p:nvPr/>
        </p:nvSpPr>
        <p:spPr>
          <a:xfrm>
            <a:off x="27927538" y="22948674"/>
            <a:ext cx="2880000" cy="5143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/>
              <a:t>748 genótipos</a:t>
            </a:r>
          </a:p>
        </p:txBody>
      </p:sp>
      <p:sp>
        <p:nvSpPr>
          <p:cNvPr id="41" name="Retângulo Arredondado 40">
            <a:extLst>
              <a:ext uri="{FF2B5EF4-FFF2-40B4-BE49-F238E27FC236}">
                <a16:creationId xmlns:a16="http://schemas.microsoft.com/office/drawing/2014/main" xmlns="" id="{B3DC8169-8FBA-1B4E-9F9D-46A7219A16C2}"/>
              </a:ext>
            </a:extLst>
          </p:cNvPr>
          <p:cNvSpPr/>
          <p:nvPr/>
        </p:nvSpPr>
        <p:spPr>
          <a:xfrm>
            <a:off x="18863582" y="23486338"/>
            <a:ext cx="8233199" cy="9989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2800" dirty="0"/>
              <a:t>Primeiros genótipos a abrolhar ou com um abrolhamento elevado e uniforme.</a:t>
            </a:r>
          </a:p>
        </p:txBody>
      </p:sp>
      <p:sp>
        <p:nvSpPr>
          <p:cNvPr id="42" name="Retângulo Arredondado 41">
            <a:extLst>
              <a:ext uri="{FF2B5EF4-FFF2-40B4-BE49-F238E27FC236}">
                <a16:creationId xmlns:a16="http://schemas.microsoft.com/office/drawing/2014/main" xmlns="" id="{38371224-8EBB-EA48-B9E2-F11274829AD8}"/>
              </a:ext>
            </a:extLst>
          </p:cNvPr>
          <p:cNvSpPr/>
          <p:nvPr/>
        </p:nvSpPr>
        <p:spPr>
          <a:xfrm>
            <a:off x="3427834" y="26825276"/>
            <a:ext cx="4180894" cy="9827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pt-PT" sz="2800" dirty="0"/>
              <a:t>Capacidade de produção de rebentos radiculares</a:t>
            </a:r>
          </a:p>
        </p:txBody>
      </p:sp>
      <p:sp>
        <p:nvSpPr>
          <p:cNvPr id="45" name="Retângulo Arredondado 44">
            <a:extLst>
              <a:ext uri="{FF2B5EF4-FFF2-40B4-BE49-F238E27FC236}">
                <a16:creationId xmlns:a16="http://schemas.microsoft.com/office/drawing/2014/main" xmlns="" id="{99816391-9174-4A44-9F18-9E04328E270C}"/>
              </a:ext>
            </a:extLst>
          </p:cNvPr>
          <p:cNvSpPr/>
          <p:nvPr/>
        </p:nvSpPr>
        <p:spPr>
          <a:xfrm>
            <a:off x="17739976" y="25505467"/>
            <a:ext cx="13318230" cy="9276674"/>
          </a:xfrm>
          <a:prstGeom prst="roundRect">
            <a:avLst>
              <a:gd name="adj" fmla="val 4914"/>
            </a:avLst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pt-PT" sz="2800" b="1" dirty="0"/>
              <a:t>Estudo das características do fruto</a:t>
            </a:r>
          </a:p>
        </p:txBody>
      </p:sp>
      <p:cxnSp>
        <p:nvCxnSpPr>
          <p:cNvPr id="46" name="Conexão Reta Unidirecional 45">
            <a:extLst>
              <a:ext uri="{FF2B5EF4-FFF2-40B4-BE49-F238E27FC236}">
                <a16:creationId xmlns:a16="http://schemas.microsoft.com/office/drawing/2014/main" xmlns="" id="{0EDFE8F2-8B45-DA48-9D60-206A4707CA40}"/>
              </a:ext>
            </a:extLst>
          </p:cNvPr>
          <p:cNvCxnSpPr>
            <a:cxnSpLocks/>
          </p:cNvCxnSpPr>
          <p:nvPr/>
        </p:nvCxnSpPr>
        <p:spPr>
          <a:xfrm flipH="1">
            <a:off x="22748383" y="22413239"/>
            <a:ext cx="0" cy="5400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xão Reta Unidirecional 46">
            <a:extLst>
              <a:ext uri="{FF2B5EF4-FFF2-40B4-BE49-F238E27FC236}">
                <a16:creationId xmlns:a16="http://schemas.microsoft.com/office/drawing/2014/main" xmlns="" id="{2D70211D-8C2C-9244-8B97-E3869547C2EF}"/>
              </a:ext>
            </a:extLst>
          </p:cNvPr>
          <p:cNvCxnSpPr>
            <a:cxnSpLocks/>
          </p:cNvCxnSpPr>
          <p:nvPr/>
        </p:nvCxnSpPr>
        <p:spPr>
          <a:xfrm flipH="1">
            <a:off x="29367538" y="22413239"/>
            <a:ext cx="0" cy="5400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xão Reta 47">
            <a:extLst>
              <a:ext uri="{FF2B5EF4-FFF2-40B4-BE49-F238E27FC236}">
                <a16:creationId xmlns:a16="http://schemas.microsoft.com/office/drawing/2014/main" xmlns="" id="{FE050D42-C5E8-6543-9F0E-3BD6B8B44157}"/>
              </a:ext>
            </a:extLst>
          </p:cNvPr>
          <p:cNvCxnSpPr>
            <a:cxnSpLocks/>
          </p:cNvCxnSpPr>
          <p:nvPr/>
        </p:nvCxnSpPr>
        <p:spPr>
          <a:xfrm>
            <a:off x="22716627" y="22413239"/>
            <a:ext cx="66905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xão Reta 48">
            <a:extLst>
              <a:ext uri="{FF2B5EF4-FFF2-40B4-BE49-F238E27FC236}">
                <a16:creationId xmlns:a16="http://schemas.microsoft.com/office/drawing/2014/main" xmlns="" id="{45609775-3970-CB42-87E7-7C10D6D4E3EA}"/>
              </a:ext>
            </a:extLst>
          </p:cNvPr>
          <p:cNvCxnSpPr>
            <a:cxnSpLocks/>
          </p:cNvCxnSpPr>
          <p:nvPr/>
        </p:nvCxnSpPr>
        <p:spPr>
          <a:xfrm>
            <a:off x="26061898" y="21672691"/>
            <a:ext cx="0" cy="720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xão Reta Unidirecional 52">
            <a:extLst>
              <a:ext uri="{FF2B5EF4-FFF2-40B4-BE49-F238E27FC236}">
                <a16:creationId xmlns:a16="http://schemas.microsoft.com/office/drawing/2014/main" xmlns="" id="{5C0E7996-A6A5-D64D-A203-17ACA6203BCA}"/>
              </a:ext>
            </a:extLst>
          </p:cNvPr>
          <p:cNvCxnSpPr>
            <a:cxnSpLocks/>
          </p:cNvCxnSpPr>
          <p:nvPr/>
        </p:nvCxnSpPr>
        <p:spPr>
          <a:xfrm>
            <a:off x="2096350" y="25079988"/>
            <a:ext cx="0" cy="210334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xão Reta Unidirecional 53">
            <a:extLst>
              <a:ext uri="{FF2B5EF4-FFF2-40B4-BE49-F238E27FC236}">
                <a16:creationId xmlns:a16="http://schemas.microsoft.com/office/drawing/2014/main" xmlns="" id="{5EA47B7A-7345-744D-A2BF-BC82B8A1CBD7}"/>
              </a:ext>
            </a:extLst>
          </p:cNvPr>
          <p:cNvCxnSpPr>
            <a:cxnSpLocks/>
          </p:cNvCxnSpPr>
          <p:nvPr/>
        </p:nvCxnSpPr>
        <p:spPr>
          <a:xfrm>
            <a:off x="5510307" y="25089084"/>
            <a:ext cx="0" cy="170683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xão Reta Unidirecional 55">
            <a:extLst>
              <a:ext uri="{FF2B5EF4-FFF2-40B4-BE49-F238E27FC236}">
                <a16:creationId xmlns:a16="http://schemas.microsoft.com/office/drawing/2014/main" xmlns="" id="{5343F70B-A76B-8840-85C7-E7D39AD326E1}"/>
              </a:ext>
            </a:extLst>
          </p:cNvPr>
          <p:cNvCxnSpPr>
            <a:cxnSpLocks/>
          </p:cNvCxnSpPr>
          <p:nvPr/>
        </p:nvCxnSpPr>
        <p:spPr>
          <a:xfrm>
            <a:off x="24669954" y="25079988"/>
            <a:ext cx="0" cy="36780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xão Reta 56">
            <a:extLst>
              <a:ext uri="{FF2B5EF4-FFF2-40B4-BE49-F238E27FC236}">
                <a16:creationId xmlns:a16="http://schemas.microsoft.com/office/drawing/2014/main" xmlns="" id="{9D11C314-D423-C741-9021-855BC623B493}"/>
              </a:ext>
            </a:extLst>
          </p:cNvPr>
          <p:cNvCxnSpPr>
            <a:cxnSpLocks/>
          </p:cNvCxnSpPr>
          <p:nvPr/>
        </p:nvCxnSpPr>
        <p:spPr>
          <a:xfrm>
            <a:off x="2056594" y="25084272"/>
            <a:ext cx="2265247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xão Reta Unidirecional 57">
            <a:extLst>
              <a:ext uri="{FF2B5EF4-FFF2-40B4-BE49-F238E27FC236}">
                <a16:creationId xmlns:a16="http://schemas.microsoft.com/office/drawing/2014/main" xmlns="" id="{7789BB3F-66ED-D942-B72E-E7C6C762721E}"/>
              </a:ext>
            </a:extLst>
          </p:cNvPr>
          <p:cNvCxnSpPr>
            <a:cxnSpLocks/>
            <a:stCxn id="40" idx="2"/>
          </p:cNvCxnSpPr>
          <p:nvPr/>
        </p:nvCxnSpPr>
        <p:spPr>
          <a:xfrm>
            <a:off x="29367538" y="23463024"/>
            <a:ext cx="0" cy="198476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tângulo 58">
            <a:extLst>
              <a:ext uri="{FF2B5EF4-FFF2-40B4-BE49-F238E27FC236}">
                <a16:creationId xmlns:a16="http://schemas.microsoft.com/office/drawing/2014/main" xmlns="" id="{42245FED-1047-6046-AAA1-3DA2E4D389E9}"/>
              </a:ext>
            </a:extLst>
          </p:cNvPr>
          <p:cNvSpPr/>
          <p:nvPr/>
        </p:nvSpPr>
        <p:spPr>
          <a:xfrm>
            <a:off x="3427833" y="28037492"/>
            <a:ext cx="4113589" cy="1596720"/>
          </a:xfrm>
          <a:prstGeom prst="rect">
            <a:avLst/>
          </a:prstGeom>
          <a:noFill/>
          <a:ln w="5715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chemeClr val="tx1"/>
                </a:solidFill>
              </a:rPr>
              <a:t>0 a 28 rebentos;</a:t>
            </a:r>
          </a:p>
          <a:p>
            <a:pPr algn="ctr"/>
            <a:r>
              <a:rPr lang="pt-PT" sz="2800" dirty="0">
                <a:solidFill>
                  <a:schemeClr val="tx1"/>
                </a:solidFill>
              </a:rPr>
              <a:t>Média: 10</a:t>
            </a:r>
          </a:p>
          <a:p>
            <a:pPr algn="ctr"/>
            <a:r>
              <a:rPr lang="pt-PT" sz="2800" dirty="0">
                <a:solidFill>
                  <a:schemeClr val="tx1"/>
                </a:solidFill>
              </a:rPr>
              <a:t>Desvio-padrão: 6,9</a:t>
            </a:r>
          </a:p>
        </p:txBody>
      </p:sp>
      <p:pic>
        <p:nvPicPr>
          <p:cNvPr id="8" name="Imagem 7" descr="Uma imagem com exterior, planta, jardim, área&#10;&#10;Descrição gerada automaticamente">
            <a:extLst>
              <a:ext uri="{FF2B5EF4-FFF2-40B4-BE49-F238E27FC236}">
                <a16:creationId xmlns:a16="http://schemas.microsoft.com/office/drawing/2014/main" xmlns="" id="{7884E8C5-047F-9543-82DB-A5528E7EE9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7" t="61765" r="41801"/>
          <a:stretch/>
        </p:blipFill>
        <p:spPr>
          <a:xfrm>
            <a:off x="3428835" y="29872746"/>
            <a:ext cx="4049209" cy="3911027"/>
          </a:xfrm>
          <a:prstGeom prst="roundRect">
            <a:avLst/>
          </a:prstGeom>
        </p:spPr>
      </p:pic>
      <p:sp>
        <p:nvSpPr>
          <p:cNvPr id="65" name="Retângulo Arredondado 64">
            <a:extLst>
              <a:ext uri="{FF2B5EF4-FFF2-40B4-BE49-F238E27FC236}">
                <a16:creationId xmlns:a16="http://schemas.microsoft.com/office/drawing/2014/main" xmlns="" id="{FF3090ED-BE07-6740-A426-2F654216ADC0}"/>
              </a:ext>
            </a:extLst>
          </p:cNvPr>
          <p:cNvSpPr/>
          <p:nvPr/>
        </p:nvSpPr>
        <p:spPr>
          <a:xfrm>
            <a:off x="1547552" y="13318085"/>
            <a:ext cx="14568964" cy="9166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4400" dirty="0"/>
              <a:t>Como distinguir os diferentes genótipos?</a:t>
            </a:r>
          </a:p>
        </p:txBody>
      </p:sp>
      <p:sp>
        <p:nvSpPr>
          <p:cNvPr id="66" name="Retângulo Arredondado 65">
            <a:extLst>
              <a:ext uri="{FF2B5EF4-FFF2-40B4-BE49-F238E27FC236}">
                <a16:creationId xmlns:a16="http://schemas.microsoft.com/office/drawing/2014/main" xmlns="" id="{8059E69B-56BC-2B49-B6F4-08B30B5483F6}"/>
              </a:ext>
            </a:extLst>
          </p:cNvPr>
          <p:cNvSpPr/>
          <p:nvPr/>
        </p:nvSpPr>
        <p:spPr>
          <a:xfrm>
            <a:off x="1547552" y="14377018"/>
            <a:ext cx="14549510" cy="3618932"/>
          </a:xfrm>
          <a:prstGeom prst="roundRect">
            <a:avLst>
              <a:gd name="adj" fmla="val 8004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PT" sz="2800" dirty="0"/>
              <a:t>Os marcadores fenotípicos utilizados na seleção clássica são fortemente influenciados por outros fatores, nem sempre espelhando as características genéticas presentes. Consequentemente, é necessário identificar o que se encontra no genoma, mesmo que não seja expresso fenotipicamente, para que seja transmitido à descendência.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PT" sz="2800" dirty="0"/>
              <a:t>Para a utilização de marcadores moleculares em análise de germoplasma é necessário obter estes marcadores. Atualmente, não existem muitos marcadores identificados para a </a:t>
            </a:r>
            <a:r>
              <a:rPr lang="pt-PT" sz="2800" i="1" dirty="0"/>
              <a:t>R. occidentalis</a:t>
            </a:r>
            <a:r>
              <a:rPr lang="pt-PT" sz="2800" dirty="0"/>
              <a:t> e é neste âmbito que no ISA se irá procurar estabelecer marcadores moleculares para esta espécie, utilizando ISSRs (Inter Simple Sequence Repeats).</a:t>
            </a:r>
          </a:p>
        </p:txBody>
      </p:sp>
      <p:sp>
        <p:nvSpPr>
          <p:cNvPr id="71" name="Retângulo Arredondado 70">
            <a:extLst>
              <a:ext uri="{FF2B5EF4-FFF2-40B4-BE49-F238E27FC236}">
                <a16:creationId xmlns:a16="http://schemas.microsoft.com/office/drawing/2014/main" xmlns="" id="{051E1A2E-C26A-DE48-B8EC-A775448BDC57}"/>
              </a:ext>
            </a:extLst>
          </p:cNvPr>
          <p:cNvSpPr/>
          <p:nvPr/>
        </p:nvSpPr>
        <p:spPr>
          <a:xfrm>
            <a:off x="17856392" y="30763167"/>
            <a:ext cx="9036000" cy="63699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2800" dirty="0"/>
              <a:t>Número de drupéolas por fruto</a:t>
            </a:r>
          </a:p>
        </p:txBody>
      </p:sp>
      <p:sp>
        <p:nvSpPr>
          <p:cNvPr id="72" name="Retângulo Arredondado 71">
            <a:extLst>
              <a:ext uri="{FF2B5EF4-FFF2-40B4-BE49-F238E27FC236}">
                <a16:creationId xmlns:a16="http://schemas.microsoft.com/office/drawing/2014/main" xmlns="" id="{03AF2304-C5EE-114B-8E41-E5BE2E62533E}"/>
              </a:ext>
            </a:extLst>
          </p:cNvPr>
          <p:cNvSpPr/>
          <p:nvPr/>
        </p:nvSpPr>
        <p:spPr>
          <a:xfrm>
            <a:off x="18155863" y="26826243"/>
            <a:ext cx="8609279" cy="63699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2800" dirty="0"/>
              <a:t>Tamanho das drupéolas</a:t>
            </a:r>
          </a:p>
        </p:txBody>
      </p:sp>
      <p:sp>
        <p:nvSpPr>
          <p:cNvPr id="73" name="Retângulo Arredondado 72">
            <a:extLst>
              <a:ext uri="{FF2B5EF4-FFF2-40B4-BE49-F238E27FC236}">
                <a16:creationId xmlns:a16="http://schemas.microsoft.com/office/drawing/2014/main" xmlns="" id="{690EF8BB-7060-A543-8437-D03FD0FA7415}"/>
              </a:ext>
            </a:extLst>
          </p:cNvPr>
          <p:cNvSpPr/>
          <p:nvPr/>
        </p:nvSpPr>
        <p:spPr>
          <a:xfrm>
            <a:off x="27165155" y="26825275"/>
            <a:ext cx="3759349" cy="63699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2800" dirty="0"/>
              <a:t>Análise da textura</a:t>
            </a:r>
          </a:p>
        </p:txBody>
      </p:sp>
      <p:grpSp>
        <p:nvGrpSpPr>
          <p:cNvPr id="77" name="Agrupar 76">
            <a:extLst>
              <a:ext uri="{FF2B5EF4-FFF2-40B4-BE49-F238E27FC236}">
                <a16:creationId xmlns:a16="http://schemas.microsoft.com/office/drawing/2014/main" xmlns="" id="{1410241F-DED7-E442-91AC-B8CB566A920C}"/>
              </a:ext>
            </a:extLst>
          </p:cNvPr>
          <p:cNvGrpSpPr/>
          <p:nvPr/>
        </p:nvGrpSpPr>
        <p:grpSpPr>
          <a:xfrm>
            <a:off x="17862522" y="31494010"/>
            <a:ext cx="9036000" cy="3034162"/>
            <a:chOff x="1988963" y="2204718"/>
            <a:chExt cx="9036000" cy="3034162"/>
          </a:xfrm>
        </p:grpSpPr>
        <p:sp>
          <p:nvSpPr>
            <p:cNvPr id="78" name="Retângulo 77">
              <a:extLst>
                <a:ext uri="{FF2B5EF4-FFF2-40B4-BE49-F238E27FC236}">
                  <a16:creationId xmlns:a16="http://schemas.microsoft.com/office/drawing/2014/main" xmlns="" id="{ED3D34D1-DAB6-214A-B4A1-00C266ED0B13}"/>
                </a:ext>
              </a:extLst>
            </p:cNvPr>
            <p:cNvSpPr/>
            <p:nvPr/>
          </p:nvSpPr>
          <p:spPr>
            <a:xfrm>
              <a:off x="2011680" y="2214881"/>
              <a:ext cx="9000000" cy="197104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79" name="Imagem 78" descr="Uma imagem com planta, flor, fresco, vegetal&#10;&#10;Descrição gerada automaticamente">
              <a:extLst>
                <a:ext uri="{FF2B5EF4-FFF2-40B4-BE49-F238E27FC236}">
                  <a16:creationId xmlns:a16="http://schemas.microsoft.com/office/drawing/2014/main" xmlns="" id="{B8BF0126-EB7C-0844-B389-B855B24574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3792" t="46652" r="21866" b="15511"/>
            <a:stretch/>
          </p:blipFill>
          <p:spPr>
            <a:xfrm>
              <a:off x="9027346" y="2314507"/>
              <a:ext cx="1877568" cy="1792224"/>
            </a:xfrm>
            <a:prstGeom prst="rect">
              <a:avLst/>
            </a:prstGeom>
          </p:spPr>
        </p:pic>
        <p:pic>
          <p:nvPicPr>
            <p:cNvPr id="80" name="Imagem 79" descr="Uma imagem com planta, vegetal&#10;&#10;Descrição gerada automaticamente">
              <a:extLst>
                <a:ext uri="{FF2B5EF4-FFF2-40B4-BE49-F238E27FC236}">
                  <a16:creationId xmlns:a16="http://schemas.microsoft.com/office/drawing/2014/main" xmlns="" id="{3BE90C86-D3D9-6A48-BADE-CB07FEA65F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9904" t="41226" r="51386" b="32941"/>
            <a:stretch/>
          </p:blipFill>
          <p:spPr>
            <a:xfrm>
              <a:off x="7164608" y="2314633"/>
              <a:ext cx="1702676" cy="1771651"/>
            </a:xfrm>
            <a:prstGeom prst="rect">
              <a:avLst/>
            </a:prstGeom>
          </p:spPr>
        </p:pic>
        <p:pic>
          <p:nvPicPr>
            <p:cNvPr id="81" name="Imagem 80">
              <a:extLst>
                <a:ext uri="{FF2B5EF4-FFF2-40B4-BE49-F238E27FC236}">
                  <a16:creationId xmlns:a16="http://schemas.microsoft.com/office/drawing/2014/main" xmlns="" id="{701325B3-DC1B-C548-83C5-353C8A8142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4421" t="47158" r="47694" b="40009"/>
            <a:stretch/>
          </p:blipFill>
          <p:spPr>
            <a:xfrm rot="5400000">
              <a:off x="5392360" y="2324184"/>
              <a:ext cx="1429407" cy="1744718"/>
            </a:xfrm>
            <a:prstGeom prst="rect">
              <a:avLst/>
            </a:prstGeom>
          </p:spPr>
        </p:pic>
        <p:pic>
          <p:nvPicPr>
            <p:cNvPr id="82" name="Imagem 81" descr="Uma imagem com planta, vegetal, fresco&#10;&#10;Descrição gerada automaticamente">
              <a:extLst>
                <a:ext uri="{FF2B5EF4-FFF2-40B4-BE49-F238E27FC236}">
                  <a16:creationId xmlns:a16="http://schemas.microsoft.com/office/drawing/2014/main" xmlns="" id="{800965DA-AB9A-CB49-B621-C130ECE31E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7581" t="64160" r="29965" b="13091"/>
            <a:stretch/>
          </p:blipFill>
          <p:spPr>
            <a:xfrm>
              <a:off x="3689722" y="2545550"/>
              <a:ext cx="1359243" cy="1309816"/>
            </a:xfrm>
            <a:prstGeom prst="rect">
              <a:avLst/>
            </a:prstGeom>
          </p:spPr>
        </p:pic>
        <p:pic>
          <p:nvPicPr>
            <p:cNvPr id="83" name="Imagem 82" descr="Uma imagem com vegetal&#10;&#10;Descrição gerada automaticamente">
              <a:extLst>
                <a:ext uri="{FF2B5EF4-FFF2-40B4-BE49-F238E27FC236}">
                  <a16:creationId xmlns:a16="http://schemas.microsoft.com/office/drawing/2014/main" xmlns="" id="{46AFF363-88AB-FE46-B6EE-23240129EA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2607" t="57720" r="29566" b="7467"/>
            <a:stretch/>
          </p:blipFill>
          <p:spPr>
            <a:xfrm>
              <a:off x="2107031" y="2490660"/>
              <a:ext cx="1397876" cy="1439917"/>
            </a:xfrm>
            <a:prstGeom prst="rect">
              <a:avLst/>
            </a:prstGeom>
          </p:spPr>
        </p:pic>
        <p:cxnSp>
          <p:nvCxnSpPr>
            <p:cNvPr id="84" name="Conexão Reta 83">
              <a:extLst>
                <a:ext uri="{FF2B5EF4-FFF2-40B4-BE49-F238E27FC236}">
                  <a16:creationId xmlns:a16="http://schemas.microsoft.com/office/drawing/2014/main" xmlns="" id="{CB7DACE4-6049-7F43-ADED-62BEC60673EA}"/>
                </a:ext>
              </a:extLst>
            </p:cNvPr>
            <p:cNvCxnSpPr/>
            <p:nvPr/>
          </p:nvCxnSpPr>
          <p:spPr>
            <a:xfrm>
              <a:off x="8948564" y="2214880"/>
              <a:ext cx="0" cy="3024000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xão Reta 84">
              <a:extLst>
                <a:ext uri="{FF2B5EF4-FFF2-40B4-BE49-F238E27FC236}">
                  <a16:creationId xmlns:a16="http://schemas.microsoft.com/office/drawing/2014/main" xmlns="" id="{190C41BB-18C3-4C47-B845-E39B42D1BFFA}"/>
                </a:ext>
              </a:extLst>
            </p:cNvPr>
            <p:cNvCxnSpPr/>
            <p:nvPr/>
          </p:nvCxnSpPr>
          <p:spPr>
            <a:xfrm>
              <a:off x="7068964" y="2204719"/>
              <a:ext cx="0" cy="3024000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exão Reta 85">
              <a:extLst>
                <a:ext uri="{FF2B5EF4-FFF2-40B4-BE49-F238E27FC236}">
                  <a16:creationId xmlns:a16="http://schemas.microsoft.com/office/drawing/2014/main" xmlns="" id="{344B6693-10B3-6243-B2DE-44C5E30A9373}"/>
                </a:ext>
              </a:extLst>
            </p:cNvPr>
            <p:cNvCxnSpPr/>
            <p:nvPr/>
          </p:nvCxnSpPr>
          <p:spPr>
            <a:xfrm>
              <a:off x="5138564" y="2204718"/>
              <a:ext cx="0" cy="3024000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exão Reta 86">
              <a:extLst>
                <a:ext uri="{FF2B5EF4-FFF2-40B4-BE49-F238E27FC236}">
                  <a16:creationId xmlns:a16="http://schemas.microsoft.com/office/drawing/2014/main" xmlns="" id="{8B1976C3-18BB-C540-99F4-6717D7DFE1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4237" y="2214880"/>
              <a:ext cx="7" cy="3024000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CaixaDeTexto 87">
              <a:extLst>
                <a:ext uri="{FF2B5EF4-FFF2-40B4-BE49-F238E27FC236}">
                  <a16:creationId xmlns:a16="http://schemas.microsoft.com/office/drawing/2014/main" xmlns="" id="{FFD4433D-4BB0-414F-881E-980977F11E83}"/>
                </a:ext>
              </a:extLst>
            </p:cNvPr>
            <p:cNvSpPr txBox="1"/>
            <p:nvPr/>
          </p:nvSpPr>
          <p:spPr>
            <a:xfrm>
              <a:off x="2011680" y="4185921"/>
              <a:ext cx="15825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000" dirty="0"/>
                <a:t>Quantidade muito reduzida </a:t>
              </a:r>
            </a:p>
          </p:txBody>
        </p:sp>
        <p:sp>
          <p:nvSpPr>
            <p:cNvPr id="89" name="CaixaDeTexto 88">
              <a:extLst>
                <a:ext uri="{FF2B5EF4-FFF2-40B4-BE49-F238E27FC236}">
                  <a16:creationId xmlns:a16="http://schemas.microsoft.com/office/drawing/2014/main" xmlns="" id="{5C070D66-18C2-614B-9EFA-D78153796C3F}"/>
                </a:ext>
              </a:extLst>
            </p:cNvPr>
            <p:cNvSpPr txBox="1"/>
            <p:nvPr/>
          </p:nvSpPr>
          <p:spPr>
            <a:xfrm>
              <a:off x="3594237" y="4186384"/>
              <a:ext cx="1528800" cy="10152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PT" sz="2000" dirty="0"/>
                <a:t>Quantidade reduzida </a:t>
              </a:r>
            </a:p>
          </p:txBody>
        </p:sp>
        <p:sp>
          <p:nvSpPr>
            <p:cNvPr id="90" name="CaixaDeTexto 89">
              <a:extLst>
                <a:ext uri="{FF2B5EF4-FFF2-40B4-BE49-F238E27FC236}">
                  <a16:creationId xmlns:a16="http://schemas.microsoft.com/office/drawing/2014/main" xmlns="" id="{271897B1-E51F-A747-ADB1-A76D7B56FF85}"/>
                </a:ext>
              </a:extLst>
            </p:cNvPr>
            <p:cNvSpPr txBox="1"/>
            <p:nvPr/>
          </p:nvSpPr>
          <p:spPr>
            <a:xfrm>
              <a:off x="5138556" y="4339578"/>
              <a:ext cx="191487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PT" sz="2000" dirty="0"/>
                <a:t>Quantidade média</a:t>
              </a:r>
            </a:p>
          </p:txBody>
        </p:sp>
        <p:sp>
          <p:nvSpPr>
            <p:cNvPr id="91" name="CaixaDeTexto 90">
              <a:extLst>
                <a:ext uri="{FF2B5EF4-FFF2-40B4-BE49-F238E27FC236}">
                  <a16:creationId xmlns:a16="http://schemas.microsoft.com/office/drawing/2014/main" xmlns="" id="{38F0E274-67A0-4C4C-B92D-F779E79EDF4D}"/>
                </a:ext>
              </a:extLst>
            </p:cNvPr>
            <p:cNvSpPr txBox="1"/>
            <p:nvPr/>
          </p:nvSpPr>
          <p:spPr>
            <a:xfrm>
              <a:off x="7076720" y="4339578"/>
              <a:ext cx="1856305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PT" sz="2000" dirty="0"/>
                <a:t>Quantidade elevada</a:t>
              </a:r>
            </a:p>
          </p:txBody>
        </p:sp>
        <p:sp>
          <p:nvSpPr>
            <p:cNvPr id="92" name="CaixaDeTexto 91">
              <a:extLst>
                <a:ext uri="{FF2B5EF4-FFF2-40B4-BE49-F238E27FC236}">
                  <a16:creationId xmlns:a16="http://schemas.microsoft.com/office/drawing/2014/main" xmlns="" id="{03FB3C50-5E4F-8843-B828-D8079CF433A0}"/>
                </a:ext>
              </a:extLst>
            </p:cNvPr>
            <p:cNvSpPr txBox="1"/>
            <p:nvPr/>
          </p:nvSpPr>
          <p:spPr>
            <a:xfrm>
              <a:off x="8964104" y="4339578"/>
              <a:ext cx="2047573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PT" sz="2000" dirty="0"/>
                <a:t>Quantidade muito elevada</a:t>
              </a:r>
            </a:p>
          </p:txBody>
        </p:sp>
        <p:cxnSp>
          <p:nvCxnSpPr>
            <p:cNvPr id="93" name="Conexão Reta 92">
              <a:extLst>
                <a:ext uri="{FF2B5EF4-FFF2-40B4-BE49-F238E27FC236}">
                  <a16:creationId xmlns:a16="http://schemas.microsoft.com/office/drawing/2014/main" xmlns="" id="{66AFE544-59F7-694E-8905-AA9D1C6A0DB5}"/>
                </a:ext>
              </a:extLst>
            </p:cNvPr>
            <p:cNvCxnSpPr/>
            <p:nvPr/>
          </p:nvCxnSpPr>
          <p:spPr>
            <a:xfrm>
              <a:off x="2009284" y="2204718"/>
              <a:ext cx="0" cy="3024000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exão Reta 93">
              <a:extLst>
                <a:ext uri="{FF2B5EF4-FFF2-40B4-BE49-F238E27FC236}">
                  <a16:creationId xmlns:a16="http://schemas.microsoft.com/office/drawing/2014/main" xmlns="" id="{3DE11681-AFB1-5643-89EA-3764500A8344}"/>
                </a:ext>
              </a:extLst>
            </p:cNvPr>
            <p:cNvCxnSpPr/>
            <p:nvPr/>
          </p:nvCxnSpPr>
          <p:spPr>
            <a:xfrm>
              <a:off x="11011677" y="2204718"/>
              <a:ext cx="0" cy="3024000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xão Reta 94">
              <a:extLst>
                <a:ext uri="{FF2B5EF4-FFF2-40B4-BE49-F238E27FC236}">
                  <a16:creationId xmlns:a16="http://schemas.microsoft.com/office/drawing/2014/main" xmlns="" id="{8CA1FA22-E084-D74D-984C-7EE0B9318DE5}"/>
                </a:ext>
              </a:extLst>
            </p:cNvPr>
            <p:cNvCxnSpPr/>
            <p:nvPr/>
          </p:nvCxnSpPr>
          <p:spPr>
            <a:xfrm>
              <a:off x="1988963" y="5211744"/>
              <a:ext cx="9036000" cy="0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Agrupar 115">
            <a:extLst>
              <a:ext uri="{FF2B5EF4-FFF2-40B4-BE49-F238E27FC236}">
                <a16:creationId xmlns:a16="http://schemas.microsoft.com/office/drawing/2014/main" xmlns="" id="{914BB174-C462-144A-999B-BA1F899E89BC}"/>
              </a:ext>
            </a:extLst>
          </p:cNvPr>
          <p:cNvGrpSpPr/>
          <p:nvPr/>
        </p:nvGrpSpPr>
        <p:grpSpPr>
          <a:xfrm>
            <a:off x="18169194" y="27610502"/>
            <a:ext cx="8609279" cy="3034162"/>
            <a:chOff x="2385204" y="1066798"/>
            <a:chExt cx="8609279" cy="3034162"/>
          </a:xfrm>
        </p:grpSpPr>
        <p:sp>
          <p:nvSpPr>
            <p:cNvPr id="117" name="CaixaDeTexto 116">
              <a:extLst>
                <a:ext uri="{FF2B5EF4-FFF2-40B4-BE49-F238E27FC236}">
                  <a16:creationId xmlns:a16="http://schemas.microsoft.com/office/drawing/2014/main" xmlns="" id="{19D68F57-523F-BF49-A0C0-25FF1E9173BC}"/>
                </a:ext>
              </a:extLst>
            </p:cNvPr>
            <p:cNvSpPr txBox="1"/>
            <p:nvPr/>
          </p:nvSpPr>
          <p:spPr>
            <a:xfrm>
              <a:off x="7424564" y="3201658"/>
              <a:ext cx="1752301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PT" sz="2000" dirty="0"/>
                <a:t>Drupéolas grandes</a:t>
              </a:r>
            </a:p>
          </p:txBody>
        </p:sp>
        <p:grpSp>
          <p:nvGrpSpPr>
            <p:cNvPr id="118" name="Agrupar 117">
              <a:extLst>
                <a:ext uri="{FF2B5EF4-FFF2-40B4-BE49-F238E27FC236}">
                  <a16:creationId xmlns:a16="http://schemas.microsoft.com/office/drawing/2014/main" xmlns="" id="{F1E5F052-3D87-E948-984D-7A37C29B3AF0}"/>
                </a:ext>
              </a:extLst>
            </p:cNvPr>
            <p:cNvGrpSpPr/>
            <p:nvPr/>
          </p:nvGrpSpPr>
          <p:grpSpPr>
            <a:xfrm>
              <a:off x="2385204" y="1066798"/>
              <a:ext cx="8609279" cy="3034162"/>
              <a:chOff x="2385204" y="1066798"/>
              <a:chExt cx="8609279" cy="3034162"/>
            </a:xfrm>
          </p:grpSpPr>
          <p:sp>
            <p:nvSpPr>
              <p:cNvPr id="119" name="Retângulo 118">
                <a:extLst>
                  <a:ext uri="{FF2B5EF4-FFF2-40B4-BE49-F238E27FC236}">
                    <a16:creationId xmlns:a16="http://schemas.microsoft.com/office/drawing/2014/main" xmlns="" id="{D58EE7D7-9634-B341-B6FE-04676DC19502}"/>
                  </a:ext>
                </a:extLst>
              </p:cNvPr>
              <p:cNvSpPr/>
              <p:nvPr/>
            </p:nvSpPr>
            <p:spPr>
              <a:xfrm>
                <a:off x="2385204" y="1076961"/>
                <a:ext cx="8595996" cy="1971040"/>
              </a:xfrm>
              <a:prstGeom prst="rect">
                <a:avLst/>
              </a:prstGeom>
              <a:solidFill>
                <a:srgbClr val="000000">
                  <a:alpha val="50196"/>
                </a:srgbClr>
              </a:solidFill>
              <a:ln w="571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cxnSp>
            <p:nvCxnSpPr>
              <p:cNvPr id="120" name="Conexão Reta 119">
                <a:extLst>
                  <a:ext uri="{FF2B5EF4-FFF2-40B4-BE49-F238E27FC236}">
                    <a16:creationId xmlns:a16="http://schemas.microsoft.com/office/drawing/2014/main" xmlns="" id="{88DD5107-F10C-5941-9F71-C5A051E2AB54}"/>
                  </a:ext>
                </a:extLst>
              </p:cNvPr>
              <p:cNvCxnSpPr/>
              <p:nvPr/>
            </p:nvCxnSpPr>
            <p:spPr>
              <a:xfrm>
                <a:off x="9192404" y="1076960"/>
                <a:ext cx="0" cy="30240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Conexão Reta 120">
                <a:extLst>
                  <a:ext uri="{FF2B5EF4-FFF2-40B4-BE49-F238E27FC236}">
                    <a16:creationId xmlns:a16="http://schemas.microsoft.com/office/drawing/2014/main" xmlns="" id="{48076FE6-708F-F44D-B3A7-6EED8AD6A391}"/>
                  </a:ext>
                </a:extLst>
              </p:cNvPr>
              <p:cNvCxnSpPr/>
              <p:nvPr/>
            </p:nvCxnSpPr>
            <p:spPr>
              <a:xfrm>
                <a:off x="7424564" y="1066799"/>
                <a:ext cx="0" cy="30240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Conexão Reta 121">
                <a:extLst>
                  <a:ext uri="{FF2B5EF4-FFF2-40B4-BE49-F238E27FC236}">
                    <a16:creationId xmlns:a16="http://schemas.microsoft.com/office/drawing/2014/main" xmlns="" id="{D2AB060F-F9C1-7F44-B78D-5A6C9ABDBD25}"/>
                  </a:ext>
                </a:extLst>
              </p:cNvPr>
              <p:cNvCxnSpPr/>
              <p:nvPr/>
            </p:nvCxnSpPr>
            <p:spPr>
              <a:xfrm>
                <a:off x="5758324" y="1066798"/>
                <a:ext cx="0" cy="30240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exão Reta 122">
                <a:extLst>
                  <a:ext uri="{FF2B5EF4-FFF2-40B4-BE49-F238E27FC236}">
                    <a16:creationId xmlns:a16="http://schemas.microsoft.com/office/drawing/2014/main" xmlns="" id="{90AE6E70-F456-6B42-B0E8-47895080815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71757" y="1076960"/>
                <a:ext cx="7" cy="30240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CaixaDeTexto 123">
                <a:extLst>
                  <a:ext uri="{FF2B5EF4-FFF2-40B4-BE49-F238E27FC236}">
                    <a16:creationId xmlns:a16="http://schemas.microsoft.com/office/drawing/2014/main" xmlns="" id="{941383F6-7819-CD4E-95DE-668D079A0A09}"/>
                  </a:ext>
                </a:extLst>
              </p:cNvPr>
              <p:cNvSpPr txBox="1"/>
              <p:nvPr/>
            </p:nvSpPr>
            <p:spPr>
              <a:xfrm>
                <a:off x="2405518" y="3048001"/>
                <a:ext cx="164591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sz="2000" dirty="0"/>
                  <a:t>Drupéolas muito pequenas</a:t>
                </a:r>
              </a:p>
            </p:txBody>
          </p:sp>
          <p:sp>
            <p:nvSpPr>
              <p:cNvPr id="125" name="CaixaDeTexto 124">
                <a:extLst>
                  <a:ext uri="{FF2B5EF4-FFF2-40B4-BE49-F238E27FC236}">
                    <a16:creationId xmlns:a16="http://schemas.microsoft.com/office/drawing/2014/main" xmlns="" id="{1A401CF7-A5D3-8B44-8EBD-144C0F031BB8}"/>
                  </a:ext>
                </a:extLst>
              </p:cNvPr>
              <p:cNvSpPr txBox="1"/>
              <p:nvPr/>
            </p:nvSpPr>
            <p:spPr>
              <a:xfrm>
                <a:off x="4071757" y="3202121"/>
                <a:ext cx="1671040" cy="70788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pt-PT" sz="2000" dirty="0"/>
                  <a:t>Drupéolas pequenas</a:t>
                </a:r>
              </a:p>
            </p:txBody>
          </p:sp>
          <p:sp>
            <p:nvSpPr>
              <p:cNvPr id="126" name="CaixaDeTexto 125">
                <a:extLst>
                  <a:ext uri="{FF2B5EF4-FFF2-40B4-BE49-F238E27FC236}">
                    <a16:creationId xmlns:a16="http://schemas.microsoft.com/office/drawing/2014/main" xmlns="" id="{36DFA1B9-4DA4-744A-ACED-0488813F34DC}"/>
                  </a:ext>
                </a:extLst>
              </p:cNvPr>
              <p:cNvSpPr txBox="1"/>
              <p:nvPr/>
            </p:nvSpPr>
            <p:spPr>
              <a:xfrm>
                <a:off x="5755928" y="3201658"/>
                <a:ext cx="1653097" cy="70788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pt-PT" sz="2000" dirty="0"/>
                  <a:t>Drupéolas médias</a:t>
                </a:r>
              </a:p>
            </p:txBody>
          </p:sp>
          <p:sp>
            <p:nvSpPr>
              <p:cNvPr id="127" name="CaixaDeTexto 126">
                <a:extLst>
                  <a:ext uri="{FF2B5EF4-FFF2-40B4-BE49-F238E27FC236}">
                    <a16:creationId xmlns:a16="http://schemas.microsoft.com/office/drawing/2014/main" xmlns="" id="{71F58A9B-2998-9645-8C38-03C912F32347}"/>
                  </a:ext>
                </a:extLst>
              </p:cNvPr>
              <p:cNvSpPr txBox="1"/>
              <p:nvPr/>
            </p:nvSpPr>
            <p:spPr>
              <a:xfrm>
                <a:off x="9192401" y="3201658"/>
                <a:ext cx="1788796" cy="70788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pt-PT" sz="2000" dirty="0"/>
                  <a:t>Drupéolas muito grandes</a:t>
                </a:r>
              </a:p>
            </p:txBody>
          </p:sp>
          <p:cxnSp>
            <p:nvCxnSpPr>
              <p:cNvPr id="128" name="Conexão Reta 127">
                <a:extLst>
                  <a:ext uri="{FF2B5EF4-FFF2-40B4-BE49-F238E27FC236}">
                    <a16:creationId xmlns:a16="http://schemas.microsoft.com/office/drawing/2014/main" xmlns="" id="{F9299A7D-F919-D34A-920D-717FB708FF4B}"/>
                  </a:ext>
                </a:extLst>
              </p:cNvPr>
              <p:cNvCxnSpPr/>
              <p:nvPr/>
            </p:nvCxnSpPr>
            <p:spPr>
              <a:xfrm>
                <a:off x="2385204" y="1066798"/>
                <a:ext cx="0" cy="30240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Conexão Reta 128">
                <a:extLst>
                  <a:ext uri="{FF2B5EF4-FFF2-40B4-BE49-F238E27FC236}">
                    <a16:creationId xmlns:a16="http://schemas.microsoft.com/office/drawing/2014/main" xmlns="" id="{3A85355A-3F76-BF4D-9391-B420E12782CB}"/>
                  </a:ext>
                </a:extLst>
              </p:cNvPr>
              <p:cNvCxnSpPr/>
              <p:nvPr/>
            </p:nvCxnSpPr>
            <p:spPr>
              <a:xfrm>
                <a:off x="10981197" y="1066798"/>
                <a:ext cx="0" cy="30240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Conexão Reta 129">
                <a:extLst>
                  <a:ext uri="{FF2B5EF4-FFF2-40B4-BE49-F238E27FC236}">
                    <a16:creationId xmlns:a16="http://schemas.microsoft.com/office/drawing/2014/main" xmlns="" id="{F6E2303E-AC61-1D4B-B708-B09E8136D6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5204" y="4063664"/>
                <a:ext cx="8609279" cy="1016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1" name="Imagem 130">
                <a:extLst>
                  <a:ext uri="{FF2B5EF4-FFF2-40B4-BE49-F238E27FC236}">
                    <a16:creationId xmlns:a16="http://schemas.microsoft.com/office/drawing/2014/main" xmlns="" id="{0158E079-4347-FF4B-AB17-1B8DB12AAE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44248" t="52081" r="15907" b="13143"/>
              <a:stretch/>
            </p:blipFill>
            <p:spPr>
              <a:xfrm>
                <a:off x="2464116" y="1322450"/>
                <a:ext cx="1505416" cy="1494263"/>
              </a:xfrm>
              <a:prstGeom prst="rect">
                <a:avLst/>
              </a:prstGeom>
            </p:spPr>
          </p:pic>
          <p:pic>
            <p:nvPicPr>
              <p:cNvPr id="132" name="Imagem 131" descr="Uma imagem com vegetal, fresco&#10;&#10;Descrição gerada automaticamente">
                <a:extLst>
                  <a:ext uri="{FF2B5EF4-FFF2-40B4-BE49-F238E27FC236}">
                    <a16:creationId xmlns:a16="http://schemas.microsoft.com/office/drawing/2014/main" xmlns="" id="{D8BFBA48-F017-1348-BB6E-2665243C95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53065" t="62435" r="21495" b="13711"/>
              <a:stretch/>
            </p:blipFill>
            <p:spPr>
              <a:xfrm rot="21583540">
                <a:off x="9288783" y="1275408"/>
                <a:ext cx="1605775" cy="1572323"/>
              </a:xfrm>
              <a:prstGeom prst="rect">
                <a:avLst/>
              </a:prstGeom>
            </p:spPr>
          </p:pic>
          <p:pic>
            <p:nvPicPr>
              <p:cNvPr id="133" name="Imagem 132" descr="Uma imagem com vegetal, fresco&#10;&#10;Descrição gerada automaticamente">
                <a:extLst>
                  <a:ext uri="{FF2B5EF4-FFF2-40B4-BE49-F238E27FC236}">
                    <a16:creationId xmlns:a16="http://schemas.microsoft.com/office/drawing/2014/main" xmlns="" id="{F8FEA04D-E607-8D49-A84A-CA5975D6C3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22973" t="48532" r="39441" b="19613"/>
              <a:stretch/>
            </p:blipFill>
            <p:spPr>
              <a:xfrm rot="21583377">
                <a:off x="7501773" y="1351447"/>
                <a:ext cx="1585607" cy="1420239"/>
              </a:xfrm>
              <a:prstGeom prst="rect">
                <a:avLst/>
              </a:prstGeom>
            </p:spPr>
          </p:pic>
          <p:pic>
            <p:nvPicPr>
              <p:cNvPr id="134" name="Imagem 133" descr="Uma imagem com verde, fresco&#10;&#10;Descrição gerada automaticamente">
                <a:extLst>
                  <a:ext uri="{FF2B5EF4-FFF2-40B4-BE49-F238E27FC236}">
                    <a16:creationId xmlns:a16="http://schemas.microsoft.com/office/drawing/2014/main" xmlns="" id="{69473EB5-8362-6E4F-AFA0-EE309E4342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27686" t="65551" r="19846" b="8295"/>
              <a:stretch/>
            </p:blipFill>
            <p:spPr>
              <a:xfrm>
                <a:off x="5832750" y="1306418"/>
                <a:ext cx="1499191" cy="1510295"/>
              </a:xfrm>
              <a:prstGeom prst="rect">
                <a:avLst/>
              </a:prstGeom>
            </p:spPr>
          </p:pic>
          <p:pic>
            <p:nvPicPr>
              <p:cNvPr id="135" name="Imagem 134" descr="Uma imagem com verde, planta&#10;&#10;Descrição gerada automaticamente">
                <a:extLst>
                  <a:ext uri="{FF2B5EF4-FFF2-40B4-BE49-F238E27FC236}">
                    <a16:creationId xmlns:a16="http://schemas.microsoft.com/office/drawing/2014/main" xmlns="" id="{49218F01-3466-1445-A0AF-42FC9C8994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50879" t="68682" r="13939"/>
              <a:stretch/>
            </p:blipFill>
            <p:spPr>
              <a:xfrm>
                <a:off x="4169285" y="1288554"/>
                <a:ext cx="1502979" cy="1546021"/>
              </a:xfrm>
              <a:prstGeom prst="rect">
                <a:avLst/>
              </a:prstGeom>
            </p:spPr>
          </p:pic>
        </p:grpSp>
      </p:grpSp>
      <p:graphicFrame>
        <p:nvGraphicFramePr>
          <p:cNvPr id="107" name="Tabela 12">
            <a:extLst>
              <a:ext uri="{FF2B5EF4-FFF2-40B4-BE49-F238E27FC236}">
                <a16:creationId xmlns:a16="http://schemas.microsoft.com/office/drawing/2014/main" xmlns="" id="{FA950DB1-AC58-674C-A12A-E67B16B1F9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713328"/>
              </p:ext>
            </p:extLst>
          </p:nvPr>
        </p:nvGraphicFramePr>
        <p:xfrm>
          <a:off x="7863473" y="29134701"/>
          <a:ext cx="9648000" cy="76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12000">
                  <a:extLst>
                    <a:ext uri="{9D8B030D-6E8A-4147-A177-3AD203B41FA5}">
                      <a16:colId xmlns:a16="http://schemas.microsoft.com/office/drawing/2014/main" xmlns="" val="2403490972"/>
                    </a:ext>
                  </a:extLst>
                </a:gridCol>
                <a:gridCol w="2412000">
                  <a:extLst>
                    <a:ext uri="{9D8B030D-6E8A-4147-A177-3AD203B41FA5}">
                      <a16:colId xmlns:a16="http://schemas.microsoft.com/office/drawing/2014/main" xmlns="" val="3687676919"/>
                    </a:ext>
                  </a:extLst>
                </a:gridCol>
                <a:gridCol w="2412000">
                  <a:extLst>
                    <a:ext uri="{9D8B030D-6E8A-4147-A177-3AD203B41FA5}">
                      <a16:colId xmlns:a16="http://schemas.microsoft.com/office/drawing/2014/main" xmlns="" val="2065356732"/>
                    </a:ext>
                  </a:extLst>
                </a:gridCol>
                <a:gridCol w="2412000">
                  <a:extLst>
                    <a:ext uri="{9D8B030D-6E8A-4147-A177-3AD203B41FA5}">
                      <a16:colId xmlns:a16="http://schemas.microsoft.com/office/drawing/2014/main" xmlns="" val="3862418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Botões florais formados</a:t>
                      </a:r>
                      <a:r>
                        <a:rPr lang="pt-PT" sz="2200" dirty="0">
                          <a:effectLst/>
                        </a:rPr>
                        <a:t> </a:t>
                      </a:r>
                      <a:endParaRPr lang="pt-PT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Botões florais facilmente distintos</a:t>
                      </a:r>
                      <a:endParaRPr lang="pt-PT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Botões florais separados</a:t>
                      </a:r>
                      <a:endParaRPr lang="pt-PT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Flor aberta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639738222"/>
                  </a:ext>
                </a:extLst>
              </a:tr>
            </a:tbl>
          </a:graphicData>
        </a:graphic>
      </p:graphicFrame>
      <p:graphicFrame>
        <p:nvGraphicFramePr>
          <p:cNvPr id="108" name="Tabela 107">
            <a:extLst>
              <a:ext uri="{FF2B5EF4-FFF2-40B4-BE49-F238E27FC236}">
                <a16:creationId xmlns:a16="http://schemas.microsoft.com/office/drawing/2014/main" xmlns="" id="{4CACFA50-8943-7A4C-BB32-8026BCD590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59825"/>
              </p:ext>
            </p:extLst>
          </p:nvPr>
        </p:nvGraphicFramePr>
        <p:xfrm>
          <a:off x="7863473" y="31308413"/>
          <a:ext cx="9648000" cy="42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12000">
                  <a:extLst>
                    <a:ext uri="{9D8B030D-6E8A-4147-A177-3AD203B41FA5}">
                      <a16:colId xmlns:a16="http://schemas.microsoft.com/office/drawing/2014/main" xmlns="" val="2403490972"/>
                    </a:ext>
                  </a:extLst>
                </a:gridCol>
                <a:gridCol w="2412000">
                  <a:extLst>
                    <a:ext uri="{9D8B030D-6E8A-4147-A177-3AD203B41FA5}">
                      <a16:colId xmlns:a16="http://schemas.microsoft.com/office/drawing/2014/main" xmlns="" val="3687676919"/>
                    </a:ext>
                  </a:extLst>
                </a:gridCol>
                <a:gridCol w="2412000">
                  <a:extLst>
                    <a:ext uri="{9D8B030D-6E8A-4147-A177-3AD203B41FA5}">
                      <a16:colId xmlns:a16="http://schemas.microsoft.com/office/drawing/2014/main" xmlns="" val="2065356732"/>
                    </a:ext>
                  </a:extLst>
                </a:gridCol>
                <a:gridCol w="2412000">
                  <a:extLst>
                    <a:ext uri="{9D8B030D-6E8A-4147-A177-3AD203B41FA5}">
                      <a16:colId xmlns:a16="http://schemas.microsoft.com/office/drawing/2014/main" xmlns="" val="3862418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Flor sem pétalas</a:t>
                      </a:r>
                      <a:endParaRPr lang="pt-PT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200" dirty="0"/>
                        <a:t>Fruto vingado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Fruto verde</a:t>
                      </a:r>
                      <a:endParaRPr lang="pt-PT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Fruto vermelho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639738222"/>
                  </a:ext>
                </a:extLst>
              </a:tr>
            </a:tbl>
          </a:graphicData>
        </a:graphic>
      </p:graphicFrame>
      <p:grpSp>
        <p:nvGrpSpPr>
          <p:cNvPr id="109" name="Agrupar 108">
            <a:extLst>
              <a:ext uri="{FF2B5EF4-FFF2-40B4-BE49-F238E27FC236}">
                <a16:creationId xmlns:a16="http://schemas.microsoft.com/office/drawing/2014/main" xmlns="" id="{4E02E892-8736-2441-AEDD-F3ED570D3C64}"/>
              </a:ext>
            </a:extLst>
          </p:cNvPr>
          <p:cNvGrpSpPr/>
          <p:nvPr/>
        </p:nvGrpSpPr>
        <p:grpSpPr>
          <a:xfrm>
            <a:off x="7837619" y="27604519"/>
            <a:ext cx="9681480" cy="6023384"/>
            <a:chOff x="2001363" y="607112"/>
            <a:chExt cx="9681480" cy="6023384"/>
          </a:xfrm>
        </p:grpSpPr>
        <p:sp>
          <p:nvSpPr>
            <p:cNvPr id="110" name="CaixaDeTexto 109">
              <a:extLst>
                <a:ext uri="{FF2B5EF4-FFF2-40B4-BE49-F238E27FC236}">
                  <a16:creationId xmlns:a16="http://schemas.microsoft.com/office/drawing/2014/main" xmlns="" id="{4E2DD26E-EB9C-DC4A-B6F5-0071B7CE6810}"/>
                </a:ext>
              </a:extLst>
            </p:cNvPr>
            <p:cNvSpPr txBox="1"/>
            <p:nvPr/>
          </p:nvSpPr>
          <p:spPr>
            <a:xfrm>
              <a:off x="4472162" y="5674624"/>
              <a:ext cx="5081894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pt-PT" sz="3600" b="1" dirty="0">
                  <a:sym typeface="Wingdings" pitchFamily="2" charset="2"/>
                </a:rPr>
                <a:t> </a:t>
              </a:r>
              <a:r>
                <a:rPr lang="pt-PT" sz="3600" b="1" dirty="0"/>
                <a:t>A Framboesa Preta</a:t>
              </a:r>
            </a:p>
          </p:txBody>
        </p:sp>
        <p:grpSp>
          <p:nvGrpSpPr>
            <p:cNvPr id="111" name="Agrupar 110">
              <a:extLst>
                <a:ext uri="{FF2B5EF4-FFF2-40B4-BE49-F238E27FC236}">
                  <a16:creationId xmlns:a16="http://schemas.microsoft.com/office/drawing/2014/main" xmlns="" id="{9933A891-7F6D-7D41-8BF1-6911E3CC4A76}"/>
                </a:ext>
              </a:extLst>
            </p:cNvPr>
            <p:cNvGrpSpPr/>
            <p:nvPr/>
          </p:nvGrpSpPr>
          <p:grpSpPr>
            <a:xfrm>
              <a:off x="2001363" y="607112"/>
              <a:ext cx="9681480" cy="6023384"/>
              <a:chOff x="2001363" y="607112"/>
              <a:chExt cx="9681480" cy="6023384"/>
            </a:xfrm>
          </p:grpSpPr>
          <p:pic>
            <p:nvPicPr>
              <p:cNvPr id="112" name="Imagem 111" descr="Uma imagem com planta, flor, roxo&#10;&#10;Descrição gerada automaticamente">
                <a:extLst>
                  <a:ext uri="{FF2B5EF4-FFF2-40B4-BE49-F238E27FC236}">
                    <a16:creationId xmlns:a16="http://schemas.microsoft.com/office/drawing/2014/main" xmlns="" id="{490E7355-77D3-F845-8311-880BE4ECB3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328" t="64028" r="41802" b="12771"/>
              <a:stretch/>
            </p:blipFill>
            <p:spPr bwMode="auto">
              <a:xfrm rot="5400000">
                <a:off x="2476191" y="168426"/>
                <a:ext cx="1504875" cy="240845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13" name="Imagem 112" descr="Uma imagem com exterior, planta, árvore, vegetal&#10;&#10;Descrição gerada automaticamente">
                <a:extLst>
                  <a:ext uri="{FF2B5EF4-FFF2-40B4-BE49-F238E27FC236}">
                    <a16:creationId xmlns:a16="http://schemas.microsoft.com/office/drawing/2014/main" xmlns="" id="{310C862C-4B70-8741-8B98-0AA27C0EDF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366" t="45292" r="53239" b="28261"/>
              <a:stretch/>
            </p:blipFill>
            <p:spPr bwMode="auto">
              <a:xfrm rot="5400000">
                <a:off x="4884641" y="168422"/>
                <a:ext cx="1504876" cy="2408451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14" name="Imagem 113" descr="Uma imagem com texto, planta, verde, vegetal&#10;&#10;Descrição gerada automaticamente">
                <a:extLst>
                  <a:ext uri="{FF2B5EF4-FFF2-40B4-BE49-F238E27FC236}">
                    <a16:creationId xmlns:a16="http://schemas.microsoft.com/office/drawing/2014/main" xmlns="" id="{E202297A-4EC5-3045-81AB-F45362CA2C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65" t="34985" r="30759" b="51631"/>
              <a:stretch/>
            </p:blipFill>
            <p:spPr bwMode="auto">
              <a:xfrm>
                <a:off x="6851213" y="620209"/>
                <a:ext cx="2408451" cy="1504877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15" name="Imagem 114" descr="Uma imagem com planta, árvore, ácer&#10;&#10;Descrição gerada automaticamente">
                <a:extLst>
                  <a:ext uri="{FF2B5EF4-FFF2-40B4-BE49-F238E27FC236}">
                    <a16:creationId xmlns:a16="http://schemas.microsoft.com/office/drawing/2014/main" xmlns="" id="{0627E98F-C40E-8F4A-BBC4-8BFCC1932A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27977" r="27361" b="51896"/>
              <a:stretch/>
            </p:blipFill>
            <p:spPr bwMode="auto">
              <a:xfrm>
                <a:off x="9259664" y="620209"/>
                <a:ext cx="2415553" cy="1504877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36" name="Imagem 135" descr="Uma imagem com planta, árvore, vegetal&#10;&#10;Descrição gerada automaticamente">
                <a:extLst>
                  <a:ext uri="{FF2B5EF4-FFF2-40B4-BE49-F238E27FC236}">
                    <a16:creationId xmlns:a16="http://schemas.microsoft.com/office/drawing/2014/main" xmlns="" id="{B4DFAFB0-7315-8B4F-BD95-CCCE7A1BF9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125" t="27675" r="40427" b="30911"/>
              <a:stretch/>
            </p:blipFill>
            <p:spPr bwMode="auto">
              <a:xfrm rot="5400000">
                <a:off x="2513266" y="2394610"/>
                <a:ext cx="1430727" cy="240845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37" name="Imagem 136" descr="Uma imagem com planta, flor, fresco&#10;&#10;Descrição gerada automaticamente">
                <a:extLst>
                  <a:ext uri="{FF2B5EF4-FFF2-40B4-BE49-F238E27FC236}">
                    <a16:creationId xmlns:a16="http://schemas.microsoft.com/office/drawing/2014/main" xmlns="" id="{CE0CF66C-C1D3-1B4B-815F-11B739FB57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050" t="36314" r="2278" b="27653"/>
              <a:stretch/>
            </p:blipFill>
            <p:spPr bwMode="auto">
              <a:xfrm>
                <a:off x="4442765" y="2911502"/>
                <a:ext cx="2408451" cy="1399504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38" name="Imagem 137">
                <a:extLst>
                  <a:ext uri="{FF2B5EF4-FFF2-40B4-BE49-F238E27FC236}">
                    <a16:creationId xmlns:a16="http://schemas.microsoft.com/office/drawing/2014/main" xmlns="" id="{72BB134E-0589-B942-A2B8-820E9DA692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4088" t="44205" r="48027" b="37863"/>
              <a:stretch/>
            </p:blipFill>
            <p:spPr>
              <a:xfrm rot="5400000">
                <a:off x="7349584" y="2400927"/>
                <a:ext cx="1411711" cy="2408450"/>
              </a:xfrm>
              <a:prstGeom prst="rect">
                <a:avLst/>
              </a:prstGeom>
            </p:spPr>
          </p:pic>
          <p:pic>
            <p:nvPicPr>
              <p:cNvPr id="139" name="Imagem 138" descr="Uma imagem com planta&#10;&#10;Descrição gerada automaticamente">
                <a:extLst>
                  <a:ext uri="{FF2B5EF4-FFF2-40B4-BE49-F238E27FC236}">
                    <a16:creationId xmlns:a16="http://schemas.microsoft.com/office/drawing/2014/main" xmlns="" id="{29437B48-CE1E-E545-B7EC-3A6C77A05D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521" t="42168" r="15350" b="21970"/>
              <a:stretch/>
            </p:blipFill>
            <p:spPr bwMode="auto">
              <a:xfrm>
                <a:off x="2016777" y="4732912"/>
                <a:ext cx="2408451" cy="1883424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grpSp>
            <p:nvGrpSpPr>
              <p:cNvPr id="140" name="Agrupar 139">
                <a:extLst>
                  <a:ext uri="{FF2B5EF4-FFF2-40B4-BE49-F238E27FC236}">
                    <a16:creationId xmlns:a16="http://schemas.microsoft.com/office/drawing/2014/main" xmlns="" id="{FD76FE5F-9D4A-304A-B428-C8157179E376}"/>
                  </a:ext>
                </a:extLst>
              </p:cNvPr>
              <p:cNvGrpSpPr/>
              <p:nvPr/>
            </p:nvGrpSpPr>
            <p:grpSpPr>
              <a:xfrm>
                <a:off x="2001363" y="607112"/>
                <a:ext cx="9681480" cy="6023384"/>
                <a:chOff x="2001363" y="607112"/>
                <a:chExt cx="9681480" cy="6023384"/>
              </a:xfrm>
            </p:grpSpPr>
            <p:cxnSp>
              <p:nvCxnSpPr>
                <p:cNvPr id="141" name="Conexão Reta 140">
                  <a:extLst>
                    <a:ext uri="{FF2B5EF4-FFF2-40B4-BE49-F238E27FC236}">
                      <a16:creationId xmlns:a16="http://schemas.microsoft.com/office/drawing/2014/main" xmlns="" id="{F4F2F6B7-5C03-A946-B7B9-C1CC6D100E65}"/>
                    </a:ext>
                  </a:extLst>
                </p:cNvPr>
                <p:cNvCxnSpPr/>
                <p:nvPr/>
              </p:nvCxnSpPr>
              <p:spPr>
                <a:xfrm>
                  <a:off x="2016777" y="620209"/>
                  <a:ext cx="9658440" cy="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Conexão Reta 141">
                  <a:extLst>
                    <a:ext uri="{FF2B5EF4-FFF2-40B4-BE49-F238E27FC236}">
                      <a16:creationId xmlns:a16="http://schemas.microsoft.com/office/drawing/2014/main" xmlns="" id="{65415B1F-34D4-B240-B503-74580D298ACF}"/>
                    </a:ext>
                  </a:extLst>
                </p:cNvPr>
                <p:cNvCxnSpPr/>
                <p:nvPr/>
              </p:nvCxnSpPr>
              <p:spPr>
                <a:xfrm>
                  <a:off x="2012085" y="2146578"/>
                  <a:ext cx="9658440" cy="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Conexão Reta 142">
                  <a:extLst>
                    <a:ext uri="{FF2B5EF4-FFF2-40B4-BE49-F238E27FC236}">
                      <a16:creationId xmlns:a16="http://schemas.microsoft.com/office/drawing/2014/main" xmlns="" id="{1300AAE0-389A-4742-B237-5A6AC85489CB}"/>
                    </a:ext>
                  </a:extLst>
                </p:cNvPr>
                <p:cNvCxnSpPr/>
                <p:nvPr/>
              </p:nvCxnSpPr>
              <p:spPr>
                <a:xfrm>
                  <a:off x="2024403" y="2883471"/>
                  <a:ext cx="9658440" cy="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Conexão Reta 143">
                  <a:extLst>
                    <a:ext uri="{FF2B5EF4-FFF2-40B4-BE49-F238E27FC236}">
                      <a16:creationId xmlns:a16="http://schemas.microsoft.com/office/drawing/2014/main" xmlns="" id="{EA6E668F-9E9F-C040-A8D2-90EC14F68C30}"/>
                    </a:ext>
                  </a:extLst>
                </p:cNvPr>
                <p:cNvCxnSpPr/>
                <p:nvPr/>
              </p:nvCxnSpPr>
              <p:spPr>
                <a:xfrm>
                  <a:off x="2024403" y="4328241"/>
                  <a:ext cx="9658440" cy="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Conexão Reta 144">
                  <a:extLst>
                    <a:ext uri="{FF2B5EF4-FFF2-40B4-BE49-F238E27FC236}">
                      <a16:creationId xmlns:a16="http://schemas.microsoft.com/office/drawing/2014/main" xmlns="" id="{9C7E5037-B630-A448-AA43-AE93DAD014CA}"/>
                    </a:ext>
                  </a:extLst>
                </p:cNvPr>
                <p:cNvCxnSpPr/>
                <p:nvPr/>
              </p:nvCxnSpPr>
              <p:spPr>
                <a:xfrm>
                  <a:off x="2024403" y="4732912"/>
                  <a:ext cx="9658440" cy="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Conexão Reta 145">
                  <a:extLst>
                    <a:ext uri="{FF2B5EF4-FFF2-40B4-BE49-F238E27FC236}">
                      <a16:creationId xmlns:a16="http://schemas.microsoft.com/office/drawing/2014/main" xmlns="" id="{EF3A675B-C8C8-D147-AD7D-F34A563ED795}"/>
                    </a:ext>
                  </a:extLst>
                </p:cNvPr>
                <p:cNvCxnSpPr/>
                <p:nvPr/>
              </p:nvCxnSpPr>
              <p:spPr>
                <a:xfrm>
                  <a:off x="2012085" y="607113"/>
                  <a:ext cx="12318" cy="601200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Conexão Reta 146">
                  <a:extLst>
                    <a:ext uri="{FF2B5EF4-FFF2-40B4-BE49-F238E27FC236}">
                      <a16:creationId xmlns:a16="http://schemas.microsoft.com/office/drawing/2014/main" xmlns="" id="{75705AA3-3E95-144A-BB0C-D06ECB6308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62807" y="607112"/>
                  <a:ext cx="0" cy="414000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Conexão Reta 147">
                  <a:extLst>
                    <a:ext uri="{FF2B5EF4-FFF2-40B4-BE49-F238E27FC236}">
                      <a16:creationId xmlns:a16="http://schemas.microsoft.com/office/drawing/2014/main" xmlns="" id="{35441B8D-B0B6-2646-A4B4-F53EFB604F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59664" y="620209"/>
                  <a:ext cx="0" cy="414000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Conexão Reta 148">
                  <a:extLst>
                    <a:ext uri="{FF2B5EF4-FFF2-40B4-BE49-F238E27FC236}">
                      <a16:creationId xmlns:a16="http://schemas.microsoft.com/office/drawing/2014/main" xmlns="" id="{21DE0633-7592-FA4C-AEB9-ADE1EBDDB3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41305" y="618496"/>
                  <a:ext cx="0" cy="414000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Conexão Reta 149">
                  <a:extLst>
                    <a:ext uri="{FF2B5EF4-FFF2-40B4-BE49-F238E27FC236}">
                      <a16:creationId xmlns:a16="http://schemas.microsoft.com/office/drawing/2014/main" xmlns="" id="{4BC2296D-E961-E845-8FFF-196EDE0374D3}"/>
                    </a:ext>
                  </a:extLst>
                </p:cNvPr>
                <p:cNvCxnSpPr/>
                <p:nvPr/>
              </p:nvCxnSpPr>
              <p:spPr>
                <a:xfrm>
                  <a:off x="4430443" y="618496"/>
                  <a:ext cx="12318" cy="601200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Conexão Reta 150">
                  <a:extLst>
                    <a:ext uri="{FF2B5EF4-FFF2-40B4-BE49-F238E27FC236}">
                      <a16:creationId xmlns:a16="http://schemas.microsoft.com/office/drawing/2014/main" xmlns="" id="{7BAF54A9-D115-D647-B6C0-5877247CA0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01363" y="6616336"/>
                  <a:ext cx="2466000" cy="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2" name="Retângulo Arredondado 151">
            <a:extLst>
              <a:ext uri="{FF2B5EF4-FFF2-40B4-BE49-F238E27FC236}">
                <a16:creationId xmlns:a16="http://schemas.microsoft.com/office/drawing/2014/main" xmlns="" id="{AAD9898A-80CD-8645-9E4A-053D29C75AF5}"/>
              </a:ext>
            </a:extLst>
          </p:cNvPr>
          <p:cNvSpPr/>
          <p:nvPr/>
        </p:nvSpPr>
        <p:spPr>
          <a:xfrm>
            <a:off x="7860659" y="26825276"/>
            <a:ext cx="9623481" cy="63699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2800" dirty="0"/>
              <a:t>Estabelecimento de escala fenológica para a Framboesa preta</a:t>
            </a:r>
          </a:p>
        </p:txBody>
      </p:sp>
      <p:sp>
        <p:nvSpPr>
          <p:cNvPr id="153" name="CaixaDeTexto 152">
            <a:extLst>
              <a:ext uri="{FF2B5EF4-FFF2-40B4-BE49-F238E27FC236}">
                <a16:creationId xmlns:a16="http://schemas.microsoft.com/office/drawing/2014/main" xmlns="" id="{8C9C784F-BE1B-E245-88B4-7D69FF033ACE}"/>
              </a:ext>
            </a:extLst>
          </p:cNvPr>
          <p:cNvSpPr txBox="1"/>
          <p:nvPr/>
        </p:nvSpPr>
        <p:spPr>
          <a:xfrm>
            <a:off x="1660091" y="26721667"/>
            <a:ext cx="967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6000" dirty="0"/>
              <a:t>...</a:t>
            </a:r>
          </a:p>
        </p:txBody>
      </p:sp>
      <p:cxnSp>
        <p:nvCxnSpPr>
          <p:cNvPr id="154" name="Conexão Reta Unidirecional 153">
            <a:extLst>
              <a:ext uri="{FF2B5EF4-FFF2-40B4-BE49-F238E27FC236}">
                <a16:creationId xmlns:a16="http://schemas.microsoft.com/office/drawing/2014/main" xmlns="" id="{3F8D5E7C-A6EA-774E-B602-EB1424D2D850}"/>
              </a:ext>
            </a:extLst>
          </p:cNvPr>
          <p:cNvCxnSpPr>
            <a:cxnSpLocks/>
          </p:cNvCxnSpPr>
          <p:nvPr/>
        </p:nvCxnSpPr>
        <p:spPr>
          <a:xfrm>
            <a:off x="12752768" y="25089084"/>
            <a:ext cx="0" cy="168545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9B79646D-D5AB-2E4B-A3F2-8F134403CC89}"/>
              </a:ext>
            </a:extLst>
          </p:cNvPr>
          <p:cNvSpPr txBox="1"/>
          <p:nvPr/>
        </p:nvSpPr>
        <p:spPr>
          <a:xfrm>
            <a:off x="27299393" y="27615903"/>
            <a:ext cx="35997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800" dirty="0"/>
              <a:t>Determinação do método de avaliação da firmeza da película.</a:t>
            </a:r>
          </a:p>
        </p:txBody>
      </p:sp>
      <p:sp>
        <p:nvSpPr>
          <p:cNvPr id="155" name="CaixaDeTexto 154">
            <a:extLst>
              <a:ext uri="{FF2B5EF4-FFF2-40B4-BE49-F238E27FC236}">
                <a16:creationId xmlns:a16="http://schemas.microsoft.com/office/drawing/2014/main" xmlns="" id="{9C964895-8685-354A-8DDB-DF535EF3D604}"/>
              </a:ext>
            </a:extLst>
          </p:cNvPr>
          <p:cNvSpPr txBox="1"/>
          <p:nvPr/>
        </p:nvSpPr>
        <p:spPr>
          <a:xfrm flipV="1">
            <a:off x="26918677" y="28997525"/>
            <a:ext cx="4349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6000" dirty="0"/>
              <a:t>...</a:t>
            </a:r>
          </a:p>
        </p:txBody>
      </p:sp>
      <p:cxnSp>
        <p:nvCxnSpPr>
          <p:cNvPr id="156" name="Conexão Reta 155">
            <a:extLst>
              <a:ext uri="{FF2B5EF4-FFF2-40B4-BE49-F238E27FC236}">
                <a16:creationId xmlns:a16="http://schemas.microsoft.com/office/drawing/2014/main" xmlns="" id="{B70AE4DD-6796-4C4B-8F83-A97E31919B75}"/>
              </a:ext>
            </a:extLst>
          </p:cNvPr>
          <p:cNvCxnSpPr>
            <a:cxnSpLocks/>
          </p:cNvCxnSpPr>
          <p:nvPr/>
        </p:nvCxnSpPr>
        <p:spPr>
          <a:xfrm flipH="1">
            <a:off x="23058282" y="24485326"/>
            <a:ext cx="0" cy="59466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tângulo Arredondado 100">
            <a:extLst>
              <a:ext uri="{FF2B5EF4-FFF2-40B4-BE49-F238E27FC236}">
                <a16:creationId xmlns:a16="http://schemas.microsoft.com/office/drawing/2014/main" xmlns="" id="{6D0CD869-1ADF-454A-9662-E71BBB684D41}"/>
              </a:ext>
            </a:extLst>
          </p:cNvPr>
          <p:cNvSpPr/>
          <p:nvPr/>
        </p:nvSpPr>
        <p:spPr>
          <a:xfrm>
            <a:off x="1547551" y="35092451"/>
            <a:ext cx="15899635" cy="360386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</a:pPr>
            <a:r>
              <a:rPr lang="pt-PT" sz="3600" b="1" dirty="0"/>
              <a:t>Conclusão</a:t>
            </a:r>
          </a:p>
          <a:p>
            <a:pPr algn="just">
              <a:spcBef>
                <a:spcPts val="600"/>
              </a:spcBef>
            </a:pPr>
            <a:r>
              <a:rPr lang="pt-PT" sz="2800" dirty="0"/>
              <a:t>Neste ensaio foram selecionados 788 genótipos com baixas necessidades em frio, dos quais foram escolhidos 40 genótipos em que se avaliou a capacidade de produção de rebentos radiculares e estabeleceu-se uma escala fenológica para a framboesa preta. A quantidade de drupéolas por fruto e o tamanho das mesmas estão a ser analisados  nos 788 genótipos. A seleção irá continuar, mais focada na textura do fruto e será definido um método adequado para a avaliação da firmeza da película da framboesa.</a:t>
            </a:r>
          </a:p>
        </p:txBody>
      </p:sp>
      <p:sp>
        <p:nvSpPr>
          <p:cNvPr id="157" name="Retângulo Arredondado 156">
            <a:extLst>
              <a:ext uri="{FF2B5EF4-FFF2-40B4-BE49-F238E27FC236}">
                <a16:creationId xmlns:a16="http://schemas.microsoft.com/office/drawing/2014/main" xmlns="" id="{AC5B43CE-4714-154B-BE92-FA79A6225D20}"/>
              </a:ext>
            </a:extLst>
          </p:cNvPr>
          <p:cNvSpPr/>
          <p:nvPr/>
        </p:nvSpPr>
        <p:spPr>
          <a:xfrm>
            <a:off x="17739976" y="35092451"/>
            <a:ext cx="13257005" cy="3603869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just">
              <a:spcAft>
                <a:spcPts val="600"/>
              </a:spcAft>
            </a:pPr>
            <a:r>
              <a:rPr lang="pt-PT" sz="3600" b="1" dirty="0"/>
              <a:t>Bibliografia</a:t>
            </a:r>
          </a:p>
          <a:p>
            <a:pPr algn="just"/>
            <a:r>
              <a:rPr lang="pt-PT" sz="2800" dirty="0"/>
              <a:t>1.	</a:t>
            </a:r>
            <a:r>
              <a:rPr lang="pt-PT" sz="2800" dirty="0" err="1"/>
              <a:t>Dosset</a:t>
            </a:r>
            <a:r>
              <a:rPr lang="pt-PT" sz="2800" dirty="0"/>
              <a:t>, M. &amp; </a:t>
            </a:r>
            <a:r>
              <a:rPr lang="pt-PT" sz="2800" dirty="0" err="1"/>
              <a:t>Finn</a:t>
            </a:r>
            <a:r>
              <a:rPr lang="pt-PT" sz="2800" dirty="0"/>
              <a:t>, M. (2016) ﻿</a:t>
            </a:r>
            <a:r>
              <a:rPr lang="pt-PT" sz="2800" i="1" dirty="0" err="1"/>
              <a:t>Genetic</a:t>
            </a:r>
            <a:r>
              <a:rPr lang="pt-PT" sz="2800" i="1" dirty="0"/>
              <a:t> </a:t>
            </a:r>
            <a:r>
              <a:rPr lang="pt-PT" sz="2800" i="1" dirty="0" err="1"/>
              <a:t>Resources</a:t>
            </a:r>
            <a:r>
              <a:rPr lang="pt-PT" sz="2800" i="1" dirty="0"/>
              <a:t> </a:t>
            </a:r>
            <a:r>
              <a:rPr lang="pt-PT" sz="2800" i="1" dirty="0" err="1"/>
              <a:t>and</a:t>
            </a:r>
            <a:r>
              <a:rPr lang="pt-PT" sz="2800" i="1" dirty="0"/>
              <a:t> </a:t>
            </a:r>
            <a:r>
              <a:rPr lang="pt-PT" sz="2800" i="1" dirty="0" err="1"/>
              <a:t>Crop</a:t>
            </a:r>
            <a:r>
              <a:rPr lang="pt-PT" sz="2800" i="1" dirty="0"/>
              <a:t> </a:t>
            </a:r>
            <a:r>
              <a:rPr lang="pt-PT" sz="2800" i="1" dirty="0" err="1"/>
              <a:t>Evolution</a:t>
            </a:r>
            <a:r>
              <a:rPr lang="pt-PT" sz="2800" dirty="0"/>
              <a:t>. 63, 653–673. </a:t>
            </a:r>
            <a:r>
              <a:rPr lang="pt-PT" sz="2800" dirty="0" err="1"/>
              <a:t>https</a:t>
            </a:r>
            <a:r>
              <a:rPr lang="pt-PT" sz="2800" dirty="0"/>
              <a:t>://</a:t>
            </a:r>
            <a:r>
              <a:rPr lang="pt-PT" sz="2800" dirty="0" err="1"/>
              <a:t>doi.org</a:t>
            </a:r>
            <a:r>
              <a:rPr lang="pt-PT" sz="2800" dirty="0"/>
              <a:t>/10.1007/s10722-015-0274-y</a:t>
            </a:r>
          </a:p>
          <a:p>
            <a:pPr algn="just"/>
            <a:r>
              <a:rPr lang="pt-PT" sz="2800" dirty="0"/>
              <a:t>2.	</a:t>
            </a:r>
            <a:r>
              <a:rPr lang="pt-PT" sz="2800" dirty="0" err="1"/>
              <a:t>Willman</a:t>
            </a:r>
            <a:r>
              <a:rPr lang="pt-PT" sz="2800" dirty="0"/>
              <a:t>, M. (2019) </a:t>
            </a:r>
            <a:r>
              <a:rPr lang="pt-PT" sz="2800" dirty="0" err="1"/>
              <a:t>Genetic</a:t>
            </a:r>
            <a:r>
              <a:rPr lang="pt-PT" sz="2800" dirty="0"/>
              <a:t> </a:t>
            </a:r>
            <a:r>
              <a:rPr lang="pt-PT" sz="2800" dirty="0" err="1"/>
              <a:t>Analysis</a:t>
            </a:r>
            <a:r>
              <a:rPr lang="pt-PT" sz="2800" dirty="0"/>
              <a:t> </a:t>
            </a:r>
            <a:r>
              <a:rPr lang="pt-PT" sz="2800" dirty="0" err="1"/>
              <a:t>of</a:t>
            </a:r>
            <a:r>
              <a:rPr lang="pt-PT" sz="2800" dirty="0"/>
              <a:t> </a:t>
            </a:r>
            <a:r>
              <a:rPr lang="pt-PT" sz="2800" dirty="0" err="1"/>
              <a:t>Black</a:t>
            </a:r>
            <a:r>
              <a:rPr lang="pt-PT" sz="2800" dirty="0"/>
              <a:t> </a:t>
            </a:r>
            <a:r>
              <a:rPr lang="pt-PT" sz="2800" dirty="0" err="1"/>
              <a:t>Raspberry</a:t>
            </a:r>
            <a:r>
              <a:rPr lang="pt-PT" sz="2800" dirty="0"/>
              <a:t> </a:t>
            </a:r>
            <a:r>
              <a:rPr lang="pt-PT" sz="2800" dirty="0" err="1"/>
              <a:t>Breeding</a:t>
            </a:r>
            <a:r>
              <a:rPr lang="pt-PT" sz="2800" dirty="0"/>
              <a:t> </a:t>
            </a:r>
            <a:r>
              <a:rPr lang="pt-PT" sz="2800" dirty="0" err="1"/>
              <a:t>Germplasm</a:t>
            </a:r>
            <a:r>
              <a:rPr lang="pt-PT" sz="2800" dirty="0"/>
              <a:t> </a:t>
            </a:r>
            <a:r>
              <a:rPr lang="pt-PT" sz="2800" dirty="0" err="1"/>
              <a:t>Thesis</a:t>
            </a:r>
            <a:r>
              <a:rPr lang="pt-PT" sz="2800" dirty="0"/>
              <a:t> (Dissertação de Mestrado, </a:t>
            </a:r>
            <a:r>
              <a:rPr lang="pt-PT" sz="2800" dirty="0" err="1"/>
              <a:t>The</a:t>
            </a:r>
            <a:r>
              <a:rPr lang="pt-PT" sz="2800" dirty="0"/>
              <a:t> Ohio </a:t>
            </a:r>
            <a:r>
              <a:rPr lang="pt-PT" sz="2800" dirty="0" err="1"/>
              <a:t>State</a:t>
            </a:r>
            <a:r>
              <a:rPr lang="pt-PT" sz="2800" dirty="0"/>
              <a:t> </a:t>
            </a:r>
            <a:r>
              <a:rPr lang="pt-PT" sz="2800" dirty="0" err="1"/>
              <a:t>University</a:t>
            </a:r>
            <a:r>
              <a:rPr lang="pt-PT" sz="2800" dirty="0"/>
              <a:t>, Ohio, USA).</a:t>
            </a:r>
          </a:p>
          <a:p>
            <a:pPr algn="just"/>
            <a:r>
              <a:rPr lang="pt-PT" sz="2800" dirty="0"/>
              <a:t>3.	Mapa da distribuição da </a:t>
            </a:r>
            <a:r>
              <a:rPr lang="pt-PT" sz="2800" dirty="0" err="1"/>
              <a:t>Rubus</a:t>
            </a:r>
            <a:r>
              <a:rPr lang="pt-PT" sz="2800" dirty="0"/>
              <a:t> </a:t>
            </a:r>
            <a:r>
              <a:rPr lang="pt-PT" sz="2800" dirty="0" err="1"/>
              <a:t>occidentalis</a:t>
            </a:r>
            <a:r>
              <a:rPr lang="pt-PT" sz="2800" dirty="0"/>
              <a:t> [imagem]. (2021). Obtido na base de dados do GBIF – Global </a:t>
            </a:r>
            <a:r>
              <a:rPr lang="pt-PT" sz="2800" dirty="0" err="1"/>
              <a:t>Biodiversity</a:t>
            </a:r>
            <a:r>
              <a:rPr lang="pt-PT" sz="2800" dirty="0"/>
              <a:t> </a:t>
            </a:r>
            <a:r>
              <a:rPr lang="pt-PT" sz="2800" dirty="0" err="1"/>
              <a:t>Information</a:t>
            </a:r>
            <a:r>
              <a:rPr lang="pt-PT" sz="2800" dirty="0"/>
              <a:t> </a:t>
            </a:r>
            <a:r>
              <a:rPr lang="pt-PT" sz="2800" dirty="0" err="1"/>
              <a:t>Facility</a:t>
            </a:r>
            <a:r>
              <a:rPr lang="pt-PT" sz="2800" dirty="0"/>
              <a:t>.</a:t>
            </a:r>
          </a:p>
        </p:txBody>
      </p:sp>
      <p:sp>
        <p:nvSpPr>
          <p:cNvPr id="170" name="Retângulo Arredondado 169">
            <a:extLst>
              <a:ext uri="{FF2B5EF4-FFF2-40B4-BE49-F238E27FC236}">
                <a16:creationId xmlns:a16="http://schemas.microsoft.com/office/drawing/2014/main" xmlns="" id="{3167F541-9FF6-9045-B0A9-E359CAC824AC}"/>
              </a:ext>
            </a:extLst>
          </p:cNvPr>
          <p:cNvSpPr/>
          <p:nvPr/>
        </p:nvSpPr>
        <p:spPr>
          <a:xfrm>
            <a:off x="1547552" y="6018770"/>
            <a:ext cx="10958880" cy="611258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PT" sz="3600" b="1" dirty="0"/>
              <a:t>Introdução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PT" sz="2800" dirty="0"/>
              <a:t>A Framboesa Preta (</a:t>
            </a:r>
            <a:r>
              <a:rPr lang="pt-PT" sz="2800" i="1" dirty="0" err="1"/>
              <a:t>Rubus</a:t>
            </a:r>
            <a:r>
              <a:rPr lang="pt-PT" sz="2800" i="1" dirty="0"/>
              <a:t> </a:t>
            </a:r>
            <a:r>
              <a:rPr lang="pt-PT" sz="2800" i="1" dirty="0" err="1"/>
              <a:t>occidentalis</a:t>
            </a:r>
            <a:r>
              <a:rPr lang="pt-PT" sz="2800" dirty="0"/>
              <a:t>) tem origem na América do Norte onde se encontra amplamente dispersa e é neste continente que se centra a sua produção e comercialização, sendo apreciada principalmente pela indústria agroalimentar devido à sua concentração em antocianinas [1]. Apesar da elevada variabilidade genética encontrada nas populações espontâneas de </a:t>
            </a:r>
            <a:r>
              <a:rPr lang="pt-PT" sz="2800" i="1" dirty="0"/>
              <a:t>R. occidentalis</a:t>
            </a:r>
            <a:r>
              <a:rPr lang="pt-PT" sz="2800" dirty="0"/>
              <a:t>, esta diversidade não tem sido aproveitada em programas de melhoramento, sendo este realizado com base nas cultivares de elite que possuem um pool genético muito pequeno [2]. Surge assim o interesse de utilizar  germoplasma desta espécie em programas de melhoramento de framboesa vermelha [1].</a:t>
            </a:r>
          </a:p>
        </p:txBody>
      </p:sp>
      <p:pic>
        <p:nvPicPr>
          <p:cNvPr id="171" name="Imagem 170" descr="Uma imagem com mapa&#10;&#10;Descrição gerada automaticamente">
            <a:extLst>
              <a:ext uri="{FF2B5EF4-FFF2-40B4-BE49-F238E27FC236}">
                <a16:creationId xmlns:a16="http://schemas.microsoft.com/office/drawing/2014/main" xmlns="" id="{190A61FA-E1B4-DB4B-A99D-D312FED621AC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b="16370"/>
          <a:stretch/>
        </p:blipFill>
        <p:spPr>
          <a:xfrm>
            <a:off x="12752768" y="6323268"/>
            <a:ext cx="18171736" cy="5307871"/>
          </a:xfrm>
          <a:prstGeom prst="rect">
            <a:avLst/>
          </a:prstGeom>
        </p:spPr>
      </p:pic>
      <p:grpSp>
        <p:nvGrpSpPr>
          <p:cNvPr id="160" name="Agrupar 159">
            <a:extLst>
              <a:ext uri="{FF2B5EF4-FFF2-40B4-BE49-F238E27FC236}">
                <a16:creationId xmlns:a16="http://schemas.microsoft.com/office/drawing/2014/main" xmlns="" id="{9C34624B-50C3-FA4C-A2C8-F1A197836907}"/>
              </a:ext>
            </a:extLst>
          </p:cNvPr>
          <p:cNvGrpSpPr/>
          <p:nvPr/>
        </p:nvGrpSpPr>
        <p:grpSpPr>
          <a:xfrm>
            <a:off x="18488633" y="5295470"/>
            <a:ext cx="7574139" cy="6931146"/>
            <a:chOff x="14713645" y="4011560"/>
            <a:chExt cx="7998871" cy="7351118"/>
          </a:xfrm>
        </p:grpSpPr>
        <p:sp>
          <p:nvSpPr>
            <p:cNvPr id="161" name="Oval 160">
              <a:extLst>
                <a:ext uri="{FF2B5EF4-FFF2-40B4-BE49-F238E27FC236}">
                  <a16:creationId xmlns:a16="http://schemas.microsoft.com/office/drawing/2014/main" xmlns="" id="{329F277C-3FAE-CC4E-A851-FDE200FB5E47}"/>
                </a:ext>
              </a:extLst>
            </p:cNvPr>
            <p:cNvSpPr/>
            <p:nvPr/>
          </p:nvSpPr>
          <p:spPr>
            <a:xfrm>
              <a:off x="14713645" y="4011560"/>
              <a:ext cx="7998871" cy="7351117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0" bIns="0" rtlCol="0" anchor="t"/>
            <a:lstStyle/>
            <a:p>
              <a:pPr algn="ctr"/>
              <a:r>
                <a:rPr lang="pt-PT" sz="4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Família </a:t>
              </a:r>
              <a:r>
                <a:rPr lang="pt-PT" sz="40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Rosaceae</a:t>
              </a:r>
              <a:endParaRPr lang="pt-PT" sz="40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xmlns="" id="{A448C53D-FB9F-7749-B85B-557E93CCEE55}"/>
                </a:ext>
              </a:extLst>
            </p:cNvPr>
            <p:cNvSpPr/>
            <p:nvPr/>
          </p:nvSpPr>
          <p:spPr>
            <a:xfrm>
              <a:off x="15264582" y="5751871"/>
              <a:ext cx="6961238" cy="5610806"/>
            </a:xfrm>
            <a:prstGeom prst="ellipse">
              <a:avLst/>
            </a:prstGeom>
            <a:solidFill>
              <a:schemeClr val="bg1">
                <a:alpha val="50196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0000" tIns="0" bIns="0" rtlCol="0" anchor="t"/>
            <a:lstStyle/>
            <a:p>
              <a:pPr algn="ctr"/>
              <a:r>
                <a:rPr lang="pt-PT" sz="3600" dirty="0">
                  <a:solidFill>
                    <a:schemeClr val="tx1"/>
                  </a:solidFill>
                </a:rPr>
                <a:t>Género </a:t>
              </a:r>
              <a:r>
                <a:rPr lang="pt-PT" sz="3600" i="1" dirty="0" err="1">
                  <a:solidFill>
                    <a:schemeClr val="tx1"/>
                  </a:solidFill>
                </a:rPr>
                <a:t>Rubus</a:t>
              </a:r>
              <a:endParaRPr lang="pt-PT" sz="3600" i="1" dirty="0">
                <a:solidFill>
                  <a:schemeClr val="tx1"/>
                </a:solidFill>
              </a:endParaRP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xmlns="" id="{29EE8151-7A95-3E46-8160-168C6FD6470B}"/>
                </a:ext>
              </a:extLst>
            </p:cNvPr>
            <p:cNvSpPr/>
            <p:nvPr/>
          </p:nvSpPr>
          <p:spPr>
            <a:xfrm>
              <a:off x="15705770" y="7167716"/>
              <a:ext cx="6003856" cy="4194962"/>
            </a:xfrm>
            <a:prstGeom prst="ellipse">
              <a:avLst/>
            </a:prstGeom>
            <a:solidFill>
              <a:srgbClr val="000000">
                <a:alpha val="50196"/>
              </a:srgb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t-PT" sz="3200" dirty="0">
                  <a:solidFill>
                    <a:schemeClr val="tx1"/>
                  </a:solidFill>
                </a:rPr>
                <a:t>Subgénero </a:t>
              </a:r>
              <a:r>
                <a:rPr lang="pt-PT" sz="3200" i="1" dirty="0" err="1">
                  <a:solidFill>
                    <a:schemeClr val="tx1"/>
                  </a:solidFill>
                </a:rPr>
                <a:t>Idaeobatus</a:t>
              </a:r>
              <a:endParaRPr lang="pt-PT" sz="3200" i="1" dirty="0">
                <a:solidFill>
                  <a:schemeClr val="tx1"/>
                </a:solidFill>
              </a:endParaRPr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xmlns="" id="{0002483A-B685-3343-B67A-6E8400BF5BF7}"/>
                </a:ext>
              </a:extLst>
            </p:cNvPr>
            <p:cNvSpPr/>
            <p:nvPr/>
          </p:nvSpPr>
          <p:spPr>
            <a:xfrm>
              <a:off x="16224244" y="8399414"/>
              <a:ext cx="2520000" cy="252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pt-PT" sz="2800" i="1" dirty="0" err="1"/>
                <a:t>Rubus</a:t>
              </a:r>
              <a:r>
                <a:rPr lang="pt-PT" sz="2800" i="1" dirty="0"/>
                <a:t> </a:t>
              </a:r>
              <a:r>
                <a:rPr lang="pt-PT" sz="2800" i="1" dirty="0" err="1"/>
                <a:t>occidentalis</a:t>
              </a:r>
              <a:endParaRPr lang="pt-PT" sz="2800" i="1" dirty="0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xmlns="" id="{A8815F1A-ACB1-D94A-8E24-48DAA62DDA94}"/>
                </a:ext>
              </a:extLst>
            </p:cNvPr>
            <p:cNvSpPr/>
            <p:nvPr/>
          </p:nvSpPr>
          <p:spPr>
            <a:xfrm>
              <a:off x="18744244" y="8370966"/>
              <a:ext cx="2520000" cy="2520000"/>
            </a:xfrm>
            <a:prstGeom prst="ellipse">
              <a:avLst/>
            </a:prstGeom>
            <a:solidFill>
              <a:srgbClr val="FF26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800" i="1" dirty="0" err="1">
                  <a:solidFill>
                    <a:schemeClr val="tx1"/>
                  </a:solidFill>
                </a:rPr>
                <a:t>Rubus</a:t>
              </a:r>
              <a:r>
                <a:rPr lang="pt-PT" sz="2800" i="1" dirty="0">
                  <a:solidFill>
                    <a:schemeClr val="tx1"/>
                  </a:solidFill>
                </a:rPr>
                <a:t> </a:t>
              </a:r>
              <a:r>
                <a:rPr lang="pt-PT" sz="2800" i="1" dirty="0" err="1">
                  <a:solidFill>
                    <a:schemeClr val="tx1"/>
                  </a:solidFill>
                </a:rPr>
                <a:t>idaeus</a:t>
              </a:r>
              <a:endParaRPr lang="pt-PT" sz="2800" i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72" name="Retângulo Arredondado 171">
            <a:extLst>
              <a:ext uri="{FF2B5EF4-FFF2-40B4-BE49-F238E27FC236}">
                <a16:creationId xmlns:a16="http://schemas.microsoft.com/office/drawing/2014/main" xmlns="" id="{35A75978-DF72-E043-8BCB-2B900F79E684}"/>
              </a:ext>
            </a:extLst>
          </p:cNvPr>
          <p:cNvSpPr/>
          <p:nvPr/>
        </p:nvSpPr>
        <p:spPr>
          <a:xfrm>
            <a:off x="1547552" y="12284290"/>
            <a:ext cx="29289493" cy="94147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PT" sz="3600" b="1" dirty="0"/>
              <a:t>Metodologia e Resultados</a:t>
            </a:r>
          </a:p>
        </p:txBody>
      </p:sp>
      <p:sp>
        <p:nvSpPr>
          <p:cNvPr id="173" name="CaixaDeTexto 172">
            <a:extLst>
              <a:ext uri="{FF2B5EF4-FFF2-40B4-BE49-F238E27FC236}">
                <a16:creationId xmlns:a16="http://schemas.microsoft.com/office/drawing/2014/main" xmlns="" id="{A2A5861A-B29C-9543-A0ED-C6BCE024EFCF}"/>
              </a:ext>
            </a:extLst>
          </p:cNvPr>
          <p:cNvSpPr txBox="1"/>
          <p:nvPr/>
        </p:nvSpPr>
        <p:spPr>
          <a:xfrm>
            <a:off x="10325951" y="32258876"/>
            <a:ext cx="1883465" cy="528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/>
              <a:t>Fruto Preto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F1F06CF6-59C6-DC44-897B-1889CA1E32EE}"/>
              </a:ext>
            </a:extLst>
          </p:cNvPr>
          <p:cNvSpPr txBox="1"/>
          <p:nvPr/>
        </p:nvSpPr>
        <p:spPr>
          <a:xfrm>
            <a:off x="12958315" y="11643587"/>
            <a:ext cx="17558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Fig. 1 – Mapa de distribuição de </a:t>
            </a:r>
            <a:r>
              <a:rPr lang="pt-PT" i="1" dirty="0" err="1"/>
              <a:t>Rubus</a:t>
            </a:r>
            <a:r>
              <a:rPr lang="pt-PT" i="1" dirty="0"/>
              <a:t> </a:t>
            </a:r>
            <a:r>
              <a:rPr lang="pt-PT" i="1" dirty="0" err="1"/>
              <a:t>occidentalis</a:t>
            </a:r>
            <a:r>
              <a:rPr lang="pt-PT" dirty="0"/>
              <a:t> (2021) [3].</a:t>
            </a:r>
          </a:p>
        </p:txBody>
      </p:sp>
      <p:grpSp>
        <p:nvGrpSpPr>
          <p:cNvPr id="196" name="Agrupar 195">
            <a:extLst>
              <a:ext uri="{FF2B5EF4-FFF2-40B4-BE49-F238E27FC236}">
                <a16:creationId xmlns:a16="http://schemas.microsoft.com/office/drawing/2014/main" xmlns="" id="{7B6832E4-5CF3-8343-BBCE-9FD040EE2D41}"/>
              </a:ext>
            </a:extLst>
          </p:cNvPr>
          <p:cNvGrpSpPr/>
          <p:nvPr/>
        </p:nvGrpSpPr>
        <p:grpSpPr>
          <a:xfrm>
            <a:off x="1401699" y="18272757"/>
            <a:ext cx="12596844" cy="6350255"/>
            <a:chOff x="12553871" y="12904514"/>
            <a:chExt cx="12596844" cy="6350255"/>
          </a:xfrm>
        </p:grpSpPr>
        <p:grpSp>
          <p:nvGrpSpPr>
            <p:cNvPr id="197" name="Agrupar 196">
              <a:extLst>
                <a:ext uri="{FF2B5EF4-FFF2-40B4-BE49-F238E27FC236}">
                  <a16:creationId xmlns:a16="http://schemas.microsoft.com/office/drawing/2014/main" xmlns="" id="{A10CC091-152B-944E-9C79-C3A8A805DEA4}"/>
                </a:ext>
              </a:extLst>
            </p:cNvPr>
            <p:cNvGrpSpPr/>
            <p:nvPr/>
          </p:nvGrpSpPr>
          <p:grpSpPr>
            <a:xfrm>
              <a:off x="12553871" y="12904514"/>
              <a:ext cx="12596844" cy="6350255"/>
              <a:chOff x="12553871" y="12904514"/>
              <a:chExt cx="12596844" cy="6350255"/>
            </a:xfrm>
          </p:grpSpPr>
          <p:grpSp>
            <p:nvGrpSpPr>
              <p:cNvPr id="203" name="Agrupar 202">
                <a:extLst>
                  <a:ext uri="{FF2B5EF4-FFF2-40B4-BE49-F238E27FC236}">
                    <a16:creationId xmlns:a16="http://schemas.microsoft.com/office/drawing/2014/main" xmlns="" id="{9D870D2E-BA70-BF42-B0C0-39BE2CD11675}"/>
                  </a:ext>
                </a:extLst>
              </p:cNvPr>
              <p:cNvGrpSpPr/>
              <p:nvPr/>
            </p:nvGrpSpPr>
            <p:grpSpPr>
              <a:xfrm>
                <a:off x="12553871" y="12904514"/>
                <a:ext cx="12596844" cy="6350255"/>
                <a:chOff x="1282579" y="14132871"/>
                <a:chExt cx="13031738" cy="7218724"/>
              </a:xfrm>
            </p:grpSpPr>
            <p:graphicFrame>
              <p:nvGraphicFramePr>
                <p:cNvPr id="208" name="Diagrama 207">
                  <a:extLst>
                    <a:ext uri="{FF2B5EF4-FFF2-40B4-BE49-F238E27FC236}">
                      <a16:creationId xmlns:a16="http://schemas.microsoft.com/office/drawing/2014/main" xmlns="" id="{3EFFE52F-2FE7-B548-A313-C46BFA2BE98F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2280344376"/>
                    </p:ext>
                  </p:extLst>
                </p:nvPr>
              </p:nvGraphicFramePr>
              <p:xfrm>
                <a:off x="1823765" y="14132871"/>
                <a:ext cx="12490552" cy="6361501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22" r:lo="rId23" r:qs="rId24" r:cs="rId25"/>
                </a:graphicData>
              </a:graphic>
            </p:graphicFrame>
            <p:grpSp>
              <p:nvGrpSpPr>
                <p:cNvPr id="209" name="Agrupar 208">
                  <a:extLst>
                    <a:ext uri="{FF2B5EF4-FFF2-40B4-BE49-F238E27FC236}">
                      <a16:creationId xmlns:a16="http://schemas.microsoft.com/office/drawing/2014/main" xmlns="" id="{75222009-02FD-0747-BCCD-B56E46D4B149}"/>
                    </a:ext>
                  </a:extLst>
                </p:cNvPr>
                <p:cNvGrpSpPr/>
                <p:nvPr/>
              </p:nvGrpSpPr>
              <p:grpSpPr>
                <a:xfrm>
                  <a:off x="1282579" y="15609874"/>
                  <a:ext cx="12725635" cy="5741721"/>
                  <a:chOff x="1282579" y="15609874"/>
                  <a:chExt cx="12725635" cy="5741721"/>
                </a:xfrm>
              </p:grpSpPr>
              <p:sp>
                <p:nvSpPr>
                  <p:cNvPr id="210" name="Retângulo 209">
                    <a:extLst>
                      <a:ext uri="{FF2B5EF4-FFF2-40B4-BE49-F238E27FC236}">
                        <a16:creationId xmlns:a16="http://schemas.microsoft.com/office/drawing/2014/main" xmlns="" id="{E0D93370-7494-1247-A327-4B175C5242BB}"/>
                      </a:ext>
                    </a:extLst>
                  </p:cNvPr>
                  <p:cNvSpPr/>
                  <p:nvPr/>
                </p:nvSpPr>
                <p:spPr>
                  <a:xfrm>
                    <a:off x="1437083" y="19061342"/>
                    <a:ext cx="3434820" cy="2160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pt-PT" sz="320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Extração de DNA</a:t>
                    </a:r>
                  </a:p>
                </p:txBody>
              </p:sp>
              <p:sp>
                <p:nvSpPr>
                  <p:cNvPr id="211" name="Retângulo 210">
                    <a:extLst>
                      <a:ext uri="{FF2B5EF4-FFF2-40B4-BE49-F238E27FC236}">
                        <a16:creationId xmlns:a16="http://schemas.microsoft.com/office/drawing/2014/main" xmlns="" id="{A739F9A6-6B69-D945-A8B9-345519ED4708}"/>
                      </a:ext>
                    </a:extLst>
                  </p:cNvPr>
                  <p:cNvSpPr/>
                  <p:nvPr/>
                </p:nvSpPr>
                <p:spPr>
                  <a:xfrm>
                    <a:off x="2813983" y="17426406"/>
                    <a:ext cx="4208368" cy="2160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pt-PT" sz="320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Quantificação do DNA</a:t>
                    </a:r>
                  </a:p>
                </p:txBody>
              </p:sp>
              <p:sp>
                <p:nvSpPr>
                  <p:cNvPr id="212" name="Oval 211">
                    <a:extLst>
                      <a:ext uri="{FF2B5EF4-FFF2-40B4-BE49-F238E27FC236}">
                        <a16:creationId xmlns:a16="http://schemas.microsoft.com/office/drawing/2014/main" xmlns="" id="{503FE653-8BE6-8A42-988C-402386EE71DD}"/>
                      </a:ext>
                    </a:extLst>
                  </p:cNvPr>
                  <p:cNvSpPr/>
                  <p:nvPr/>
                </p:nvSpPr>
                <p:spPr>
                  <a:xfrm>
                    <a:off x="6506102" y="15888599"/>
                    <a:ext cx="2160000" cy="21600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pt-PT" sz="320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PCR</a:t>
                    </a:r>
                  </a:p>
                </p:txBody>
              </p:sp>
              <p:sp>
                <p:nvSpPr>
                  <p:cNvPr id="213" name="Retângulo 212">
                    <a:extLst>
                      <a:ext uri="{FF2B5EF4-FFF2-40B4-BE49-F238E27FC236}">
                        <a16:creationId xmlns:a16="http://schemas.microsoft.com/office/drawing/2014/main" xmlns="" id="{8534408B-BB96-C349-B541-E3D9B9404B82}"/>
                      </a:ext>
                    </a:extLst>
                  </p:cNvPr>
                  <p:cNvSpPr/>
                  <p:nvPr/>
                </p:nvSpPr>
                <p:spPr>
                  <a:xfrm>
                    <a:off x="9566718" y="15609874"/>
                    <a:ext cx="4441496" cy="221173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pt-PT" sz="320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Determinação do tamanho dos fragmentos amplificados</a:t>
                    </a:r>
                  </a:p>
                </p:txBody>
              </p:sp>
              <p:sp>
                <p:nvSpPr>
                  <p:cNvPr id="214" name="Retângulo 213">
                    <a:extLst>
                      <a:ext uri="{FF2B5EF4-FFF2-40B4-BE49-F238E27FC236}">
                        <a16:creationId xmlns:a16="http://schemas.microsoft.com/office/drawing/2014/main" xmlns="" id="{3E4CAACD-8E20-4049-A3FB-AC2762A97874}"/>
                      </a:ext>
                    </a:extLst>
                  </p:cNvPr>
                  <p:cNvSpPr/>
                  <p:nvPr/>
                </p:nvSpPr>
                <p:spPr>
                  <a:xfrm>
                    <a:off x="10167863" y="17614027"/>
                    <a:ext cx="3276293" cy="52480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pt-PT" sz="2400" dirty="0"/>
                      <a:t>Através de eletroforese.</a:t>
                    </a:r>
                  </a:p>
                </p:txBody>
              </p:sp>
              <p:sp>
                <p:nvSpPr>
                  <p:cNvPr id="215" name="Retângulo 214">
                    <a:extLst>
                      <a:ext uri="{FF2B5EF4-FFF2-40B4-BE49-F238E27FC236}">
                        <a16:creationId xmlns:a16="http://schemas.microsoft.com/office/drawing/2014/main" xmlns="" id="{515F818A-A97F-5A4B-B34C-9DA0934219E0}"/>
                      </a:ext>
                    </a:extLst>
                  </p:cNvPr>
                  <p:cNvSpPr/>
                  <p:nvPr/>
                </p:nvSpPr>
                <p:spPr>
                  <a:xfrm>
                    <a:off x="5581490" y="17210424"/>
                    <a:ext cx="4022859" cy="94464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lvl="0" algn="ctr"/>
                    <a:r>
                      <a:rPr lang="pt-PT" sz="2400" dirty="0"/>
                      <a:t>Com </a:t>
                    </a:r>
                    <a:r>
                      <a:rPr lang="pt-PT" sz="2400" dirty="0" err="1"/>
                      <a:t>primers</a:t>
                    </a:r>
                    <a:r>
                      <a:rPr lang="pt-PT" sz="2400" dirty="0"/>
                      <a:t> de sequências repetitivas (microssatélites).</a:t>
                    </a:r>
                  </a:p>
                </p:txBody>
              </p:sp>
              <p:sp>
                <p:nvSpPr>
                  <p:cNvPr id="216" name="Retângulo 215">
                    <a:extLst>
                      <a:ext uri="{FF2B5EF4-FFF2-40B4-BE49-F238E27FC236}">
                        <a16:creationId xmlns:a16="http://schemas.microsoft.com/office/drawing/2014/main" xmlns="" id="{1500673D-4580-2248-9DEE-BF35E364653B}"/>
                      </a:ext>
                    </a:extLst>
                  </p:cNvPr>
                  <p:cNvSpPr/>
                  <p:nvPr/>
                </p:nvSpPr>
                <p:spPr>
                  <a:xfrm>
                    <a:off x="2986886" y="18771519"/>
                    <a:ext cx="3976342" cy="94464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pt-PT" sz="2400" dirty="0"/>
                      <a:t>Medição da absorvância no UV.</a:t>
                    </a:r>
                  </a:p>
                </p:txBody>
              </p:sp>
              <p:sp>
                <p:nvSpPr>
                  <p:cNvPr id="217" name="Retângulo 216">
                    <a:extLst>
                      <a:ext uri="{FF2B5EF4-FFF2-40B4-BE49-F238E27FC236}">
                        <a16:creationId xmlns:a16="http://schemas.microsoft.com/office/drawing/2014/main" xmlns="" id="{3FB8DBBE-B262-E548-902A-626910D3175C}"/>
                      </a:ext>
                    </a:extLst>
                  </p:cNvPr>
                  <p:cNvSpPr/>
                  <p:nvPr/>
                </p:nvSpPr>
                <p:spPr>
                  <a:xfrm>
                    <a:off x="1282579" y="20406950"/>
                    <a:ext cx="3529054" cy="94464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pt-PT" sz="2400" dirty="0"/>
                      <a:t>Utilizando o </a:t>
                    </a:r>
                    <a:r>
                      <a:rPr lang="pt-PT" sz="2400" dirty="0" err="1"/>
                      <a:t>DNeasy</a:t>
                    </a:r>
                    <a:r>
                      <a:rPr lang="pt-PT" sz="2400" dirty="0"/>
                      <a:t> </a:t>
                    </a:r>
                    <a:r>
                      <a:rPr lang="pt-PT" sz="2400" dirty="0" err="1"/>
                      <a:t>plant</a:t>
                    </a:r>
                    <a:r>
                      <a:rPr lang="pt-PT" sz="2400" dirty="0"/>
                      <a:t> mini kit.</a:t>
                    </a:r>
                  </a:p>
                </p:txBody>
              </p:sp>
            </p:grpSp>
          </p:grpSp>
          <p:cxnSp>
            <p:nvCxnSpPr>
              <p:cNvPr id="204" name="Conexão Reta 203">
                <a:extLst>
                  <a:ext uri="{FF2B5EF4-FFF2-40B4-BE49-F238E27FC236}">
                    <a16:creationId xmlns:a16="http://schemas.microsoft.com/office/drawing/2014/main" xmlns="" id="{1D3223F5-BEB1-D34C-BBD7-227B1D64D694}"/>
                  </a:ext>
                </a:extLst>
              </p:cNvPr>
              <p:cNvCxnSpPr/>
              <p:nvPr/>
            </p:nvCxnSpPr>
            <p:spPr>
              <a:xfrm>
                <a:off x="16963289" y="15636307"/>
                <a:ext cx="3460938" cy="19547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5" name="Conexão Reta 204">
                <a:extLst>
                  <a:ext uri="{FF2B5EF4-FFF2-40B4-BE49-F238E27FC236}">
                    <a16:creationId xmlns:a16="http://schemas.microsoft.com/office/drawing/2014/main" xmlns="" id="{0D72850C-F7D7-F346-A4EB-89C57D7BA0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570302" y="15959650"/>
                <a:ext cx="4284000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6" name="Conexão Reta 205">
                <a:extLst>
                  <a:ext uri="{FF2B5EF4-FFF2-40B4-BE49-F238E27FC236}">
                    <a16:creationId xmlns:a16="http://schemas.microsoft.com/office/drawing/2014/main" xmlns="" id="{F0554E8E-9522-4F49-82CF-B21AF9B5A2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201302" y="16987993"/>
                <a:ext cx="3843644" cy="24359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7" name="Conexão Reta 206">
                <a:extLst>
                  <a:ext uri="{FF2B5EF4-FFF2-40B4-BE49-F238E27FC236}">
                    <a16:creationId xmlns:a16="http://schemas.microsoft.com/office/drawing/2014/main" xmlns="" id="{83CECB09-660C-BB46-A2ED-CB003652A932}"/>
                  </a:ext>
                </a:extLst>
              </p:cNvPr>
              <p:cNvCxnSpPr/>
              <p:nvPr/>
            </p:nvCxnSpPr>
            <p:spPr>
              <a:xfrm>
                <a:off x="12641438" y="18416658"/>
                <a:ext cx="3460938" cy="19547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98" name="Agrupar 197">
              <a:extLst>
                <a:ext uri="{FF2B5EF4-FFF2-40B4-BE49-F238E27FC236}">
                  <a16:creationId xmlns:a16="http://schemas.microsoft.com/office/drawing/2014/main" xmlns="" id="{846D85F5-15C8-594D-B3E1-CEC635B1BAE4}"/>
                </a:ext>
              </a:extLst>
            </p:cNvPr>
            <p:cNvGrpSpPr/>
            <p:nvPr/>
          </p:nvGrpSpPr>
          <p:grpSpPr>
            <a:xfrm>
              <a:off x="13963722" y="13888949"/>
              <a:ext cx="9122724" cy="4196531"/>
              <a:chOff x="13963722" y="13888949"/>
              <a:chExt cx="9122724" cy="4196531"/>
            </a:xfrm>
          </p:grpSpPr>
          <p:sp>
            <p:nvSpPr>
              <p:cNvPr id="199" name="CaixaDeTexto 198">
                <a:extLst>
                  <a:ext uri="{FF2B5EF4-FFF2-40B4-BE49-F238E27FC236}">
                    <a16:creationId xmlns:a16="http://schemas.microsoft.com/office/drawing/2014/main" xmlns="" id="{1A033573-654A-8345-B68E-FA234EBF8B73}"/>
                  </a:ext>
                </a:extLst>
              </p:cNvPr>
              <p:cNvSpPr txBox="1"/>
              <p:nvPr/>
            </p:nvSpPr>
            <p:spPr>
              <a:xfrm>
                <a:off x="13963722" y="17439149"/>
                <a:ext cx="609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r>
                  <a:rPr lang="pt-PT" sz="3600" b="1" dirty="0">
                    <a:ln/>
                  </a:rPr>
                  <a:t>1</a:t>
                </a:r>
              </a:p>
            </p:txBody>
          </p:sp>
          <p:sp>
            <p:nvSpPr>
              <p:cNvPr id="200" name="CaixaDeTexto 199">
                <a:extLst>
                  <a:ext uri="{FF2B5EF4-FFF2-40B4-BE49-F238E27FC236}">
                    <a16:creationId xmlns:a16="http://schemas.microsoft.com/office/drawing/2014/main" xmlns="" id="{2B4D3325-FE77-284B-89B3-EB84D37844CB}"/>
                  </a:ext>
                </a:extLst>
              </p:cNvPr>
              <p:cNvSpPr txBox="1"/>
              <p:nvPr/>
            </p:nvSpPr>
            <p:spPr>
              <a:xfrm>
                <a:off x="15825068" y="15985756"/>
                <a:ext cx="609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r>
                  <a:rPr lang="pt-PT" sz="3600" b="1" dirty="0">
                    <a:ln/>
                  </a:rPr>
                  <a:t>2</a:t>
                </a:r>
              </a:p>
            </p:txBody>
          </p:sp>
          <p:sp>
            <p:nvSpPr>
              <p:cNvPr id="201" name="CaixaDeTexto 200">
                <a:extLst>
                  <a:ext uri="{FF2B5EF4-FFF2-40B4-BE49-F238E27FC236}">
                    <a16:creationId xmlns:a16="http://schemas.microsoft.com/office/drawing/2014/main" xmlns="" id="{1CF46B54-AE9E-6B4B-9DDA-B9A5AD33F4F9}"/>
                  </a:ext>
                </a:extLst>
              </p:cNvPr>
              <p:cNvSpPr txBox="1"/>
              <p:nvPr/>
            </p:nvSpPr>
            <p:spPr>
              <a:xfrm>
                <a:off x="18459544" y="14636967"/>
                <a:ext cx="609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r>
                  <a:rPr lang="pt-PT" sz="3600" b="1" dirty="0">
                    <a:ln/>
                  </a:rPr>
                  <a:t>3</a:t>
                </a:r>
              </a:p>
            </p:txBody>
          </p:sp>
          <p:sp>
            <p:nvSpPr>
              <p:cNvPr id="202" name="CaixaDeTexto 201">
                <a:extLst>
                  <a:ext uri="{FF2B5EF4-FFF2-40B4-BE49-F238E27FC236}">
                    <a16:creationId xmlns:a16="http://schemas.microsoft.com/office/drawing/2014/main" xmlns="" id="{4EA5BF28-569C-7A4C-ABE5-F0B985C20C81}"/>
                  </a:ext>
                </a:extLst>
              </p:cNvPr>
              <p:cNvSpPr txBox="1"/>
              <p:nvPr/>
            </p:nvSpPr>
            <p:spPr>
              <a:xfrm>
                <a:off x="22476846" y="13888949"/>
                <a:ext cx="609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r>
                  <a:rPr lang="pt-PT" sz="3600" b="1" dirty="0">
                    <a:ln/>
                  </a:rPr>
                  <a:t>4</a:t>
                </a:r>
              </a:p>
            </p:txBody>
          </p:sp>
        </p:grp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xmlns="" id="{3E18E0F6-CA76-FA41-A9D8-77775418E599}"/>
              </a:ext>
            </a:extLst>
          </p:cNvPr>
          <p:cNvSpPr/>
          <p:nvPr/>
        </p:nvSpPr>
        <p:spPr>
          <a:xfrm>
            <a:off x="13440106" y="18744070"/>
            <a:ext cx="2500872" cy="133117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/>
              <a:t>Marcador</a:t>
            </a:r>
          </a:p>
          <a:p>
            <a:pPr algn="ctr"/>
            <a:r>
              <a:rPr lang="pt-PT" sz="2800" dirty="0"/>
              <a:t>Molecular</a:t>
            </a:r>
          </a:p>
        </p:txBody>
      </p:sp>
      <p:pic>
        <p:nvPicPr>
          <p:cNvPr id="6" name="Imagem 5" descr="Uma imagem com exterior, planta, fruta&#10;&#10;Descrição gerada automaticamente">
            <a:extLst>
              <a:ext uri="{FF2B5EF4-FFF2-40B4-BE49-F238E27FC236}">
                <a16:creationId xmlns:a16="http://schemas.microsoft.com/office/drawing/2014/main" xmlns="" id="{82ED0117-8A63-8746-A102-03C15CFA9000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30426" t="55466" r="41789" b="32178"/>
          <a:stretch/>
        </p:blipFill>
        <p:spPr>
          <a:xfrm>
            <a:off x="15128552" y="29905984"/>
            <a:ext cx="2357226" cy="1397615"/>
          </a:xfrm>
          <a:prstGeom prst="rect">
            <a:avLst/>
          </a:prstGeom>
        </p:spPr>
      </p:pic>
      <p:sp>
        <p:nvSpPr>
          <p:cNvPr id="7" name="Retângulo Arredondado 6">
            <a:extLst>
              <a:ext uri="{FF2B5EF4-FFF2-40B4-BE49-F238E27FC236}">
                <a16:creationId xmlns:a16="http://schemas.microsoft.com/office/drawing/2014/main" xmlns="" id="{78F9B7C9-7B56-5749-A369-B8E0DD078BEB}"/>
              </a:ext>
            </a:extLst>
          </p:cNvPr>
          <p:cNvSpPr/>
          <p:nvPr/>
        </p:nvSpPr>
        <p:spPr>
          <a:xfrm>
            <a:off x="1401699" y="4092364"/>
            <a:ext cx="29656507" cy="17366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PT" sz="2400" baseline="30000" dirty="0"/>
              <a:t>1</a:t>
            </a:r>
            <a:r>
              <a:rPr lang="pt-PT" sz="2400" dirty="0"/>
              <a:t>LEAF, ISA, Universidade de Lisboa, Tapada da Ajuda 1349-017 Lisboa;</a:t>
            </a:r>
            <a:br>
              <a:rPr lang="pt-PT" sz="2400" dirty="0"/>
            </a:br>
            <a:r>
              <a:rPr lang="pt-PT" sz="2400" baseline="30000" dirty="0"/>
              <a:t>2</a:t>
            </a:r>
            <a:r>
              <a:rPr lang="pt-PT" sz="2400" dirty="0"/>
              <a:t>INIAV, I.P., Av. da República, Nova-Oeiras, 2784-505 Oeiras;</a:t>
            </a:r>
            <a:br>
              <a:rPr lang="pt-PT" sz="2400" dirty="0"/>
            </a:br>
            <a:r>
              <a:rPr lang="pt-PT" sz="2400" baseline="30000" dirty="0"/>
              <a:t>3</a:t>
            </a:r>
            <a:r>
              <a:rPr lang="pt-PT" sz="2400" dirty="0"/>
              <a:t>Mediterranean </a:t>
            </a:r>
            <a:r>
              <a:rPr lang="pt-PT" sz="2400" dirty="0" err="1"/>
              <a:t>Institute</a:t>
            </a:r>
            <a:r>
              <a:rPr lang="pt-PT" sz="2400" dirty="0"/>
              <a:t> for </a:t>
            </a:r>
            <a:r>
              <a:rPr lang="pt-PT" sz="2400" dirty="0" err="1"/>
              <a:t>Agriculture</a:t>
            </a:r>
            <a:r>
              <a:rPr lang="pt-PT" sz="2400" dirty="0"/>
              <a:t>, </a:t>
            </a:r>
            <a:r>
              <a:rPr lang="pt-PT" sz="2400" dirty="0" err="1"/>
              <a:t>Environment</a:t>
            </a:r>
            <a:r>
              <a:rPr lang="pt-PT" sz="2400" dirty="0"/>
              <a:t> </a:t>
            </a:r>
            <a:r>
              <a:rPr lang="pt-PT" sz="2400" dirty="0" err="1"/>
              <a:t>and</a:t>
            </a:r>
            <a:r>
              <a:rPr lang="pt-PT" sz="2400" dirty="0"/>
              <a:t> </a:t>
            </a:r>
            <a:r>
              <a:rPr lang="pt-PT" sz="2400" dirty="0" err="1"/>
              <a:t>Development</a:t>
            </a:r>
            <a:r>
              <a:rPr lang="pt-PT" sz="2400" dirty="0"/>
              <a:t> (MED) &amp; Departamento de Fitotecnia, Escola de Ciências e Tecnologia, Universidade de Évora;</a:t>
            </a:r>
            <a:br>
              <a:rPr lang="pt-PT" sz="2400" dirty="0"/>
            </a:br>
            <a:r>
              <a:rPr lang="pt-PT" sz="2400" baseline="30000" dirty="0"/>
              <a:t>4</a:t>
            </a:r>
            <a:r>
              <a:rPr lang="pt-PT" sz="2400" dirty="0"/>
              <a:t>BeiraBaga, Pólo de Inovação da </a:t>
            </a:r>
            <a:r>
              <a:rPr lang="pt-PT" sz="2400" dirty="0" err="1"/>
              <a:t>Fataca</a:t>
            </a:r>
            <a:r>
              <a:rPr lang="pt-PT" sz="2400" dirty="0"/>
              <a:t>, 7630-580, São Teotónio.</a:t>
            </a:r>
          </a:p>
        </p:txBody>
      </p:sp>
      <p:pic>
        <p:nvPicPr>
          <p:cNvPr id="12" name="Imagem 11" descr="Uma imagem com texto&#10;&#10;Descrição gerada automaticamente">
            <a:extLst>
              <a:ext uri="{FF2B5EF4-FFF2-40B4-BE49-F238E27FC236}">
                <a16:creationId xmlns:a16="http://schemas.microsoft.com/office/drawing/2014/main" xmlns="" id="{D5C43DBE-CCF6-2742-A998-6DBD37AEFC6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3169118" y="1036091"/>
            <a:ext cx="3961425" cy="178175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09D35236-9597-EF4E-B77B-4A9C454C513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617" b="95679" l="9043" r="89894">
                        <a14:foregroundMark x1="30319" y1="5556" x2="44149" y2="6173"/>
                        <a14:foregroundMark x1="46277" y1="7407" x2="61702" y2="5556"/>
                        <a14:foregroundMark x1="61702" y1="5556" x2="73828" y2="8850"/>
                        <a14:foregroundMark x1="90137" y1="26579" x2="90426" y2="27778"/>
                        <a14:foregroundMark x1="90426" y1="27778" x2="85638" y2="89506"/>
                        <a14:foregroundMark x1="85638" y1="89506" x2="75532" y2="97531"/>
                        <a14:foregroundMark x1="75532" y1="97531" x2="27660" y2="96296"/>
                        <a14:foregroundMark x1="27660" y1="96296" x2="10106" y2="80247"/>
                        <a14:foregroundMark x1="10106" y1="80247" x2="14362" y2="51235"/>
                        <a14:foregroundMark x1="14362" y1="51235" x2="22872" y2="42593"/>
                        <a14:foregroundMark x1="22872" y1="42593" x2="23404" y2="41975"/>
                        <a14:foregroundMark x1="29787" y1="8642" x2="17021" y2="10494"/>
                        <a14:foregroundMark x1="17021" y1="10494" x2="12234" y2="25926"/>
                        <a14:foregroundMark x1="12234" y1="25926" x2="11170" y2="40123"/>
                        <a14:foregroundMark x1="11170" y1="40123" x2="15426" y2="53704"/>
                        <a14:foregroundMark x1="15426" y1="53704" x2="14894" y2="54321"/>
                        <a14:foregroundMark x1="51064" y1="8642" x2="36170" y2="5556"/>
                        <a14:foregroundMark x1="36170" y1="5556" x2="24468" y2="7407"/>
                        <a14:foregroundMark x1="24468" y1="7407" x2="37234" y2="617"/>
                        <a14:foregroundMark x1="37234" y1="617" x2="59043" y2="6173"/>
                        <a14:foregroundMark x1="59043" y1="6173" x2="53723" y2="19753"/>
                        <a14:foregroundMark x1="53723" y1="19753" x2="53723" y2="19753"/>
                        <a14:foregroundMark x1="68085" y1="11111" x2="69149" y2="17901"/>
                        <a14:foregroundMark x1="68085" y1="9877" x2="86170" y2="27160"/>
                        <a14:foregroundMark x1="86170" y1="27160" x2="87766" y2="30864"/>
                        <a14:foregroundMark x1="76064" y1="19753" x2="81915" y2="25926"/>
                        <a14:foregroundMark x1="81915" y1="25926" x2="80851" y2="22840"/>
                        <a14:foregroundMark x1="76064" y1="19753" x2="81915" y2="23457"/>
                        <a14:foregroundMark x1="83511" y1="27160" x2="75532" y2="20370"/>
                        <a14:backgroundMark x1="89999" y1="25100" x2="89619" y2="23630"/>
                        <a14:backgroundMark x1="91489" y1="30864" x2="91034" y2="29105"/>
                        <a14:backgroundMark x1="73614" y1="4218" x2="70745" y2="0"/>
                        <a14:backgroundMark x1="84574" y1="11111" x2="85073" y2="126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78459" y="851062"/>
            <a:ext cx="5498781" cy="4718812"/>
          </a:xfrm>
          <a:prstGeom prst="rect">
            <a:avLst/>
          </a:prstGeom>
        </p:spPr>
      </p:pic>
      <p:pic>
        <p:nvPicPr>
          <p:cNvPr id="14" name="Imagem 13" descr="Uma imagem com texto&#10;&#10;Descrição gerada automaticamente">
            <a:extLst>
              <a:ext uri="{FF2B5EF4-FFF2-40B4-BE49-F238E27FC236}">
                <a16:creationId xmlns:a16="http://schemas.microsoft.com/office/drawing/2014/main" xmlns="" id="{3EDD8214-3925-CF4E-A80B-09B17C69A3B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04125" y="551812"/>
            <a:ext cx="8567930" cy="1991877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xmlns="" id="{7D440634-D4B4-174A-A012-08FAB7082FF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813011" y="2658645"/>
            <a:ext cx="3697049" cy="139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217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20086</TotalTime>
  <Words>592</Words>
  <Application>Microsoft Macintosh PowerPoint</Application>
  <PresentationFormat>Personalizar</PresentationFormat>
  <Paragraphs>81</Paragraphs>
  <Slides>1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Wingdings</vt:lpstr>
      <vt:lpstr>Tema do Office</vt:lpstr>
      <vt:lpstr>Rubus occidentalis – A Framboesa Preta Como progenitora de Programas de Melhoramento da Framboesa Vermelha Sara Senra1, Mariana Mota1, Ana C. Agulheiro-Santos3, Francisco R. Luz2,4, Pedro B. Oliveira1,2 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Sara Alexandra Timóteo Senra</dc:creator>
  <cp:lastModifiedBy>Utilizador do Microsoft Office</cp:lastModifiedBy>
  <cp:revision>76</cp:revision>
  <dcterms:created xsi:type="dcterms:W3CDTF">2021-04-21T13:10:45Z</dcterms:created>
  <dcterms:modified xsi:type="dcterms:W3CDTF">2021-05-18T23:40:38Z</dcterms:modified>
</cp:coreProperties>
</file>