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35"/>
  </p:notesMasterIdLst>
  <p:sldIdLst>
    <p:sldId id="256" r:id="rId2"/>
    <p:sldId id="321" r:id="rId3"/>
    <p:sldId id="284" r:id="rId4"/>
    <p:sldId id="285" r:id="rId5"/>
    <p:sldId id="302" r:id="rId6"/>
    <p:sldId id="304" r:id="rId7"/>
    <p:sldId id="286" r:id="rId8"/>
    <p:sldId id="317" r:id="rId9"/>
    <p:sldId id="288" r:id="rId10"/>
    <p:sldId id="322" r:id="rId11"/>
    <p:sldId id="337" r:id="rId12"/>
    <p:sldId id="338" r:id="rId13"/>
    <p:sldId id="289" r:id="rId14"/>
    <p:sldId id="323" r:id="rId15"/>
    <p:sldId id="324" r:id="rId16"/>
    <p:sldId id="292" r:id="rId17"/>
    <p:sldId id="258" r:id="rId18"/>
    <p:sldId id="303" r:id="rId19"/>
    <p:sldId id="259" r:id="rId20"/>
    <p:sldId id="309" r:id="rId21"/>
    <p:sldId id="262" r:id="rId22"/>
    <p:sldId id="326" r:id="rId23"/>
    <p:sldId id="327" r:id="rId24"/>
    <p:sldId id="328" r:id="rId25"/>
    <p:sldId id="329" r:id="rId26"/>
    <p:sldId id="330" r:id="rId27"/>
    <p:sldId id="331" r:id="rId28"/>
    <p:sldId id="332" r:id="rId29"/>
    <p:sldId id="333" r:id="rId30"/>
    <p:sldId id="334" r:id="rId31"/>
    <p:sldId id="335" r:id="rId32"/>
    <p:sldId id="293" r:id="rId33"/>
    <p:sldId id="33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119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E9B02C-A804-44B4-9540-7B9BC0ACF9C9}" type="datetimeFigureOut">
              <a:rPr lang="pt-PT" smtClean="0"/>
              <a:pPr/>
              <a:t>12-07-2011</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C2BBDC-C616-4678-9BB2-4E1E5983DF9E}"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55C2BBDC-C616-4678-9BB2-4E1E5983DF9E}" type="slidenum">
              <a:rPr lang="pt-PT" smtClean="0"/>
              <a:pPr/>
              <a:t>1</a:t>
            </a:fld>
            <a:endParaRPr lang="pt-P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55C2BBDC-C616-4678-9BB2-4E1E5983DF9E}" type="slidenum">
              <a:rPr lang="pt-PT" smtClean="0"/>
              <a:pPr/>
              <a:t>6</a:t>
            </a:fld>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55C2BBDC-C616-4678-9BB2-4E1E5983DF9E}" type="slidenum">
              <a:rPr lang="pt-PT" smtClean="0"/>
              <a:pPr/>
              <a:t>14</a:t>
            </a:fld>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9" name="Rectângu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pt-PT" smtClean="0"/>
              <a:t>Clique para editar o estilo</a:t>
            </a:r>
            <a:endParaRPr kumimoji="0" lang="en-US"/>
          </a:p>
        </p:txBody>
      </p:sp>
      <p:sp>
        <p:nvSpPr>
          <p:cNvPr id="3" name="Subtítu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pt-PT" smtClean="0"/>
              <a:t>Faça clique para editar o estilo</a:t>
            </a:r>
            <a:endParaRPr kumimoji="0" lang="en-US"/>
          </a:p>
        </p:txBody>
      </p:sp>
      <p:sp>
        <p:nvSpPr>
          <p:cNvPr id="4" name="Marcador de Posição da Data 3"/>
          <p:cNvSpPr>
            <a:spLocks noGrp="1"/>
          </p:cNvSpPr>
          <p:nvPr>
            <p:ph type="dt" sz="half" idx="10"/>
          </p:nvPr>
        </p:nvSpPr>
        <p:spPr/>
        <p:txBody>
          <a:bodyPr/>
          <a:lstStyle/>
          <a:p>
            <a:fld id="{A4A3E61B-3AB3-490F-90D4-269C8A444AE7}" type="datetimeFigureOut">
              <a:rPr lang="en-US" smtClean="0"/>
              <a:pPr/>
              <a:t>7/12/2011</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pPr/>
              <a:t>‹nº›</a:t>
            </a:fld>
            <a:endParaRPr lang="en-US"/>
          </a:p>
        </p:txBody>
      </p:sp>
      <p:sp>
        <p:nvSpPr>
          <p:cNvPr id="10" name="Rectângu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p:txBody>
          <a:bodyPr vert="eaVert"/>
          <a:lstStyle>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A4A3E61B-3AB3-490F-90D4-269C8A444AE7}" type="datetimeFigureOut">
              <a:rPr lang="en-US" smtClean="0"/>
              <a:pPr/>
              <a:t>7/12/2011</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sp>
        <p:nvSpPr>
          <p:cNvPr id="9" name="Rectângu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ângu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Vertical 1"/>
          <p:cNvSpPr>
            <a:spLocks noGrp="1"/>
          </p:cNvSpPr>
          <p:nvPr>
            <p:ph type="title" orient="vert"/>
          </p:nvPr>
        </p:nvSpPr>
        <p:spPr>
          <a:xfrm>
            <a:off x="6781800" y="274640"/>
            <a:ext cx="1905000" cy="5851525"/>
          </a:xfrm>
        </p:spPr>
        <p:txBody>
          <a:bodyPr vert="eaVert"/>
          <a:lstStyle>
            <a:extLst/>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a:xfrm>
            <a:off x="457200" y="304800"/>
            <a:ext cx="6019800" cy="5851525"/>
          </a:xfrm>
        </p:spPr>
        <p:txBody>
          <a:bodyPr vert="eaVert"/>
          <a:lstStyle>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A4A3E61B-3AB3-490F-90D4-269C8A444AE7}" type="datetimeFigureOut">
              <a:rPr lang="en-US" smtClean="0"/>
              <a:pPr/>
              <a:t>7/12/2011</a:t>
            </a:fld>
            <a:endParaRPr lang="en-US"/>
          </a:p>
        </p:txBody>
      </p:sp>
      <p:sp>
        <p:nvSpPr>
          <p:cNvPr id="5" name="Marcador de Posição do Rodapé 4"/>
          <p:cNvSpPr>
            <a:spLocks noGrp="1"/>
          </p:cNvSpPr>
          <p:nvPr>
            <p:ph type="ftr" sz="quarter" idx="11"/>
          </p:nvPr>
        </p:nvSpPr>
        <p:spPr>
          <a:xfrm>
            <a:off x="2640597" y="6377459"/>
            <a:ext cx="3836404" cy="365125"/>
          </a:xfrm>
        </p:spPr>
        <p:txBody>
          <a:bodyPr/>
          <a:lstStyle/>
          <a:p>
            <a:endParaRPr lang="en-US"/>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5448"/>
            <a:ext cx="8229600" cy="1252728"/>
          </a:xfrm>
        </p:spPr>
        <p:txBody>
          <a:bodyPr/>
          <a:lstStyle>
            <a:extLst/>
          </a:lstStyle>
          <a:p>
            <a:r>
              <a:rPr kumimoji="0" lang="pt-PT" smtClean="0"/>
              <a:t>Clique para editar o estilo</a:t>
            </a:r>
            <a:endParaRPr kumimoji="0" lang="en-US"/>
          </a:p>
        </p:txBody>
      </p:sp>
      <p:sp>
        <p:nvSpPr>
          <p:cNvPr id="3" name="Marcador de Posição de Conteúdo 2"/>
          <p:cNvSpPr>
            <a:spLocks noGrp="1"/>
          </p:cNvSpPr>
          <p:nvPr>
            <p:ph idx="1"/>
          </p:nvPr>
        </p:nvSpPr>
        <p:spPr/>
        <p:txBody>
          <a:bodyPr/>
          <a:lstStyle>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A4A3E61B-3AB3-490F-90D4-269C8A444AE7}" type="datetimeFigureOut">
              <a:rPr lang="en-US" smtClean="0"/>
              <a:pPr/>
              <a:t>7/12/2011</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spTree>
      <p:nvGrpSpPr>
        <p:cNvPr id="1" name=""/>
        <p:cNvGrpSpPr/>
        <p:nvPr/>
      </p:nvGrpSpPr>
      <p:grpSpPr>
        <a:xfrm>
          <a:off x="0" y="0"/>
          <a:ext cx="0" cy="0"/>
          <a:chOff x="0" y="0"/>
          <a:chExt cx="0" cy="0"/>
        </a:xfrm>
      </p:grpSpPr>
      <p:sp>
        <p:nvSpPr>
          <p:cNvPr id="9" name="Rectângu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ângu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pt-PT" smtClean="0"/>
              <a:t>Clique para editar os estilos</a:t>
            </a:r>
          </a:p>
        </p:txBody>
      </p:sp>
      <p:sp>
        <p:nvSpPr>
          <p:cNvPr id="4" name="Marcador de Posição da Data 3"/>
          <p:cNvSpPr>
            <a:spLocks noGrp="1"/>
          </p:cNvSpPr>
          <p:nvPr>
            <p:ph type="dt" sz="half" idx="10"/>
          </p:nvPr>
        </p:nvSpPr>
        <p:spPr/>
        <p:txBody>
          <a:bodyPr/>
          <a:lstStyle/>
          <a:p>
            <a:fld id="{A4A3E61B-3AB3-490F-90D4-269C8A444AE7}" type="datetimeFigureOut">
              <a:rPr lang="en-US" smtClean="0"/>
              <a:pPr/>
              <a:t>7/12/2011</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PT" smtClean="0"/>
              <a:t>Clique para editar o estilo</a:t>
            </a:r>
            <a:endParaRPr kumimoji="0" lang="en-US"/>
          </a:p>
        </p:txBody>
      </p:sp>
      <p:sp>
        <p:nvSpPr>
          <p:cNvPr id="3" name="Marcador de Posição de Conteúd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e Conteúd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5" name="Marcador de Posição da Data 4"/>
          <p:cNvSpPr>
            <a:spLocks noGrp="1"/>
          </p:cNvSpPr>
          <p:nvPr>
            <p:ph type="dt" sz="half" idx="10"/>
          </p:nvPr>
        </p:nvSpPr>
        <p:spPr/>
        <p:txBody>
          <a:bodyPr/>
          <a:lstStyle/>
          <a:p>
            <a:fld id="{A4A3E61B-3AB3-490F-90D4-269C8A444AE7}" type="datetimeFigureOut">
              <a:rPr lang="en-US" smtClean="0"/>
              <a:pPr/>
              <a:t>7/12/2011</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extLst/>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PT" smtClean="0"/>
              <a:t>Clique para editar os estilos</a:t>
            </a:r>
          </a:p>
        </p:txBody>
      </p:sp>
      <p:sp>
        <p:nvSpPr>
          <p:cNvPr id="4" name="Marcador de Posição de Conteúd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5" name="Marcador de Posição do Tex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PT" smtClean="0"/>
              <a:t>Clique para editar os estilos</a:t>
            </a:r>
          </a:p>
        </p:txBody>
      </p:sp>
      <p:sp>
        <p:nvSpPr>
          <p:cNvPr id="6" name="Marcador de Posição de Conteúd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7" name="Marcador de Posição da Data 6"/>
          <p:cNvSpPr>
            <a:spLocks noGrp="1"/>
          </p:cNvSpPr>
          <p:nvPr>
            <p:ph type="dt" sz="half" idx="10"/>
          </p:nvPr>
        </p:nvSpPr>
        <p:spPr/>
        <p:txBody>
          <a:bodyPr/>
          <a:lstStyle/>
          <a:p>
            <a:fld id="{A4A3E61B-3AB3-490F-90D4-269C8A444AE7}" type="datetimeFigureOut">
              <a:rPr lang="en-US" smtClean="0"/>
              <a:pPr/>
              <a:t>7/12/2011</a:t>
            </a:fld>
            <a:endParaRPr lang="en-US"/>
          </a:p>
        </p:txBody>
      </p:sp>
      <p:sp>
        <p:nvSpPr>
          <p:cNvPr id="8" name="Marcador de Posição do Rodapé 7"/>
          <p:cNvSpPr>
            <a:spLocks noGrp="1"/>
          </p:cNvSpPr>
          <p:nvPr>
            <p:ph type="ftr" sz="quarter" idx="11"/>
          </p:nvPr>
        </p:nvSpPr>
        <p:spPr/>
        <p:txBody>
          <a:bodyPr/>
          <a:lstStyle/>
          <a:p>
            <a:endParaRPr lang="en-US"/>
          </a:p>
        </p:txBody>
      </p:sp>
      <p:sp>
        <p:nvSpPr>
          <p:cNvPr id="9" name="Marcador de Posição do Número do Diapositivo 8"/>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PT" smtClean="0"/>
              <a:t>Clique para editar o estilo</a:t>
            </a:r>
            <a:endParaRPr kumimoji="0" lang="en-US"/>
          </a:p>
        </p:txBody>
      </p:sp>
      <p:sp>
        <p:nvSpPr>
          <p:cNvPr id="3" name="Marcador de Posição da Data 2"/>
          <p:cNvSpPr>
            <a:spLocks noGrp="1"/>
          </p:cNvSpPr>
          <p:nvPr>
            <p:ph type="dt" sz="half" idx="10"/>
          </p:nvPr>
        </p:nvSpPr>
        <p:spPr/>
        <p:txBody>
          <a:bodyPr/>
          <a:lstStyle/>
          <a:p>
            <a:fld id="{A4A3E61B-3AB3-490F-90D4-269C8A444AE7}" type="datetimeFigureOut">
              <a:rPr lang="en-US" smtClean="0"/>
              <a:pPr/>
              <a:t>7/12/2011</a:t>
            </a:fld>
            <a:endParaRPr lang="en-US"/>
          </a:p>
        </p:txBody>
      </p:sp>
      <p:sp>
        <p:nvSpPr>
          <p:cNvPr id="4" name="Marcador de Posição do Rodapé 3"/>
          <p:cNvSpPr>
            <a:spLocks noGrp="1"/>
          </p:cNvSpPr>
          <p:nvPr>
            <p:ph type="ftr" sz="quarter" idx="11"/>
          </p:nvPr>
        </p:nvSpPr>
        <p:spPr/>
        <p:txBody>
          <a:bodyPr/>
          <a:lstStyle/>
          <a:p>
            <a:endParaRPr lang="en-US"/>
          </a:p>
        </p:txBody>
      </p:sp>
      <p:sp>
        <p:nvSpPr>
          <p:cNvPr id="5" name="Marcador de Posição do Número do Diapositivo 4"/>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4A3E61B-3AB3-490F-90D4-269C8A444AE7}" type="datetimeFigureOut">
              <a:rPr lang="en-US" smtClean="0"/>
              <a:pPr/>
              <a:t>7/12/2011</a:t>
            </a:fld>
            <a:endParaRPr lang="en-US"/>
          </a:p>
        </p:txBody>
      </p:sp>
      <p:sp>
        <p:nvSpPr>
          <p:cNvPr id="3" name="Marcador de Posição do Rodapé 2"/>
          <p:cNvSpPr>
            <a:spLocks noGrp="1"/>
          </p:cNvSpPr>
          <p:nvPr>
            <p:ph type="ftr" sz="quarter" idx="11"/>
          </p:nvPr>
        </p:nvSpPr>
        <p:spPr/>
        <p:txBody>
          <a:bodyPr/>
          <a:lstStyle/>
          <a:p>
            <a:endParaRPr lang="en-US"/>
          </a:p>
        </p:txBody>
      </p:sp>
      <p:sp>
        <p:nvSpPr>
          <p:cNvPr id="4" name="Marcador de Posição do Número do Diapositivo 3"/>
          <p:cNvSpPr>
            <a:spLocks noGrp="1"/>
          </p:cNvSpPr>
          <p:nvPr>
            <p:ph type="sldNum" sz="quarter" idx="12"/>
          </p:nvPr>
        </p:nvSpPr>
        <p:spPr/>
        <p:txBody>
          <a:bodyPr/>
          <a:lstStyle/>
          <a:p>
            <a:fld id="{8745C66F-FC7B-4C52-931F-EAABACA1CBDF}"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pt-PT" smtClean="0"/>
              <a:t>Clique para editar o estilo</a:t>
            </a:r>
            <a:endParaRPr kumimoji="0" lang="en-US"/>
          </a:p>
        </p:txBody>
      </p:sp>
      <p:sp>
        <p:nvSpPr>
          <p:cNvPr id="3" name="Marcador de Posição de Conteúd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o Tex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PT" smtClean="0"/>
              <a:t>Clique para editar os estilos</a:t>
            </a:r>
          </a:p>
        </p:txBody>
      </p:sp>
      <p:sp>
        <p:nvSpPr>
          <p:cNvPr id="5" name="Marcador de Posição da Data 4"/>
          <p:cNvSpPr>
            <a:spLocks noGrp="1"/>
          </p:cNvSpPr>
          <p:nvPr>
            <p:ph type="dt" sz="half" idx="10"/>
          </p:nvPr>
        </p:nvSpPr>
        <p:spPr/>
        <p:txBody>
          <a:bodyPr/>
          <a:lstStyle/>
          <a:p>
            <a:fld id="{A4A3E61B-3AB3-490F-90D4-269C8A444AE7}" type="datetimeFigureOut">
              <a:rPr lang="en-US" smtClean="0"/>
              <a:pPr/>
              <a:t>7/12/2011</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8745C66F-FC7B-4C52-931F-EAABACA1CBDF}" type="slidenum">
              <a:rPr lang="en-US" smtClean="0"/>
              <a:pPr/>
              <a:t>‹nº›</a:t>
            </a:fld>
            <a:endParaRPr lang="en-US"/>
          </a:p>
        </p:txBody>
      </p:sp>
      <p:sp>
        <p:nvSpPr>
          <p:cNvPr id="12" name="Rectângu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ângu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pt-PT" smtClean="0"/>
              <a:t>Clique para editar o estilo</a:t>
            </a:r>
            <a:endParaRPr kumimoji="0" lang="en-US"/>
          </a:p>
        </p:txBody>
      </p:sp>
      <p:sp>
        <p:nvSpPr>
          <p:cNvPr id="3" name="Marcador de Posição da Imagem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pt-PT" smtClean="0"/>
              <a:t>Clique no ícone para adicionar uma imagem</a:t>
            </a:r>
            <a:endParaRPr kumimoji="0" lang="en-US" dirty="0"/>
          </a:p>
        </p:txBody>
      </p:sp>
      <p:sp>
        <p:nvSpPr>
          <p:cNvPr id="4" name="Marcador de Posição do Tex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PT" smtClean="0"/>
              <a:t>Clique para editar os estilos</a:t>
            </a:r>
          </a:p>
        </p:txBody>
      </p:sp>
      <p:sp>
        <p:nvSpPr>
          <p:cNvPr id="5" name="Marcador de Posição da Data 4"/>
          <p:cNvSpPr>
            <a:spLocks noGrp="1"/>
          </p:cNvSpPr>
          <p:nvPr>
            <p:ph type="dt" sz="half" idx="10"/>
          </p:nvPr>
        </p:nvSpPr>
        <p:spPr>
          <a:xfrm>
            <a:off x="164592" y="1170432"/>
            <a:ext cx="2523744" cy="201168"/>
          </a:xfrm>
        </p:spPr>
        <p:txBody>
          <a:bodyPr/>
          <a:lstStyle/>
          <a:p>
            <a:fld id="{A4A3E61B-3AB3-490F-90D4-269C8A444AE7}" type="datetimeFigureOut">
              <a:rPr lang="en-US" smtClean="0"/>
              <a:pPr/>
              <a:t>7/12/2011</a:t>
            </a:fld>
            <a:endParaRPr lang="en-US"/>
          </a:p>
        </p:txBody>
      </p:sp>
      <p:sp>
        <p:nvSpPr>
          <p:cNvPr id="11" name="Rectângu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ângu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Marcador de Posição do Rodapé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Marcador de Posição do Número do Diapositivo 6"/>
          <p:cNvSpPr>
            <a:spLocks noGrp="1"/>
          </p:cNvSpPr>
          <p:nvPr>
            <p:ph type="sldNum" sz="quarter" idx="12"/>
          </p:nvPr>
        </p:nvSpPr>
        <p:spPr>
          <a:xfrm>
            <a:off x="8339328" y="1170432"/>
            <a:ext cx="733864" cy="201168"/>
          </a:xfrm>
        </p:spPr>
        <p:txBody>
          <a:bodyPr/>
          <a:lstStyle/>
          <a:p>
            <a:fld id="{8745C66F-FC7B-4C52-931F-EAABACA1CBDF}"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ângulo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ângulo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Marcador de Posição do Título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pt-PT" smtClean="0"/>
              <a:t>Clique para editar os estilos</a:t>
            </a:r>
          </a:p>
          <a:p>
            <a:pPr lvl="1" eaLnBrk="1" latinLnBrk="0" hangingPunct="1"/>
            <a:r>
              <a:rPr kumimoji="0" lang="pt-PT" smtClean="0"/>
              <a:t>Segundo nível</a:t>
            </a:r>
          </a:p>
          <a:p>
            <a:pPr lvl="2" eaLnBrk="1" latinLnBrk="0" hangingPunct="1"/>
            <a:r>
              <a:rPr kumimoji="0" lang="pt-PT" smtClean="0"/>
              <a:t>Terceiro nível</a:t>
            </a:r>
          </a:p>
          <a:p>
            <a:pPr lvl="3" eaLnBrk="1" latinLnBrk="0" hangingPunct="1"/>
            <a:r>
              <a:rPr kumimoji="0" lang="pt-PT" smtClean="0"/>
              <a:t>Quarto nível</a:t>
            </a:r>
          </a:p>
          <a:p>
            <a:pPr lvl="4" eaLnBrk="1" latinLnBrk="0" hangingPunct="1"/>
            <a:r>
              <a:rPr kumimoji="0" lang="pt-PT" smtClean="0"/>
              <a:t>Quinto nível</a:t>
            </a:r>
            <a:endParaRPr kumimoji="0" lang="en-US"/>
          </a:p>
        </p:txBody>
      </p:sp>
      <p:sp>
        <p:nvSpPr>
          <p:cNvPr id="4" name="Marcador de Posição da Data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4A3E61B-3AB3-490F-90D4-269C8A444AE7}" type="datetimeFigureOut">
              <a:rPr lang="en-US" smtClean="0"/>
              <a:pPr/>
              <a:t>7/12/2011</a:t>
            </a:fld>
            <a:endParaRPr lang="en-US"/>
          </a:p>
        </p:txBody>
      </p:sp>
      <p:sp>
        <p:nvSpPr>
          <p:cNvPr id="5" name="Marcador de Posição do Rodapé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Marcador de Posição do Número do Diapositivo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45C66F-FC7B-4C52-931F-EAABACA1CBDF}"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Rute\Desktop\FOTOS DOUTORAMENTO\DSCN0948.JPG"/>
          <p:cNvPicPr>
            <a:picLocks noChangeAspect="1" noChangeArrowheads="1"/>
          </p:cNvPicPr>
          <p:nvPr/>
        </p:nvPicPr>
        <p:blipFill>
          <a:blip r:embed="rId3" cstate="print">
            <a:grayscl/>
            <a:lum bright="16000"/>
          </a:blip>
          <a:srcRect/>
          <a:stretch>
            <a:fillRect/>
          </a:stretch>
        </p:blipFill>
        <p:spPr bwMode="auto">
          <a:xfrm>
            <a:off x="0" y="0"/>
            <a:ext cx="9142966" cy="6858000"/>
          </a:xfrm>
          <a:prstGeom prst="rect">
            <a:avLst/>
          </a:prstGeom>
          <a:noFill/>
        </p:spPr>
      </p:pic>
      <p:sp>
        <p:nvSpPr>
          <p:cNvPr id="2" name="Título 1"/>
          <p:cNvSpPr>
            <a:spLocks noGrp="1"/>
          </p:cNvSpPr>
          <p:nvPr>
            <p:ph type="ctrTitle"/>
          </p:nvPr>
        </p:nvSpPr>
        <p:spPr>
          <a:xfrm>
            <a:off x="1143000" y="4800600"/>
            <a:ext cx="7696200" cy="1828800"/>
          </a:xfrm>
        </p:spPr>
        <p:txBody>
          <a:bodyPr>
            <a:normAutofit/>
          </a:bodyPr>
          <a:lstStyle/>
          <a:p>
            <a:r>
              <a:rPr lang="pt-PT" sz="3200" b="1" dirty="0" err="1" smtClean="0">
                <a:solidFill>
                  <a:schemeClr val="accent1"/>
                </a:solidFill>
                <a:latin typeface="Courier New" pitchFamily="49" charset="0"/>
                <a:cs typeface="Courier New" pitchFamily="49" charset="0"/>
              </a:rPr>
              <a:t>Allotment</a:t>
            </a:r>
            <a:r>
              <a:rPr lang="pt-PT" sz="3200" b="1" dirty="0" smtClean="0">
                <a:solidFill>
                  <a:schemeClr val="accent6">
                    <a:lumMod val="50000"/>
                  </a:schemeClr>
                </a:solidFill>
                <a:latin typeface="Courier New" pitchFamily="49" charset="0"/>
                <a:cs typeface="Courier New" pitchFamily="49" charset="0"/>
              </a:rPr>
              <a:t> </a:t>
            </a:r>
            <a:r>
              <a:rPr lang="pt-PT" sz="3200" b="1" dirty="0" err="1" smtClean="0">
                <a:solidFill>
                  <a:schemeClr val="accent1"/>
                </a:solidFill>
                <a:latin typeface="Courier New" pitchFamily="49" charset="0"/>
                <a:cs typeface="Courier New" pitchFamily="49" charset="0"/>
              </a:rPr>
              <a:t>Gardens</a:t>
            </a:r>
            <a:r>
              <a:rPr lang="pt-PT" sz="3200" b="1" dirty="0" smtClean="0">
                <a:solidFill>
                  <a:schemeClr val="accent6">
                    <a:lumMod val="50000"/>
                  </a:schemeClr>
                </a:solidFill>
                <a:latin typeface="Courier New" pitchFamily="49" charset="0"/>
                <a:cs typeface="Courier New" pitchFamily="49" charset="0"/>
              </a:rPr>
              <a:t> </a:t>
            </a:r>
            <a:r>
              <a:rPr lang="pt-PT" sz="3200" b="1" dirty="0" smtClean="0">
                <a:solidFill>
                  <a:schemeClr val="accent1"/>
                </a:solidFill>
                <a:latin typeface="Courier New" pitchFamily="49" charset="0"/>
                <a:cs typeface="Courier New" pitchFamily="49" charset="0"/>
              </a:rPr>
              <a:t>– A </a:t>
            </a:r>
            <a:r>
              <a:rPr lang="pt-PT" sz="3200" b="1" dirty="0" err="1" smtClean="0">
                <a:solidFill>
                  <a:schemeClr val="accent1"/>
                </a:solidFill>
                <a:latin typeface="Courier New" pitchFamily="49" charset="0"/>
                <a:cs typeface="Courier New" pitchFamily="49" charset="0"/>
              </a:rPr>
              <a:t>Valuable</a:t>
            </a:r>
            <a:r>
              <a:rPr lang="pt-PT" sz="3200" b="1" dirty="0" smtClean="0">
                <a:solidFill>
                  <a:schemeClr val="accent1"/>
                </a:solidFill>
                <a:latin typeface="Courier New" pitchFamily="49" charset="0"/>
                <a:cs typeface="Courier New" pitchFamily="49" charset="0"/>
              </a:rPr>
              <a:t> </a:t>
            </a:r>
            <a:r>
              <a:rPr lang="pt-PT" sz="3200" b="1" dirty="0" err="1" smtClean="0">
                <a:solidFill>
                  <a:schemeClr val="accent1"/>
                </a:solidFill>
                <a:latin typeface="Courier New" pitchFamily="49" charset="0"/>
                <a:cs typeface="Courier New" pitchFamily="49" charset="0"/>
              </a:rPr>
              <a:t>Ecosystem</a:t>
            </a:r>
            <a:r>
              <a:rPr lang="pt-PT" sz="3200" b="1" dirty="0" smtClean="0">
                <a:solidFill>
                  <a:schemeClr val="accent1"/>
                </a:solidFill>
                <a:latin typeface="Courier New" pitchFamily="49" charset="0"/>
                <a:cs typeface="Courier New" pitchFamily="49" charset="0"/>
              </a:rPr>
              <a:t> </a:t>
            </a:r>
            <a:r>
              <a:rPr lang="pt-PT" sz="3200" b="1" dirty="0" err="1" smtClean="0">
                <a:solidFill>
                  <a:schemeClr val="accent1"/>
                </a:solidFill>
                <a:latin typeface="Courier New" pitchFamily="49" charset="0"/>
                <a:cs typeface="Courier New" pitchFamily="49" charset="0"/>
              </a:rPr>
              <a:t>Service</a:t>
            </a:r>
            <a:endParaRPr lang="pt-PT" sz="3200" b="1" dirty="0">
              <a:solidFill>
                <a:schemeClr val="accent1"/>
              </a:solidFill>
              <a:latin typeface="Courier New" pitchFamily="49" charset="0"/>
              <a:cs typeface="Courier New" pitchFamily="49" charset="0"/>
            </a:endParaRPr>
          </a:p>
        </p:txBody>
      </p:sp>
      <p:sp>
        <p:nvSpPr>
          <p:cNvPr id="3" name="Subtítulo 2"/>
          <p:cNvSpPr>
            <a:spLocks noGrp="1"/>
          </p:cNvSpPr>
          <p:nvPr>
            <p:ph type="subTitle" idx="1"/>
          </p:nvPr>
        </p:nvSpPr>
        <p:spPr>
          <a:xfrm>
            <a:off x="1066800" y="5410200"/>
            <a:ext cx="7772400" cy="914400"/>
          </a:xfrm>
        </p:spPr>
        <p:txBody>
          <a:bodyPr>
            <a:normAutofit/>
          </a:bodyPr>
          <a:lstStyle/>
          <a:p>
            <a:endParaRPr lang="pt-PT" sz="1800" b="1" dirty="0" smtClean="0">
              <a:solidFill>
                <a:schemeClr val="tx1"/>
              </a:solidFill>
              <a:latin typeface="Courier New" pitchFamily="49" charset="0"/>
              <a:cs typeface="Courier New" pitchFamily="49" charset="0"/>
            </a:endParaRPr>
          </a:p>
          <a:p>
            <a:r>
              <a:rPr lang="pt-PT" sz="1800" b="1" dirty="0" smtClean="0">
                <a:solidFill>
                  <a:schemeClr val="tx1"/>
                </a:solidFill>
                <a:latin typeface="Courier New" pitchFamily="49" charset="0"/>
                <a:cs typeface="Courier New" pitchFamily="49" charset="0"/>
              </a:rPr>
              <a:t>Rute Sousa Matos</a:t>
            </a:r>
          </a:p>
          <a:p>
            <a:r>
              <a:rPr lang="pt-PT" sz="1800" b="1" dirty="0" smtClean="0">
                <a:solidFill>
                  <a:schemeClr val="tx1"/>
                </a:solidFill>
                <a:latin typeface="Courier New" pitchFamily="49" charset="0"/>
                <a:cs typeface="Courier New" pitchFamily="49" charset="0"/>
              </a:rPr>
              <a:t>CHAIA – </a:t>
            </a:r>
            <a:r>
              <a:rPr lang="pt-PT" sz="1800" b="1" dirty="0" err="1" smtClean="0">
                <a:solidFill>
                  <a:schemeClr val="tx1"/>
                </a:solidFill>
                <a:latin typeface="Courier New" pitchFamily="49" charset="0"/>
                <a:cs typeface="Courier New" pitchFamily="49" charset="0"/>
              </a:rPr>
              <a:t>University</a:t>
            </a:r>
            <a:r>
              <a:rPr lang="pt-PT" sz="1800" b="1" dirty="0" smtClean="0">
                <a:solidFill>
                  <a:schemeClr val="tx1"/>
                </a:solidFill>
                <a:latin typeface="Courier New" pitchFamily="49" charset="0"/>
                <a:cs typeface="Courier New" pitchFamily="49" charset="0"/>
              </a:rPr>
              <a:t> </a:t>
            </a:r>
            <a:r>
              <a:rPr lang="pt-PT" sz="1800" b="1" dirty="0" err="1" smtClean="0">
                <a:solidFill>
                  <a:schemeClr val="tx1"/>
                </a:solidFill>
                <a:latin typeface="Courier New" pitchFamily="49" charset="0"/>
                <a:cs typeface="Courier New" pitchFamily="49" charset="0"/>
              </a:rPr>
              <a:t>of</a:t>
            </a:r>
            <a:r>
              <a:rPr lang="pt-PT" sz="1800" b="1" dirty="0" smtClean="0">
                <a:solidFill>
                  <a:schemeClr val="tx1"/>
                </a:solidFill>
                <a:latin typeface="Courier New" pitchFamily="49" charset="0"/>
                <a:cs typeface="Courier New" pitchFamily="49" charset="0"/>
              </a:rPr>
              <a:t> Évora - Portugal</a:t>
            </a:r>
            <a:endParaRPr lang="pt-PT" sz="1800" b="1" dirty="0">
              <a:solidFill>
                <a:schemeClr val="tx1"/>
              </a:solidFill>
              <a:latin typeface="Courier New" pitchFamily="49" charset="0"/>
              <a:cs typeface="Courier New" pitchFamily="49" charset="0"/>
            </a:endParaRPr>
          </a:p>
        </p:txBody>
      </p:sp>
      <p:pic>
        <p:nvPicPr>
          <p:cNvPr id="1026" name="Picture 217" descr="Sem título-1cópewia"/>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4572000"/>
            <a:ext cx="1447800" cy="1448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8229600" cy="1251062"/>
          </a:xfrm>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8" name="Rectângulo 7"/>
          <p:cNvSpPr/>
          <p:nvPr/>
        </p:nvSpPr>
        <p:spPr>
          <a:xfrm>
            <a:off x="228600" y="1524000"/>
            <a:ext cx="5181600" cy="338554"/>
          </a:xfrm>
          <a:prstGeom prst="rect">
            <a:avLst/>
          </a:prstGeom>
        </p:spPr>
        <p:txBody>
          <a:bodyPr wrap="square">
            <a:spAutoFit/>
          </a:bodyPr>
          <a:lstStyle/>
          <a:p>
            <a:r>
              <a:rPr lang="pt-PT" sz="1600" b="1" dirty="0" smtClean="0">
                <a:solidFill>
                  <a:schemeClr val="tx2"/>
                </a:solidFill>
              </a:rPr>
              <a:t>  </a:t>
            </a:r>
            <a:r>
              <a:rPr lang="pt-PT" sz="1600" b="1" dirty="0" err="1" smtClean="0">
                <a:solidFill>
                  <a:schemeClr val="tx2"/>
                </a:solidFill>
              </a:rPr>
              <a:t>Case-study</a:t>
            </a:r>
            <a:r>
              <a:rPr lang="pt-PT" sz="1600" b="1" dirty="0" smtClean="0">
                <a:solidFill>
                  <a:schemeClr val="tx2"/>
                </a:solidFill>
              </a:rPr>
              <a:t> – </a:t>
            </a:r>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metropolitan</a:t>
            </a:r>
            <a:r>
              <a:rPr lang="pt-PT" sz="1600" b="1" dirty="0" smtClean="0">
                <a:solidFill>
                  <a:schemeClr val="tx2"/>
                </a:solidFill>
              </a:rPr>
              <a:t> </a:t>
            </a:r>
            <a:r>
              <a:rPr lang="pt-PT" sz="1600" b="1" dirty="0" err="1" smtClean="0">
                <a:solidFill>
                  <a:schemeClr val="tx2"/>
                </a:solidFill>
              </a:rPr>
              <a:t>area</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Lisbon</a:t>
            </a:r>
            <a:endParaRPr lang="pt-PT" sz="1600" b="1" dirty="0" smtClean="0">
              <a:solidFill>
                <a:schemeClr val="tx2"/>
              </a:solidFill>
            </a:endParaRPr>
          </a:p>
        </p:txBody>
      </p:sp>
      <p:sp>
        <p:nvSpPr>
          <p:cNvPr id="14" name="CaixaDeTexto 13"/>
          <p:cNvSpPr txBox="1"/>
          <p:nvPr/>
        </p:nvSpPr>
        <p:spPr>
          <a:xfrm>
            <a:off x="457200" y="6400800"/>
            <a:ext cx="8534400" cy="307777"/>
          </a:xfrm>
          <a:prstGeom prst="rect">
            <a:avLst/>
          </a:prstGeom>
          <a:noFill/>
        </p:spPr>
        <p:txBody>
          <a:bodyPr wrap="square" rtlCol="0">
            <a:spAutoFit/>
          </a:bodyPr>
          <a:lstStyle/>
          <a:p>
            <a:r>
              <a:rPr lang="pt-PT" sz="1400" b="1" dirty="0" err="1" smtClean="0"/>
              <a:t>Allotment</a:t>
            </a:r>
            <a:r>
              <a:rPr lang="pt-PT" sz="1400" b="1" dirty="0" smtClean="0"/>
              <a:t> </a:t>
            </a:r>
            <a:r>
              <a:rPr lang="pt-PT" sz="1400" b="1" dirty="0" err="1" smtClean="0"/>
              <a:t>gardens</a:t>
            </a:r>
            <a:r>
              <a:rPr lang="pt-PT" sz="1400" b="1" dirty="0" smtClean="0"/>
              <a:t> </a:t>
            </a:r>
            <a:r>
              <a:rPr lang="pt-PT" sz="1400" b="1" dirty="0" err="1" smtClean="0"/>
              <a:t>using</a:t>
            </a:r>
            <a:r>
              <a:rPr lang="pt-PT" sz="1400" b="1" dirty="0" smtClean="0"/>
              <a:t> </a:t>
            </a:r>
            <a:r>
              <a:rPr lang="pt-PT" sz="1400" b="1" dirty="0" err="1" smtClean="0"/>
              <a:t>organic</a:t>
            </a:r>
            <a:r>
              <a:rPr lang="pt-PT" sz="1400" b="1" dirty="0" smtClean="0"/>
              <a:t> </a:t>
            </a:r>
            <a:r>
              <a:rPr lang="pt-PT" sz="1400" b="1" dirty="0" err="1" smtClean="0"/>
              <a:t>farming</a:t>
            </a:r>
            <a:r>
              <a:rPr lang="pt-PT" sz="1400" b="1" dirty="0" smtClean="0"/>
              <a:t> </a:t>
            </a:r>
            <a:r>
              <a:rPr lang="pt-PT" sz="1400" b="1" dirty="0" smtClean="0"/>
              <a:t>– </a:t>
            </a:r>
            <a:r>
              <a:rPr lang="pt-PT" sz="1400" b="1" dirty="0" err="1" smtClean="0"/>
              <a:t>Municipality</a:t>
            </a:r>
            <a:r>
              <a:rPr lang="pt-PT" sz="1400" b="1" dirty="0" smtClean="0"/>
              <a:t> </a:t>
            </a:r>
            <a:r>
              <a:rPr lang="pt-PT" sz="1400" b="1" dirty="0" err="1" smtClean="0"/>
              <a:t>of</a:t>
            </a:r>
            <a:r>
              <a:rPr lang="pt-PT" sz="1400" b="1" dirty="0" smtClean="0"/>
              <a:t> Cascais</a:t>
            </a:r>
            <a:endParaRPr lang="pt-PT" sz="1400" b="1" dirty="0"/>
          </a:p>
        </p:txBody>
      </p:sp>
      <p:pic>
        <p:nvPicPr>
          <p:cNvPr id="10" name="Picture 3" descr="IMG_8298"/>
          <p:cNvPicPr>
            <a:picLocks noChangeAspect="1" noChangeArrowheads="1"/>
          </p:cNvPicPr>
          <p:nvPr/>
        </p:nvPicPr>
        <p:blipFill>
          <a:blip r:embed="rId2" cstate="print"/>
          <a:srcRect/>
          <a:stretch>
            <a:fillRect/>
          </a:stretch>
        </p:blipFill>
        <p:spPr bwMode="auto">
          <a:xfrm>
            <a:off x="609600" y="2266950"/>
            <a:ext cx="2590800" cy="1943100"/>
          </a:xfrm>
          <a:prstGeom prst="rect">
            <a:avLst/>
          </a:prstGeom>
          <a:noFill/>
        </p:spPr>
      </p:pic>
      <p:pic>
        <p:nvPicPr>
          <p:cNvPr id="11" name="Picture 4" descr="IMG_8340"/>
          <p:cNvPicPr>
            <a:picLocks noChangeAspect="1" noChangeArrowheads="1"/>
          </p:cNvPicPr>
          <p:nvPr/>
        </p:nvPicPr>
        <p:blipFill>
          <a:blip r:embed="rId3" cstate="print"/>
          <a:srcRect/>
          <a:stretch>
            <a:fillRect/>
          </a:stretch>
        </p:blipFill>
        <p:spPr bwMode="auto">
          <a:xfrm>
            <a:off x="3429000" y="2269136"/>
            <a:ext cx="5410200" cy="4055463"/>
          </a:xfrm>
          <a:prstGeom prst="rect">
            <a:avLst/>
          </a:prstGeom>
          <a:noFill/>
        </p:spPr>
      </p:pic>
      <p:pic>
        <p:nvPicPr>
          <p:cNvPr id="13" name="Picture 5" descr="IMG_8346"/>
          <p:cNvPicPr>
            <a:picLocks noChangeAspect="1" noChangeArrowheads="1"/>
          </p:cNvPicPr>
          <p:nvPr/>
        </p:nvPicPr>
        <p:blipFill>
          <a:blip r:embed="rId4" cstate="print"/>
          <a:srcRect/>
          <a:stretch>
            <a:fillRect/>
          </a:stretch>
        </p:blipFill>
        <p:spPr bwMode="auto">
          <a:xfrm>
            <a:off x="603525" y="4343400"/>
            <a:ext cx="2596876" cy="19466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8229600" cy="1251062"/>
          </a:xfrm>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8" name="Rectângulo 7"/>
          <p:cNvSpPr/>
          <p:nvPr/>
        </p:nvSpPr>
        <p:spPr>
          <a:xfrm>
            <a:off x="228600" y="1524000"/>
            <a:ext cx="5181600" cy="338554"/>
          </a:xfrm>
          <a:prstGeom prst="rect">
            <a:avLst/>
          </a:prstGeom>
        </p:spPr>
        <p:txBody>
          <a:bodyPr wrap="square">
            <a:spAutoFit/>
          </a:bodyPr>
          <a:lstStyle/>
          <a:p>
            <a:r>
              <a:rPr lang="pt-PT" sz="1600" b="1" dirty="0" err="1" smtClean="0">
                <a:solidFill>
                  <a:schemeClr val="tx2"/>
                </a:solidFill>
              </a:rPr>
              <a:t>Case-study</a:t>
            </a:r>
            <a:r>
              <a:rPr lang="pt-PT" sz="1600" b="1" dirty="0" smtClean="0">
                <a:solidFill>
                  <a:schemeClr val="tx2"/>
                </a:solidFill>
              </a:rPr>
              <a:t> – </a:t>
            </a:r>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metropolitan</a:t>
            </a:r>
            <a:r>
              <a:rPr lang="pt-PT" sz="1600" b="1" dirty="0" smtClean="0">
                <a:solidFill>
                  <a:schemeClr val="tx2"/>
                </a:solidFill>
              </a:rPr>
              <a:t> </a:t>
            </a:r>
            <a:r>
              <a:rPr lang="pt-PT" sz="1600" b="1" dirty="0" err="1" smtClean="0">
                <a:solidFill>
                  <a:schemeClr val="tx2"/>
                </a:solidFill>
              </a:rPr>
              <a:t>area</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Lisbon</a:t>
            </a:r>
            <a:endParaRPr lang="pt-PT" sz="1600" b="1" dirty="0" smtClean="0">
              <a:solidFill>
                <a:schemeClr val="tx2"/>
              </a:solidFill>
            </a:endParaRPr>
          </a:p>
        </p:txBody>
      </p:sp>
      <p:pic>
        <p:nvPicPr>
          <p:cNvPr id="12" name="Picture 12" descr="QtaGranja(15-12-09)_04"/>
          <p:cNvPicPr>
            <a:picLocks noChangeAspect="1" noChangeArrowheads="1"/>
          </p:cNvPicPr>
          <p:nvPr/>
        </p:nvPicPr>
        <p:blipFill>
          <a:blip r:embed="rId2" cstate="print"/>
          <a:srcRect/>
          <a:stretch>
            <a:fillRect/>
          </a:stretch>
        </p:blipFill>
        <p:spPr bwMode="auto">
          <a:xfrm>
            <a:off x="609600" y="4321238"/>
            <a:ext cx="2781508" cy="1850962"/>
          </a:xfrm>
          <a:prstGeom prst="rect">
            <a:avLst/>
          </a:prstGeom>
          <a:noFill/>
        </p:spPr>
      </p:pic>
      <p:pic>
        <p:nvPicPr>
          <p:cNvPr id="13" name="Picture 11" descr="IMG_9942"/>
          <p:cNvPicPr preferRelativeResize="0">
            <a:picLocks noChangeArrowheads="1"/>
          </p:cNvPicPr>
          <p:nvPr/>
        </p:nvPicPr>
        <p:blipFill>
          <a:blip r:embed="rId3" cstate="print"/>
          <a:srcRect/>
          <a:stretch>
            <a:fillRect/>
          </a:stretch>
        </p:blipFill>
        <p:spPr bwMode="auto">
          <a:xfrm>
            <a:off x="3505200" y="2133600"/>
            <a:ext cx="5486400" cy="4032250"/>
          </a:xfrm>
          <a:prstGeom prst="rect">
            <a:avLst/>
          </a:prstGeom>
          <a:noFill/>
        </p:spPr>
      </p:pic>
      <p:sp>
        <p:nvSpPr>
          <p:cNvPr id="14" name="CaixaDeTexto 13"/>
          <p:cNvSpPr txBox="1"/>
          <p:nvPr/>
        </p:nvSpPr>
        <p:spPr>
          <a:xfrm>
            <a:off x="609600" y="6400800"/>
            <a:ext cx="9144000" cy="307777"/>
          </a:xfrm>
          <a:prstGeom prst="rect">
            <a:avLst/>
          </a:prstGeom>
          <a:noFill/>
        </p:spPr>
        <p:txBody>
          <a:bodyPr wrap="square" rtlCol="0">
            <a:spAutoFit/>
          </a:bodyPr>
          <a:lstStyle/>
          <a:p>
            <a:r>
              <a:rPr lang="pt-PT" sz="1400" b="1" dirty="0" err="1" smtClean="0"/>
              <a:t>Allotment</a:t>
            </a:r>
            <a:r>
              <a:rPr lang="pt-PT" sz="1400" b="1" dirty="0" smtClean="0"/>
              <a:t> </a:t>
            </a:r>
            <a:r>
              <a:rPr lang="pt-PT" sz="1400" b="1" dirty="0" err="1" smtClean="0"/>
              <a:t>Gardens</a:t>
            </a:r>
            <a:r>
              <a:rPr lang="pt-PT" sz="1400" b="1" dirty="0" smtClean="0"/>
              <a:t> – </a:t>
            </a:r>
            <a:r>
              <a:rPr lang="pt-PT" sz="1400" b="1" dirty="0" smtClean="0"/>
              <a:t> </a:t>
            </a:r>
            <a:r>
              <a:rPr lang="pt-PT" sz="1400" b="1" dirty="0" smtClean="0"/>
              <a:t>“Quinta da Granja</a:t>
            </a:r>
            <a:r>
              <a:rPr lang="pt-PT" sz="1400" b="1" dirty="0" smtClean="0"/>
              <a:t>”</a:t>
            </a:r>
            <a:endParaRPr lang="pt-PT" sz="1400" b="1" dirty="0"/>
          </a:p>
        </p:txBody>
      </p:sp>
      <p:pic>
        <p:nvPicPr>
          <p:cNvPr id="7" name="Picture 9" descr="hortas 3"/>
          <p:cNvPicPr>
            <a:picLocks noChangeAspect="1" noChangeArrowheads="1"/>
          </p:cNvPicPr>
          <p:nvPr/>
        </p:nvPicPr>
        <p:blipFill>
          <a:blip r:embed="rId4" cstate="print"/>
          <a:srcRect/>
          <a:stretch>
            <a:fillRect/>
          </a:stretch>
        </p:blipFill>
        <p:spPr bwMode="auto">
          <a:xfrm>
            <a:off x="609600" y="2133600"/>
            <a:ext cx="2768600" cy="2076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8229600" cy="1251062"/>
          </a:xfrm>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8" name="Rectângulo 7"/>
          <p:cNvSpPr/>
          <p:nvPr/>
        </p:nvSpPr>
        <p:spPr>
          <a:xfrm>
            <a:off x="228600" y="1524000"/>
            <a:ext cx="5181600" cy="338554"/>
          </a:xfrm>
          <a:prstGeom prst="rect">
            <a:avLst/>
          </a:prstGeom>
        </p:spPr>
        <p:txBody>
          <a:bodyPr wrap="square">
            <a:spAutoFit/>
          </a:bodyPr>
          <a:lstStyle/>
          <a:p>
            <a:r>
              <a:rPr lang="pt-PT" sz="1600" b="1" dirty="0" err="1" smtClean="0">
                <a:solidFill>
                  <a:schemeClr val="tx2"/>
                </a:solidFill>
              </a:rPr>
              <a:t>Case-study</a:t>
            </a:r>
            <a:r>
              <a:rPr lang="pt-PT" sz="1600" b="1" dirty="0" smtClean="0">
                <a:solidFill>
                  <a:schemeClr val="tx2"/>
                </a:solidFill>
              </a:rPr>
              <a:t> – </a:t>
            </a:r>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metropolitan</a:t>
            </a:r>
            <a:r>
              <a:rPr lang="pt-PT" sz="1600" b="1" dirty="0" smtClean="0">
                <a:solidFill>
                  <a:schemeClr val="tx2"/>
                </a:solidFill>
              </a:rPr>
              <a:t> </a:t>
            </a:r>
            <a:r>
              <a:rPr lang="pt-PT" sz="1600" b="1" dirty="0" err="1" smtClean="0">
                <a:solidFill>
                  <a:schemeClr val="tx2"/>
                </a:solidFill>
              </a:rPr>
              <a:t>area</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Lisbon</a:t>
            </a:r>
            <a:endParaRPr lang="pt-PT" sz="1600" b="1" dirty="0" smtClean="0">
              <a:solidFill>
                <a:schemeClr val="tx2"/>
              </a:solidFill>
            </a:endParaRPr>
          </a:p>
        </p:txBody>
      </p:sp>
      <p:sp>
        <p:nvSpPr>
          <p:cNvPr id="14" name="CaixaDeTexto 13"/>
          <p:cNvSpPr txBox="1"/>
          <p:nvPr/>
        </p:nvSpPr>
        <p:spPr>
          <a:xfrm>
            <a:off x="685800" y="6550223"/>
            <a:ext cx="8305800" cy="307777"/>
          </a:xfrm>
          <a:prstGeom prst="rect">
            <a:avLst/>
          </a:prstGeom>
          <a:noFill/>
        </p:spPr>
        <p:txBody>
          <a:bodyPr wrap="square" rtlCol="0">
            <a:spAutoFit/>
          </a:bodyPr>
          <a:lstStyle/>
          <a:p>
            <a:r>
              <a:rPr lang="pt-PT" sz="1400" b="1" dirty="0" err="1" smtClean="0"/>
              <a:t>Allotment</a:t>
            </a:r>
            <a:r>
              <a:rPr lang="pt-PT" sz="1400" b="1" dirty="0" smtClean="0"/>
              <a:t> </a:t>
            </a:r>
            <a:r>
              <a:rPr lang="pt-PT" sz="1400" b="1" dirty="0" err="1" smtClean="0"/>
              <a:t>Gardens</a:t>
            </a:r>
            <a:r>
              <a:rPr lang="pt-PT" sz="1400" b="1" dirty="0" smtClean="0"/>
              <a:t> – </a:t>
            </a:r>
            <a:r>
              <a:rPr lang="pt-PT" sz="1400" b="1" dirty="0" smtClean="0"/>
              <a:t>Vale de Chelas</a:t>
            </a:r>
            <a:endParaRPr lang="pt-PT" sz="1400" b="1" dirty="0"/>
          </a:p>
        </p:txBody>
      </p:sp>
      <p:pic>
        <p:nvPicPr>
          <p:cNvPr id="9" name="Picture 10" descr="IMG_8021"/>
          <p:cNvPicPr>
            <a:picLocks noChangeAspect="1" noChangeArrowheads="1"/>
          </p:cNvPicPr>
          <p:nvPr/>
        </p:nvPicPr>
        <p:blipFill>
          <a:blip r:embed="rId2" cstate="print"/>
          <a:srcRect/>
          <a:stretch>
            <a:fillRect/>
          </a:stretch>
        </p:blipFill>
        <p:spPr bwMode="auto">
          <a:xfrm>
            <a:off x="3657600" y="2285999"/>
            <a:ext cx="5309646" cy="3981415"/>
          </a:xfrm>
          <a:prstGeom prst="rect">
            <a:avLst/>
          </a:prstGeom>
          <a:noFill/>
        </p:spPr>
      </p:pic>
      <p:pic>
        <p:nvPicPr>
          <p:cNvPr id="10" name="Picture 13" descr="IMG_8029"/>
          <p:cNvPicPr>
            <a:picLocks noChangeAspect="1" noChangeArrowheads="1"/>
          </p:cNvPicPr>
          <p:nvPr/>
        </p:nvPicPr>
        <p:blipFill>
          <a:blip r:embed="rId3" cstate="print"/>
          <a:srcRect/>
          <a:stretch>
            <a:fillRect/>
          </a:stretch>
        </p:blipFill>
        <p:spPr bwMode="auto">
          <a:xfrm>
            <a:off x="914400" y="4343400"/>
            <a:ext cx="2571750" cy="1928813"/>
          </a:xfrm>
          <a:prstGeom prst="rect">
            <a:avLst/>
          </a:prstGeom>
          <a:noFill/>
        </p:spPr>
      </p:pic>
      <p:pic>
        <p:nvPicPr>
          <p:cNvPr id="11" name="Picture 21" descr="IMG_8048"/>
          <p:cNvPicPr>
            <a:picLocks noChangeAspect="1" noChangeArrowheads="1"/>
          </p:cNvPicPr>
          <p:nvPr/>
        </p:nvPicPr>
        <p:blipFill>
          <a:blip r:embed="rId4" cstate="print"/>
          <a:srcRect/>
          <a:stretch>
            <a:fillRect/>
          </a:stretch>
        </p:blipFill>
        <p:spPr bwMode="auto">
          <a:xfrm>
            <a:off x="914400" y="2286000"/>
            <a:ext cx="2571750" cy="19288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p>
        </p:txBody>
      </p:sp>
      <p:sp>
        <p:nvSpPr>
          <p:cNvPr id="3" name="Marcador de Posição de Conteúdo 2"/>
          <p:cNvSpPr>
            <a:spLocks noGrp="1"/>
          </p:cNvSpPr>
          <p:nvPr>
            <p:ph idx="1"/>
          </p:nvPr>
        </p:nvSpPr>
        <p:spPr/>
        <p:txBody>
          <a:bodyPr>
            <a:normAutofit/>
          </a:bodyPr>
          <a:lstStyle/>
          <a:p>
            <a:pPr algn="just">
              <a:buNone/>
            </a:pPr>
            <a:r>
              <a:rPr lang="pt-PT" sz="2400" b="1" i="1" dirty="0" smtClean="0">
                <a:solidFill>
                  <a:schemeClr val="tx2"/>
                </a:solidFill>
              </a:rPr>
              <a:t>	</a:t>
            </a:r>
          </a:p>
          <a:p>
            <a:pPr algn="just">
              <a:buNone/>
            </a:pPr>
            <a:r>
              <a:rPr lang="pt-PT" sz="2400" b="1" i="1" dirty="0" smtClean="0">
                <a:solidFill>
                  <a:schemeClr val="tx2"/>
                </a:solidFill>
              </a:rPr>
              <a:t>	</a:t>
            </a:r>
          </a:p>
          <a:p>
            <a:pPr algn="just">
              <a:buNone/>
            </a:pPr>
            <a:r>
              <a:rPr lang="pt-PT" sz="2400" b="1" i="1" dirty="0" smtClean="0">
                <a:solidFill>
                  <a:schemeClr val="tx2"/>
                </a:solidFill>
              </a:rPr>
              <a:t>	</a:t>
            </a:r>
            <a:endParaRPr lang="pt-PT" sz="1900" b="1" i="1" dirty="0">
              <a:solidFill>
                <a:schemeClr val="tx2"/>
              </a:solidFill>
            </a:endParaRPr>
          </a:p>
        </p:txBody>
      </p:sp>
      <p:sp>
        <p:nvSpPr>
          <p:cNvPr id="6" name="Marcador de Posição do Texto 5"/>
          <p:cNvSpPr>
            <a:spLocks noGrp="1"/>
          </p:cNvSpPr>
          <p:nvPr>
            <p:ph type="body" sz="half" idx="4294967295"/>
          </p:nvPr>
        </p:nvSpPr>
        <p:spPr>
          <a:xfrm>
            <a:off x="0" y="1752600"/>
            <a:ext cx="2468563" cy="4572000"/>
          </a:xfrm>
        </p:spPr>
        <p:txBody>
          <a:bodyPr>
            <a:normAutofit/>
          </a:bodyPr>
          <a:lstStyle/>
          <a:p>
            <a:endParaRPr lang="en-US" sz="1800" dirty="0" smtClean="0"/>
          </a:p>
          <a:p>
            <a:endParaRPr lang="en-US" sz="1800" dirty="0" smtClean="0"/>
          </a:p>
          <a:p>
            <a:r>
              <a:rPr lang="en-US" sz="1800" dirty="0" smtClean="0"/>
              <a:t>On Lisbon Municipality they are working on new initiatives that promote urban practices of economical, social and environmental sustainability.</a:t>
            </a:r>
          </a:p>
          <a:p>
            <a:endParaRPr lang="en-US" sz="1800" dirty="0" smtClean="0"/>
          </a:p>
          <a:p>
            <a:endParaRPr lang="pt-PT" sz="1800" dirty="0"/>
          </a:p>
        </p:txBody>
      </p:sp>
      <p:sp>
        <p:nvSpPr>
          <p:cNvPr id="5" name="Rectângulo 4"/>
          <p:cNvSpPr/>
          <p:nvPr/>
        </p:nvSpPr>
        <p:spPr>
          <a:xfrm>
            <a:off x="457200" y="1447800"/>
            <a:ext cx="5410200" cy="338554"/>
          </a:xfrm>
          <a:prstGeom prst="rect">
            <a:avLst/>
          </a:prstGeom>
        </p:spPr>
        <p:txBody>
          <a:bodyPr wrap="square">
            <a:spAutoFit/>
          </a:bodyPr>
          <a:lstStyle/>
          <a:p>
            <a:r>
              <a:rPr lang="pt-PT" sz="1600" b="1" dirty="0" err="1" smtClean="0">
                <a:solidFill>
                  <a:schemeClr val="tx2"/>
                </a:solidFill>
              </a:rPr>
              <a:t>Case-study</a:t>
            </a:r>
            <a:r>
              <a:rPr lang="pt-PT" sz="1600" b="1" dirty="0" smtClean="0">
                <a:solidFill>
                  <a:schemeClr val="tx2"/>
                </a:solidFill>
              </a:rPr>
              <a:t> – </a:t>
            </a:r>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metropolitan</a:t>
            </a:r>
            <a:r>
              <a:rPr lang="pt-PT" sz="1600" b="1" dirty="0" smtClean="0">
                <a:solidFill>
                  <a:schemeClr val="tx2"/>
                </a:solidFill>
              </a:rPr>
              <a:t> </a:t>
            </a:r>
            <a:r>
              <a:rPr lang="pt-PT" sz="1600" b="1" dirty="0" err="1" smtClean="0">
                <a:solidFill>
                  <a:schemeClr val="tx2"/>
                </a:solidFill>
              </a:rPr>
              <a:t>area</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Lisbon</a:t>
            </a:r>
            <a:endParaRPr lang="pt-PT" sz="1600" b="1" dirty="0" smtClean="0">
              <a:solidFill>
                <a:schemeClr val="tx2"/>
              </a:solidFill>
            </a:endParaRPr>
          </a:p>
        </p:txBody>
      </p:sp>
      <p:pic>
        <p:nvPicPr>
          <p:cNvPr id="7" name="Picture 2" descr="PltMATRIZ"/>
          <p:cNvPicPr>
            <a:picLocks noChangeAspect="1" noChangeArrowheads="1"/>
          </p:cNvPicPr>
          <p:nvPr/>
        </p:nvPicPr>
        <p:blipFill>
          <a:blip r:embed="rId2" cstate="print"/>
          <a:srcRect/>
          <a:stretch>
            <a:fillRect/>
          </a:stretch>
        </p:blipFill>
        <p:spPr bwMode="auto">
          <a:xfrm>
            <a:off x="3352800" y="2057400"/>
            <a:ext cx="5608224" cy="4459288"/>
          </a:xfrm>
          <a:prstGeom prst="rect">
            <a:avLst/>
          </a:prstGeom>
          <a:noFill/>
        </p:spPr>
      </p:pic>
      <p:sp>
        <p:nvSpPr>
          <p:cNvPr id="8" name="CaixaDeTexto 7"/>
          <p:cNvSpPr txBox="1"/>
          <p:nvPr/>
        </p:nvSpPr>
        <p:spPr>
          <a:xfrm>
            <a:off x="304800" y="5943600"/>
            <a:ext cx="3048000" cy="523220"/>
          </a:xfrm>
          <a:prstGeom prst="rect">
            <a:avLst/>
          </a:prstGeom>
          <a:noFill/>
        </p:spPr>
        <p:txBody>
          <a:bodyPr wrap="square" rtlCol="0">
            <a:spAutoFit/>
          </a:bodyPr>
          <a:lstStyle/>
          <a:p>
            <a:r>
              <a:rPr lang="pt-PT" sz="1400" b="1" dirty="0" err="1" smtClean="0">
                <a:solidFill>
                  <a:schemeClr val="tx2"/>
                </a:solidFill>
              </a:rPr>
              <a:t>Strategic</a:t>
            </a:r>
            <a:r>
              <a:rPr lang="pt-PT" sz="1400" b="1" dirty="0" smtClean="0">
                <a:solidFill>
                  <a:schemeClr val="tx2"/>
                </a:solidFill>
              </a:rPr>
              <a:t> </a:t>
            </a:r>
            <a:r>
              <a:rPr lang="pt-PT" sz="1400" b="1" dirty="0" err="1" smtClean="0">
                <a:solidFill>
                  <a:schemeClr val="tx2"/>
                </a:solidFill>
              </a:rPr>
              <a:t>Plan</a:t>
            </a:r>
            <a:r>
              <a:rPr lang="pt-PT" sz="1400" b="1" dirty="0" smtClean="0">
                <a:solidFill>
                  <a:schemeClr val="tx2"/>
                </a:solidFill>
              </a:rPr>
              <a:t> for </a:t>
            </a:r>
            <a:r>
              <a:rPr lang="pt-PT" sz="1400" b="1" dirty="0" err="1" smtClean="0">
                <a:solidFill>
                  <a:schemeClr val="tx2"/>
                </a:solidFill>
              </a:rPr>
              <a:t>the</a:t>
            </a:r>
            <a:r>
              <a:rPr lang="pt-PT" sz="1400" b="1" dirty="0" smtClean="0">
                <a:solidFill>
                  <a:schemeClr val="tx2"/>
                </a:solidFill>
              </a:rPr>
              <a:t> </a:t>
            </a:r>
            <a:r>
              <a:rPr lang="pt-PT" sz="1400" b="1" dirty="0" err="1" smtClean="0">
                <a:solidFill>
                  <a:schemeClr val="tx2"/>
                </a:solidFill>
              </a:rPr>
              <a:t>public</a:t>
            </a:r>
            <a:r>
              <a:rPr lang="pt-PT" sz="1400" b="1" dirty="0" smtClean="0">
                <a:solidFill>
                  <a:schemeClr val="tx2"/>
                </a:solidFill>
              </a:rPr>
              <a:t> </a:t>
            </a:r>
            <a:r>
              <a:rPr lang="pt-PT" sz="1400" b="1" dirty="0" err="1" smtClean="0">
                <a:solidFill>
                  <a:schemeClr val="tx2"/>
                </a:solidFill>
              </a:rPr>
              <a:t>space</a:t>
            </a:r>
            <a:r>
              <a:rPr lang="pt-PT" sz="1400" b="1" dirty="0" smtClean="0">
                <a:solidFill>
                  <a:schemeClr val="tx2"/>
                </a:solidFill>
              </a:rPr>
              <a:t> </a:t>
            </a:r>
            <a:r>
              <a:rPr lang="pt-PT" sz="1400" b="1" dirty="0" err="1" smtClean="0">
                <a:solidFill>
                  <a:schemeClr val="tx2"/>
                </a:solidFill>
              </a:rPr>
              <a:t>of</a:t>
            </a:r>
            <a:r>
              <a:rPr lang="pt-PT" sz="1400" b="1" dirty="0" smtClean="0">
                <a:solidFill>
                  <a:schemeClr val="tx2"/>
                </a:solidFill>
              </a:rPr>
              <a:t> </a:t>
            </a:r>
            <a:r>
              <a:rPr lang="pt-PT" sz="1400" b="1" dirty="0" err="1" smtClean="0">
                <a:solidFill>
                  <a:schemeClr val="tx2"/>
                </a:solidFill>
              </a:rPr>
              <a:t>Lisbon</a:t>
            </a:r>
            <a:endParaRPr lang="pt-PT"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0" y="3352800"/>
            <a:ext cx="1644650" cy="646331"/>
          </a:xfrm>
          <a:prstGeom prst="rect">
            <a:avLst/>
          </a:prstGeom>
          <a:noFill/>
          <a:ln w="19050">
            <a:noFill/>
            <a:prstDash val="sysDot"/>
            <a:miter lim="800000"/>
            <a:headEnd/>
            <a:tailEnd/>
          </a:ln>
          <a:effectLst/>
        </p:spPr>
        <p:txBody>
          <a:bodyPr>
            <a:spAutoFit/>
          </a:bodyPr>
          <a:lstStyle/>
          <a:p>
            <a:pPr algn="ctr">
              <a:spcBef>
                <a:spcPct val="50000"/>
              </a:spcBef>
            </a:pPr>
            <a:r>
              <a:rPr lang="pt-PT" b="1" dirty="0" err="1" smtClean="0">
                <a:latin typeface="Century Gothic" pitchFamily="34" charset="0"/>
              </a:rPr>
              <a:t>Allotment</a:t>
            </a:r>
            <a:r>
              <a:rPr lang="pt-PT" b="1" dirty="0" smtClean="0">
                <a:latin typeface="Century Gothic" pitchFamily="34" charset="0"/>
              </a:rPr>
              <a:t> </a:t>
            </a:r>
            <a:r>
              <a:rPr lang="pt-PT" b="1" dirty="0" err="1" smtClean="0">
                <a:latin typeface="Century Gothic" pitchFamily="34" charset="0"/>
              </a:rPr>
              <a:t>gardens</a:t>
            </a:r>
            <a:endParaRPr lang="pt-PT" b="1" dirty="0">
              <a:latin typeface="Century Gothic" pitchFamily="34" charset="0"/>
            </a:endParaRPr>
          </a:p>
        </p:txBody>
      </p:sp>
      <p:grpSp>
        <p:nvGrpSpPr>
          <p:cNvPr id="2" name="Group 3"/>
          <p:cNvGrpSpPr>
            <a:grpSpLocks/>
          </p:cNvGrpSpPr>
          <p:nvPr/>
        </p:nvGrpSpPr>
        <p:grpSpPr bwMode="auto">
          <a:xfrm>
            <a:off x="1725613" y="1558925"/>
            <a:ext cx="2227262" cy="1812925"/>
            <a:chOff x="1285" y="886"/>
            <a:chExt cx="1602" cy="1061"/>
          </a:xfrm>
        </p:grpSpPr>
        <p:sp>
          <p:nvSpPr>
            <p:cNvPr id="210948" name="Text Box 4"/>
            <p:cNvSpPr txBox="1">
              <a:spLocks noChangeArrowheads="1"/>
            </p:cNvSpPr>
            <p:nvPr/>
          </p:nvSpPr>
          <p:spPr bwMode="auto">
            <a:xfrm>
              <a:off x="1344" y="953"/>
              <a:ext cx="1543" cy="216"/>
            </a:xfrm>
            <a:prstGeom prst="rect">
              <a:avLst/>
            </a:prstGeom>
            <a:noFill/>
            <a:ln w="19050">
              <a:noFill/>
              <a:prstDash val="sysDot"/>
              <a:miter lim="800000"/>
              <a:headEnd/>
              <a:tailEnd/>
            </a:ln>
            <a:effectLst/>
          </p:spPr>
          <p:txBody>
            <a:bodyPr>
              <a:spAutoFit/>
            </a:bodyPr>
            <a:lstStyle/>
            <a:p>
              <a:pPr algn="ctr">
                <a:spcBef>
                  <a:spcPct val="50000"/>
                </a:spcBef>
              </a:pPr>
              <a:endParaRPr lang="pt-PT" b="1" dirty="0">
                <a:latin typeface="Rockwell Condensed" pitchFamily="18" charset="0"/>
              </a:endParaRPr>
            </a:p>
          </p:txBody>
        </p:sp>
        <p:sp>
          <p:nvSpPr>
            <p:cNvPr id="210949" name="Line 5"/>
            <p:cNvSpPr>
              <a:spLocks noChangeShapeType="1"/>
            </p:cNvSpPr>
            <p:nvPr/>
          </p:nvSpPr>
          <p:spPr bwMode="auto">
            <a:xfrm>
              <a:off x="1285" y="886"/>
              <a:ext cx="0" cy="1061"/>
            </a:xfrm>
            <a:prstGeom prst="line">
              <a:avLst/>
            </a:prstGeom>
            <a:noFill/>
            <a:ln w="50800">
              <a:solidFill>
                <a:schemeClr val="bg1"/>
              </a:solidFill>
              <a:prstDash val="sysDot"/>
              <a:round/>
              <a:headEnd/>
              <a:tailEnd/>
            </a:ln>
            <a:effectLst/>
          </p:spPr>
          <p:txBody>
            <a:bodyPr>
              <a:spAutoFit/>
            </a:bodyPr>
            <a:lstStyle/>
            <a:p>
              <a:endParaRPr lang="pt-PT"/>
            </a:p>
          </p:txBody>
        </p:sp>
      </p:grpSp>
      <p:grpSp>
        <p:nvGrpSpPr>
          <p:cNvPr id="3" name="Group 6"/>
          <p:cNvGrpSpPr>
            <a:grpSpLocks/>
          </p:cNvGrpSpPr>
          <p:nvPr/>
        </p:nvGrpSpPr>
        <p:grpSpPr bwMode="auto">
          <a:xfrm>
            <a:off x="1735138" y="3895725"/>
            <a:ext cx="2543175" cy="1684338"/>
            <a:chOff x="1285" y="2454"/>
            <a:chExt cx="1602" cy="1061"/>
          </a:xfrm>
        </p:grpSpPr>
        <p:sp>
          <p:nvSpPr>
            <p:cNvPr id="210951" name="Text Box 7"/>
            <p:cNvSpPr txBox="1">
              <a:spLocks noChangeArrowheads="1"/>
            </p:cNvSpPr>
            <p:nvPr/>
          </p:nvSpPr>
          <p:spPr bwMode="auto">
            <a:xfrm>
              <a:off x="1344" y="2745"/>
              <a:ext cx="1543" cy="233"/>
            </a:xfrm>
            <a:prstGeom prst="rect">
              <a:avLst/>
            </a:prstGeom>
            <a:noFill/>
            <a:ln w="19050">
              <a:noFill/>
              <a:prstDash val="sysDot"/>
              <a:miter lim="800000"/>
              <a:headEnd/>
              <a:tailEnd/>
            </a:ln>
            <a:effectLst/>
          </p:spPr>
          <p:txBody>
            <a:bodyPr>
              <a:spAutoFit/>
            </a:bodyPr>
            <a:lstStyle/>
            <a:p>
              <a:pPr>
                <a:spcBef>
                  <a:spcPct val="50000"/>
                </a:spcBef>
              </a:pPr>
              <a:endParaRPr lang="pt-PT" dirty="0"/>
            </a:p>
          </p:txBody>
        </p:sp>
        <p:sp>
          <p:nvSpPr>
            <p:cNvPr id="210952" name="Line 8"/>
            <p:cNvSpPr>
              <a:spLocks noChangeShapeType="1"/>
            </p:cNvSpPr>
            <p:nvPr/>
          </p:nvSpPr>
          <p:spPr bwMode="auto">
            <a:xfrm>
              <a:off x="1285" y="2454"/>
              <a:ext cx="0" cy="1061"/>
            </a:xfrm>
            <a:prstGeom prst="line">
              <a:avLst/>
            </a:prstGeom>
            <a:noFill/>
            <a:ln w="50800">
              <a:solidFill>
                <a:schemeClr val="bg1"/>
              </a:solidFill>
              <a:prstDash val="sysDot"/>
              <a:round/>
              <a:headEnd/>
              <a:tailEnd/>
            </a:ln>
            <a:effectLst/>
          </p:spPr>
          <p:txBody>
            <a:bodyPr>
              <a:spAutoFit/>
            </a:bodyPr>
            <a:lstStyle/>
            <a:p>
              <a:endParaRPr lang="pt-PT"/>
            </a:p>
          </p:txBody>
        </p:sp>
      </p:grpSp>
      <p:grpSp>
        <p:nvGrpSpPr>
          <p:cNvPr id="4" name="Group 9"/>
          <p:cNvGrpSpPr>
            <a:grpSpLocks/>
          </p:cNvGrpSpPr>
          <p:nvPr/>
        </p:nvGrpSpPr>
        <p:grpSpPr bwMode="auto">
          <a:xfrm>
            <a:off x="3976688" y="3810002"/>
            <a:ext cx="2195512" cy="2586039"/>
            <a:chOff x="2793" y="2400"/>
            <a:chExt cx="1383" cy="1629"/>
          </a:xfrm>
        </p:grpSpPr>
        <p:sp>
          <p:nvSpPr>
            <p:cNvPr id="210954" name="Text Box 10"/>
            <p:cNvSpPr txBox="1">
              <a:spLocks noChangeArrowheads="1"/>
            </p:cNvSpPr>
            <p:nvPr/>
          </p:nvSpPr>
          <p:spPr bwMode="auto">
            <a:xfrm>
              <a:off x="2832" y="2400"/>
              <a:ext cx="1344" cy="1629"/>
            </a:xfrm>
            <a:prstGeom prst="rect">
              <a:avLst/>
            </a:prstGeom>
            <a:noFill/>
            <a:ln w="19050">
              <a:noFill/>
              <a:prstDash val="sysDot"/>
              <a:miter lim="800000"/>
              <a:headEnd/>
              <a:tailEnd/>
            </a:ln>
            <a:effectLst/>
          </p:spPr>
          <p:txBody>
            <a:bodyPr>
              <a:spAutoFit/>
            </a:bodyPr>
            <a:lstStyle/>
            <a:p>
              <a:pPr>
                <a:spcBef>
                  <a:spcPct val="50000"/>
                </a:spcBef>
                <a:buFontTx/>
                <a:buChar char="•"/>
              </a:pPr>
              <a:r>
                <a:rPr lang="pt-PT" dirty="0">
                  <a:latin typeface="Century Gothic" pitchFamily="34" charset="0"/>
                </a:rPr>
                <a:t> </a:t>
              </a:r>
              <a:r>
                <a:rPr lang="pt-PT" sz="1600" dirty="0" smtClean="0">
                  <a:latin typeface="Century Gothic" pitchFamily="34" charset="0"/>
                </a:rPr>
                <a:t>Social </a:t>
              </a:r>
              <a:r>
                <a:rPr lang="pt-PT" sz="1600" dirty="0" err="1" smtClean="0">
                  <a:latin typeface="Century Gothic" pitchFamily="34" charset="0"/>
                </a:rPr>
                <a:t>allotment</a:t>
              </a:r>
              <a:r>
                <a:rPr lang="pt-PT" sz="1600" dirty="0" smtClean="0">
                  <a:latin typeface="Century Gothic" pitchFamily="34" charset="0"/>
                </a:rPr>
                <a:t> </a:t>
              </a:r>
              <a:r>
                <a:rPr lang="pt-PT" sz="1600" dirty="0" err="1" smtClean="0">
                  <a:latin typeface="Century Gothic" pitchFamily="34" charset="0"/>
                </a:rPr>
                <a:t>gardens</a:t>
              </a:r>
              <a:endParaRPr lang="pt-PT" sz="1600" dirty="0" smtClean="0">
                <a:latin typeface="Century Gothic" pitchFamily="34" charset="0"/>
              </a:endParaRPr>
            </a:p>
            <a:p>
              <a:pPr>
                <a:spcBef>
                  <a:spcPct val="50000"/>
                </a:spcBef>
                <a:buFontTx/>
                <a:buChar char="•"/>
              </a:pPr>
              <a:endParaRPr lang="pt-PT" sz="1600" dirty="0">
                <a:latin typeface="Century Gothic" pitchFamily="34" charset="0"/>
              </a:endParaRPr>
            </a:p>
            <a:p>
              <a:pPr>
                <a:spcBef>
                  <a:spcPct val="50000"/>
                </a:spcBef>
                <a:buFontTx/>
                <a:buChar char="•"/>
              </a:pPr>
              <a:r>
                <a:rPr lang="pt-PT" sz="1600" dirty="0">
                  <a:latin typeface="Century Gothic" pitchFamily="34" charset="0"/>
                </a:rPr>
                <a:t> </a:t>
              </a:r>
              <a:r>
                <a:rPr lang="pt-PT" sz="1600" dirty="0" err="1" smtClean="0">
                  <a:latin typeface="Century Gothic" pitchFamily="34" charset="0"/>
                </a:rPr>
                <a:t>Recreational</a:t>
              </a:r>
              <a:r>
                <a:rPr lang="pt-PT" sz="1600" dirty="0" smtClean="0">
                  <a:latin typeface="Century Gothic" pitchFamily="34" charset="0"/>
                </a:rPr>
                <a:t> </a:t>
              </a:r>
              <a:r>
                <a:rPr lang="pt-PT" sz="1600" dirty="0" err="1" smtClean="0">
                  <a:latin typeface="Century Gothic" pitchFamily="34" charset="0"/>
                </a:rPr>
                <a:t>allotment</a:t>
              </a:r>
              <a:r>
                <a:rPr lang="pt-PT" sz="1600" dirty="0" smtClean="0">
                  <a:latin typeface="Century Gothic" pitchFamily="34" charset="0"/>
                </a:rPr>
                <a:t> </a:t>
              </a:r>
              <a:r>
                <a:rPr lang="pt-PT" sz="1600" dirty="0" err="1" smtClean="0">
                  <a:latin typeface="Century Gothic" pitchFamily="34" charset="0"/>
                </a:rPr>
                <a:t>gardens</a:t>
              </a:r>
              <a:endParaRPr lang="pt-PT" sz="1600" dirty="0" smtClean="0">
                <a:latin typeface="Century Gothic" pitchFamily="34" charset="0"/>
              </a:endParaRPr>
            </a:p>
            <a:p>
              <a:pPr>
                <a:spcBef>
                  <a:spcPct val="50000"/>
                </a:spcBef>
                <a:buFontTx/>
                <a:buChar char="•"/>
              </a:pPr>
              <a:endParaRPr lang="pt-PT" sz="1600" dirty="0">
                <a:latin typeface="Century Gothic" pitchFamily="34" charset="0"/>
              </a:endParaRPr>
            </a:p>
            <a:p>
              <a:pPr>
                <a:spcBef>
                  <a:spcPct val="50000"/>
                </a:spcBef>
                <a:buFontTx/>
                <a:buChar char="•"/>
              </a:pPr>
              <a:r>
                <a:rPr lang="pt-PT" sz="1600" dirty="0">
                  <a:latin typeface="Century Gothic" pitchFamily="34" charset="0"/>
                </a:rPr>
                <a:t> </a:t>
              </a:r>
              <a:r>
                <a:rPr lang="pt-PT" sz="1600" dirty="0" err="1" smtClean="0">
                  <a:latin typeface="Century Gothic" pitchFamily="34" charset="0"/>
                </a:rPr>
                <a:t>Pedagogical</a:t>
              </a:r>
              <a:r>
                <a:rPr lang="pt-PT" sz="1600" dirty="0" smtClean="0">
                  <a:latin typeface="Century Gothic" pitchFamily="34" charset="0"/>
                </a:rPr>
                <a:t> </a:t>
              </a:r>
              <a:r>
                <a:rPr lang="pt-PT" sz="1600" dirty="0" err="1" smtClean="0">
                  <a:latin typeface="Century Gothic" pitchFamily="34" charset="0"/>
                </a:rPr>
                <a:t>allotment</a:t>
              </a:r>
              <a:r>
                <a:rPr lang="pt-PT" sz="1600" dirty="0" smtClean="0">
                  <a:latin typeface="Century Gothic" pitchFamily="34" charset="0"/>
                </a:rPr>
                <a:t> </a:t>
              </a:r>
              <a:r>
                <a:rPr lang="pt-PT" sz="1600" dirty="0" err="1" smtClean="0">
                  <a:latin typeface="Century Gothic" pitchFamily="34" charset="0"/>
                </a:rPr>
                <a:t>Gardens</a:t>
              </a:r>
              <a:endParaRPr lang="pt-PT" sz="1600" dirty="0">
                <a:latin typeface="Century Gothic" pitchFamily="34" charset="0"/>
              </a:endParaRPr>
            </a:p>
          </p:txBody>
        </p:sp>
        <p:sp>
          <p:nvSpPr>
            <p:cNvPr id="210955" name="Line 11"/>
            <p:cNvSpPr>
              <a:spLocks noChangeShapeType="1"/>
            </p:cNvSpPr>
            <p:nvPr/>
          </p:nvSpPr>
          <p:spPr bwMode="auto">
            <a:xfrm>
              <a:off x="2793" y="2454"/>
              <a:ext cx="0" cy="1061"/>
            </a:xfrm>
            <a:prstGeom prst="line">
              <a:avLst/>
            </a:prstGeom>
            <a:noFill/>
            <a:ln w="50800">
              <a:solidFill>
                <a:schemeClr val="bg1"/>
              </a:solidFill>
              <a:prstDash val="sysDot"/>
              <a:round/>
              <a:headEnd/>
              <a:tailEnd/>
            </a:ln>
            <a:effectLst/>
          </p:spPr>
          <p:txBody>
            <a:bodyPr>
              <a:spAutoFit/>
            </a:bodyPr>
            <a:lstStyle/>
            <a:p>
              <a:endParaRPr lang="pt-PT"/>
            </a:p>
          </p:txBody>
        </p:sp>
      </p:grpSp>
      <p:grpSp>
        <p:nvGrpSpPr>
          <p:cNvPr id="5" name="Group 12"/>
          <p:cNvGrpSpPr>
            <a:grpSpLocks/>
          </p:cNvGrpSpPr>
          <p:nvPr/>
        </p:nvGrpSpPr>
        <p:grpSpPr bwMode="auto">
          <a:xfrm>
            <a:off x="6248400" y="1524000"/>
            <a:ext cx="2478087" cy="5873750"/>
            <a:chOff x="4277" y="127"/>
            <a:chExt cx="1403" cy="4104"/>
          </a:xfrm>
        </p:grpSpPr>
        <p:sp>
          <p:nvSpPr>
            <p:cNvPr id="210957" name="Text Box 13"/>
            <p:cNvSpPr txBox="1">
              <a:spLocks noChangeArrowheads="1"/>
            </p:cNvSpPr>
            <p:nvPr/>
          </p:nvSpPr>
          <p:spPr bwMode="auto">
            <a:xfrm>
              <a:off x="4336" y="127"/>
              <a:ext cx="1344" cy="3451"/>
            </a:xfrm>
            <a:prstGeom prst="rect">
              <a:avLst/>
            </a:prstGeom>
            <a:noFill/>
            <a:ln w="19050">
              <a:noFill/>
              <a:prstDash val="sysDot"/>
              <a:miter lim="800000"/>
              <a:headEnd/>
              <a:tailEnd/>
            </a:ln>
            <a:effectLst/>
          </p:spPr>
          <p:txBody>
            <a:bodyPr>
              <a:spAutoFit/>
            </a:bodyPr>
            <a:lstStyle/>
            <a:p>
              <a:pPr>
                <a:spcBef>
                  <a:spcPct val="50000"/>
                </a:spcBef>
              </a:pPr>
              <a:r>
                <a:rPr lang="pt-PT" sz="1400" dirty="0" err="1" smtClean="0">
                  <a:latin typeface="Century Gothic" pitchFamily="34" charset="0"/>
                </a:rPr>
                <a:t>Increase</a:t>
              </a:r>
              <a:r>
                <a:rPr lang="pt-PT" sz="1400" dirty="0" smtClean="0">
                  <a:latin typeface="Century Gothic" pitchFamily="34" charset="0"/>
                </a:rPr>
                <a:t> </a:t>
              </a:r>
              <a:r>
                <a:rPr lang="pt-PT" sz="1400" dirty="0" err="1" smtClean="0">
                  <a:latin typeface="Century Gothic" pitchFamily="34" charset="0"/>
                </a:rPr>
                <a:t>of</a:t>
              </a:r>
              <a:r>
                <a:rPr lang="pt-PT" sz="1400" dirty="0" smtClean="0">
                  <a:latin typeface="Century Gothic" pitchFamily="34" charset="0"/>
                </a:rPr>
                <a:t> </a:t>
              </a:r>
              <a:r>
                <a:rPr lang="pt-PT" sz="1400" dirty="0" err="1" smtClean="0">
                  <a:latin typeface="Century Gothic" pitchFamily="34" charset="0"/>
                </a:rPr>
                <a:t>the</a:t>
              </a:r>
              <a:r>
                <a:rPr lang="pt-PT" sz="1400" dirty="0" smtClean="0">
                  <a:latin typeface="Century Gothic" pitchFamily="34" charset="0"/>
                </a:rPr>
                <a:t> familiar </a:t>
              </a:r>
              <a:r>
                <a:rPr lang="pt-PT" sz="1400" dirty="0" err="1" smtClean="0">
                  <a:latin typeface="Century Gothic" pitchFamily="34" charset="0"/>
                </a:rPr>
                <a:t>economy</a:t>
              </a:r>
              <a:r>
                <a:rPr lang="pt-PT" sz="1400" dirty="0">
                  <a:latin typeface="Rockwell Condensed" pitchFamily="18" charset="0"/>
                </a:rPr>
                <a:t/>
              </a:r>
              <a:br>
                <a:rPr lang="pt-PT" sz="1400" dirty="0">
                  <a:latin typeface="Rockwell Condensed" pitchFamily="18" charset="0"/>
                </a:rPr>
              </a:br>
              <a:endParaRPr lang="pt-PT" sz="1400" dirty="0" smtClean="0">
                <a:latin typeface="Rockwell Condensed" pitchFamily="18" charset="0"/>
              </a:endParaRPr>
            </a:p>
            <a:p>
              <a:pPr>
                <a:spcBef>
                  <a:spcPct val="50000"/>
                </a:spcBef>
              </a:pPr>
              <a:r>
                <a:rPr lang="en-US" sz="1400" dirty="0" smtClean="0">
                  <a:latin typeface="Century Gothic" pitchFamily="34" charset="0"/>
                </a:rPr>
                <a:t>Benefits for the City Hall economy due to the lower costs for </a:t>
              </a:r>
              <a:r>
                <a:rPr lang="en-US" sz="1400" dirty="0" err="1" smtClean="0">
                  <a:latin typeface="Century Gothic" pitchFamily="34" charset="0"/>
                </a:rPr>
                <a:t>maintainace</a:t>
              </a:r>
              <a:r>
                <a:rPr lang="en-US" sz="1400" dirty="0" smtClean="0">
                  <a:latin typeface="Century Gothic" pitchFamily="34" charset="0"/>
                </a:rPr>
                <a:t> of these spaces</a:t>
              </a:r>
            </a:p>
            <a:p>
              <a:pPr>
                <a:spcBef>
                  <a:spcPct val="50000"/>
                </a:spcBef>
              </a:pPr>
              <a:r>
                <a:rPr lang="pt-PT" sz="1400" dirty="0">
                  <a:latin typeface="Rockwell Condensed" pitchFamily="18" charset="0"/>
                </a:rPr>
                <a:t/>
              </a:r>
              <a:br>
                <a:rPr lang="pt-PT" sz="1400" dirty="0">
                  <a:latin typeface="Rockwell Condensed" pitchFamily="18" charset="0"/>
                </a:rPr>
              </a:br>
              <a:r>
                <a:rPr lang="pt-PT" sz="1400" dirty="0" smtClean="0">
                  <a:latin typeface="Century Gothic" pitchFamily="34" charset="0"/>
                </a:rPr>
                <a:t>Social </a:t>
              </a:r>
              <a:r>
                <a:rPr lang="pt-PT" sz="1400" dirty="0" err="1" smtClean="0">
                  <a:latin typeface="Century Gothic" pitchFamily="34" charset="0"/>
                </a:rPr>
                <a:t>integration</a:t>
              </a:r>
              <a:r>
                <a:rPr lang="pt-PT" sz="1400" dirty="0">
                  <a:latin typeface="Rockwell Condensed" pitchFamily="18" charset="0"/>
                </a:rPr>
                <a:t/>
              </a:r>
              <a:br>
                <a:rPr lang="pt-PT" sz="1400" dirty="0">
                  <a:latin typeface="Rockwell Condensed" pitchFamily="18" charset="0"/>
                </a:rPr>
              </a:br>
              <a:endParaRPr lang="pt-PT" sz="1400" dirty="0">
                <a:latin typeface="Rockwell Condensed" pitchFamily="18" charset="0"/>
              </a:endParaRPr>
            </a:p>
            <a:p>
              <a:pPr>
                <a:spcBef>
                  <a:spcPct val="50000"/>
                </a:spcBef>
              </a:pPr>
              <a:r>
                <a:rPr lang="en-US" sz="1400" dirty="0" smtClean="0">
                  <a:latin typeface="Century Gothic" pitchFamily="34" charset="0"/>
                </a:rPr>
                <a:t>Major Benefits for the Public Health both Physical and Psychological </a:t>
              </a:r>
            </a:p>
            <a:p>
              <a:pPr>
                <a:spcBef>
                  <a:spcPct val="50000"/>
                </a:spcBef>
              </a:pPr>
              <a:endParaRPr lang="en-US" sz="1400" dirty="0" smtClean="0">
                <a:latin typeface="Century Gothic" pitchFamily="34" charset="0"/>
              </a:endParaRPr>
            </a:p>
            <a:p>
              <a:pPr>
                <a:spcBef>
                  <a:spcPct val="50000"/>
                </a:spcBef>
              </a:pPr>
              <a:r>
                <a:rPr lang="pt-PT" sz="1400" dirty="0" err="1" smtClean="0">
                  <a:latin typeface="Century Gothic" pitchFamily="34" charset="0"/>
                </a:rPr>
                <a:t>Environmental</a:t>
              </a:r>
              <a:r>
                <a:rPr lang="pt-PT" sz="1400" dirty="0" smtClean="0">
                  <a:latin typeface="Century Gothic" pitchFamily="34" charset="0"/>
                </a:rPr>
                <a:t> </a:t>
              </a:r>
              <a:r>
                <a:rPr lang="pt-PT" sz="1400" dirty="0" err="1" smtClean="0">
                  <a:latin typeface="Century Gothic" pitchFamily="34" charset="0"/>
                </a:rPr>
                <a:t>Benefits</a:t>
              </a:r>
              <a:r>
                <a:rPr lang="pt-PT" sz="1400" dirty="0" smtClean="0">
                  <a:latin typeface="Century Gothic" pitchFamily="34" charset="0"/>
                </a:rPr>
                <a:t> </a:t>
              </a:r>
              <a:r>
                <a:rPr lang="pt-PT" sz="1400" dirty="0" err="1" smtClean="0">
                  <a:latin typeface="Century Gothic" pitchFamily="34" charset="0"/>
                </a:rPr>
                <a:t>due</a:t>
              </a:r>
              <a:r>
                <a:rPr lang="pt-PT" sz="1400" dirty="0" smtClean="0">
                  <a:latin typeface="Century Gothic" pitchFamily="34" charset="0"/>
                </a:rPr>
                <a:t> to </a:t>
              </a:r>
              <a:r>
                <a:rPr lang="pt-PT" sz="1400" dirty="0" err="1" smtClean="0">
                  <a:latin typeface="Century Gothic" pitchFamily="34" charset="0"/>
                </a:rPr>
                <a:t>the</a:t>
              </a:r>
              <a:r>
                <a:rPr lang="pt-PT" sz="1400" dirty="0" smtClean="0">
                  <a:latin typeface="Century Gothic" pitchFamily="34" charset="0"/>
                </a:rPr>
                <a:t> </a:t>
              </a:r>
              <a:r>
                <a:rPr lang="pt-PT" sz="1400" dirty="0" err="1" smtClean="0">
                  <a:latin typeface="Century Gothic" pitchFamily="34" charset="0"/>
                </a:rPr>
                <a:t>balanced</a:t>
              </a:r>
              <a:r>
                <a:rPr lang="pt-PT" sz="1400" dirty="0" smtClean="0">
                  <a:latin typeface="Century Gothic" pitchFamily="34" charset="0"/>
                </a:rPr>
                <a:t> </a:t>
              </a:r>
              <a:r>
                <a:rPr lang="pt-PT" sz="1400" dirty="0" err="1" smtClean="0">
                  <a:latin typeface="Century Gothic" pitchFamily="34" charset="0"/>
                </a:rPr>
                <a:t>maintainance</a:t>
              </a:r>
              <a:r>
                <a:rPr lang="pt-PT" sz="1400" dirty="0" smtClean="0">
                  <a:latin typeface="Century Gothic" pitchFamily="34" charset="0"/>
                </a:rPr>
                <a:t> </a:t>
              </a:r>
              <a:r>
                <a:rPr lang="pt-PT" sz="1400" dirty="0" err="1" smtClean="0">
                  <a:latin typeface="Century Gothic" pitchFamily="34" charset="0"/>
                </a:rPr>
                <a:t>of</a:t>
              </a:r>
              <a:r>
                <a:rPr lang="pt-PT" sz="1400" dirty="0" smtClean="0">
                  <a:latin typeface="Century Gothic" pitchFamily="34" charset="0"/>
                </a:rPr>
                <a:t> </a:t>
              </a:r>
              <a:r>
                <a:rPr lang="pt-PT" sz="1400" dirty="0" err="1" smtClean="0">
                  <a:latin typeface="Century Gothic" pitchFamily="34" charset="0"/>
                </a:rPr>
                <a:t>the</a:t>
              </a:r>
              <a:r>
                <a:rPr lang="pt-PT" sz="1400" dirty="0" smtClean="0">
                  <a:latin typeface="Century Gothic" pitchFamily="34" charset="0"/>
                </a:rPr>
                <a:t> </a:t>
              </a:r>
              <a:r>
                <a:rPr lang="pt-PT" sz="1400" dirty="0" err="1" smtClean="0">
                  <a:latin typeface="Century Gothic" pitchFamily="34" charset="0"/>
                </a:rPr>
                <a:t>Urban</a:t>
              </a:r>
              <a:r>
                <a:rPr lang="pt-PT" sz="1400" dirty="0" smtClean="0">
                  <a:latin typeface="Century Gothic" pitchFamily="34" charset="0"/>
                </a:rPr>
                <a:t> </a:t>
              </a:r>
              <a:r>
                <a:rPr lang="pt-PT" sz="1400" dirty="0" err="1" smtClean="0">
                  <a:latin typeface="Century Gothic" pitchFamily="34" charset="0"/>
                </a:rPr>
                <a:t>Spaces</a:t>
              </a:r>
              <a:endParaRPr lang="pt-PT" sz="1400" dirty="0">
                <a:latin typeface="Century Gothic" pitchFamily="34" charset="0"/>
              </a:endParaRPr>
            </a:p>
          </p:txBody>
        </p:sp>
        <p:sp>
          <p:nvSpPr>
            <p:cNvPr id="210958" name="Line 14"/>
            <p:cNvSpPr>
              <a:spLocks noChangeShapeType="1"/>
            </p:cNvSpPr>
            <p:nvPr/>
          </p:nvSpPr>
          <p:spPr bwMode="auto">
            <a:xfrm>
              <a:off x="4277" y="136"/>
              <a:ext cx="0" cy="4095"/>
            </a:xfrm>
            <a:prstGeom prst="line">
              <a:avLst/>
            </a:prstGeom>
            <a:noFill/>
            <a:ln w="50800">
              <a:solidFill>
                <a:schemeClr val="bg1"/>
              </a:solidFill>
              <a:prstDash val="sysDot"/>
              <a:round/>
              <a:headEnd/>
              <a:tailEnd/>
            </a:ln>
            <a:effectLst/>
          </p:spPr>
          <p:txBody>
            <a:bodyPr>
              <a:spAutoFit/>
            </a:bodyPr>
            <a:lstStyle/>
            <a:p>
              <a:endParaRPr lang="pt-PT"/>
            </a:p>
          </p:txBody>
        </p:sp>
      </p:grpSp>
      <p:grpSp>
        <p:nvGrpSpPr>
          <p:cNvPr id="6" name="Group 15"/>
          <p:cNvGrpSpPr>
            <a:grpSpLocks/>
          </p:cNvGrpSpPr>
          <p:nvPr/>
        </p:nvGrpSpPr>
        <p:grpSpPr bwMode="auto">
          <a:xfrm>
            <a:off x="3973513" y="1492249"/>
            <a:ext cx="2198687" cy="921426"/>
            <a:chOff x="2793" y="2454"/>
            <a:chExt cx="1385" cy="1571"/>
          </a:xfrm>
        </p:grpSpPr>
        <p:sp>
          <p:nvSpPr>
            <p:cNvPr id="210960" name="Text Box 16"/>
            <p:cNvSpPr txBox="1">
              <a:spLocks noChangeArrowheads="1"/>
            </p:cNvSpPr>
            <p:nvPr/>
          </p:nvSpPr>
          <p:spPr bwMode="auto">
            <a:xfrm>
              <a:off x="2834" y="3028"/>
              <a:ext cx="1344" cy="997"/>
            </a:xfrm>
            <a:prstGeom prst="rect">
              <a:avLst/>
            </a:prstGeom>
            <a:noFill/>
            <a:ln w="19050">
              <a:noFill/>
              <a:prstDash val="sysDot"/>
              <a:miter lim="800000"/>
              <a:headEnd/>
              <a:tailEnd/>
            </a:ln>
            <a:effectLst/>
          </p:spPr>
          <p:txBody>
            <a:bodyPr>
              <a:spAutoFit/>
            </a:bodyPr>
            <a:lstStyle/>
            <a:p>
              <a:pPr>
                <a:spcBef>
                  <a:spcPct val="50000"/>
                </a:spcBef>
                <a:buFont typeface="Arial" pitchFamily="34" charset="0"/>
                <a:buChar char="•"/>
              </a:pPr>
              <a:r>
                <a:rPr lang="pt-PT" sz="1600" dirty="0" smtClean="0">
                  <a:latin typeface="Century Gothic" pitchFamily="34" charset="0"/>
                </a:rPr>
                <a:t> </a:t>
              </a:r>
              <a:r>
                <a:rPr lang="pt-PT" sz="1600" dirty="0" err="1" smtClean="0">
                  <a:latin typeface="Century Gothic" pitchFamily="34" charset="0"/>
                </a:rPr>
                <a:t>Scattered</a:t>
              </a:r>
              <a:r>
                <a:rPr lang="pt-PT" sz="1600" dirty="0" smtClean="0">
                  <a:latin typeface="Century Gothic" pitchFamily="34" charset="0"/>
                </a:rPr>
                <a:t> </a:t>
              </a:r>
              <a:r>
                <a:rPr lang="pt-PT" sz="1600" dirty="0" err="1" smtClean="0">
                  <a:latin typeface="Century Gothic" pitchFamily="34" charset="0"/>
                </a:rPr>
                <a:t>Allotment</a:t>
              </a:r>
              <a:r>
                <a:rPr lang="pt-PT" sz="1600" dirty="0" smtClean="0">
                  <a:latin typeface="Century Gothic" pitchFamily="34" charset="0"/>
                </a:rPr>
                <a:t> </a:t>
              </a:r>
              <a:r>
                <a:rPr lang="pt-PT" sz="1600" dirty="0" err="1" smtClean="0">
                  <a:latin typeface="Century Gothic" pitchFamily="34" charset="0"/>
                </a:rPr>
                <a:t>G</a:t>
              </a:r>
              <a:r>
                <a:rPr lang="pt-PT" sz="1600" dirty="0" err="1" smtClean="0">
                  <a:latin typeface="Century Gothic" pitchFamily="34" charset="0"/>
                </a:rPr>
                <a:t>ardens</a:t>
              </a:r>
              <a:endParaRPr lang="pt-PT" sz="1600" dirty="0">
                <a:latin typeface="Century Gothic" pitchFamily="34" charset="0"/>
              </a:endParaRPr>
            </a:p>
          </p:txBody>
        </p:sp>
        <p:sp>
          <p:nvSpPr>
            <p:cNvPr id="210961" name="Line 17"/>
            <p:cNvSpPr>
              <a:spLocks noChangeShapeType="1"/>
            </p:cNvSpPr>
            <p:nvPr/>
          </p:nvSpPr>
          <p:spPr bwMode="auto">
            <a:xfrm>
              <a:off x="2793" y="2454"/>
              <a:ext cx="0" cy="1061"/>
            </a:xfrm>
            <a:prstGeom prst="line">
              <a:avLst/>
            </a:prstGeom>
            <a:noFill/>
            <a:ln w="50800">
              <a:solidFill>
                <a:schemeClr val="bg1"/>
              </a:solidFill>
              <a:prstDash val="sysDot"/>
              <a:round/>
              <a:headEnd/>
              <a:tailEnd/>
            </a:ln>
            <a:effectLst/>
          </p:spPr>
          <p:txBody>
            <a:bodyPr>
              <a:spAutoFit/>
            </a:bodyPr>
            <a:lstStyle/>
            <a:p>
              <a:endParaRPr lang="pt-PT"/>
            </a:p>
          </p:txBody>
        </p:sp>
      </p:grpSp>
      <p:sp>
        <p:nvSpPr>
          <p:cNvPr id="18" name="Rectângulo 17"/>
          <p:cNvSpPr/>
          <p:nvPr/>
        </p:nvSpPr>
        <p:spPr>
          <a:xfrm>
            <a:off x="2057400" y="1828800"/>
            <a:ext cx="1676400" cy="1477328"/>
          </a:xfrm>
          <a:prstGeom prst="rect">
            <a:avLst/>
          </a:prstGeom>
        </p:spPr>
        <p:txBody>
          <a:bodyPr wrap="square">
            <a:spAutoFit/>
          </a:bodyPr>
          <a:lstStyle/>
          <a:p>
            <a:r>
              <a:rPr lang="en-US" dirty="0" smtClean="0"/>
              <a:t>Expectant municipal areas of temporary occupation</a:t>
            </a:r>
            <a:endParaRPr lang="pt-PT" dirty="0"/>
          </a:p>
        </p:txBody>
      </p:sp>
      <p:sp>
        <p:nvSpPr>
          <p:cNvPr id="19" name="Rectângulo 18"/>
          <p:cNvSpPr/>
          <p:nvPr/>
        </p:nvSpPr>
        <p:spPr>
          <a:xfrm>
            <a:off x="2057400" y="4114800"/>
            <a:ext cx="1676400" cy="1754326"/>
          </a:xfrm>
          <a:prstGeom prst="rect">
            <a:avLst/>
          </a:prstGeom>
        </p:spPr>
        <p:txBody>
          <a:bodyPr wrap="square">
            <a:spAutoFit/>
          </a:bodyPr>
          <a:lstStyle/>
          <a:p>
            <a:r>
              <a:rPr lang="en-US" dirty="0" smtClean="0"/>
              <a:t>Areas of the City Master Plan for </a:t>
            </a:r>
            <a:r>
              <a:rPr lang="en-US" dirty="0" smtClean="0"/>
              <a:t> </a:t>
            </a:r>
            <a:r>
              <a:rPr lang="en-US" dirty="0" smtClean="0"/>
              <a:t>production and recreation</a:t>
            </a:r>
            <a:endParaRPr lang="pt-PT" dirty="0"/>
          </a:p>
        </p:txBody>
      </p:sp>
      <p:sp>
        <p:nvSpPr>
          <p:cNvPr id="20" name="Rectângulo 19"/>
          <p:cNvSpPr/>
          <p:nvPr/>
        </p:nvSpPr>
        <p:spPr>
          <a:xfrm>
            <a:off x="152400" y="609600"/>
            <a:ext cx="7924800" cy="307777"/>
          </a:xfrm>
          <a:prstGeom prst="rect">
            <a:avLst/>
          </a:prstGeom>
        </p:spPr>
        <p:txBody>
          <a:bodyPr wrap="square">
            <a:spAutoFit/>
          </a:bodyPr>
          <a:lstStyle/>
          <a:p>
            <a:r>
              <a:rPr lang="pt-PT" sz="1400" b="1" dirty="0" err="1" smtClean="0">
                <a:solidFill>
                  <a:srgbClr val="FF0000"/>
                </a:solidFill>
              </a:rPr>
              <a:t>Allotment</a:t>
            </a:r>
            <a:r>
              <a:rPr lang="pt-PT" sz="1400" b="1" dirty="0" smtClean="0">
                <a:solidFill>
                  <a:srgbClr val="FF0000"/>
                </a:solidFill>
              </a:rPr>
              <a:t> </a:t>
            </a:r>
            <a:r>
              <a:rPr lang="pt-PT" sz="1400" b="1" dirty="0" err="1" smtClean="0">
                <a:solidFill>
                  <a:srgbClr val="FF0000"/>
                </a:solidFill>
              </a:rPr>
              <a:t>Gardens</a:t>
            </a:r>
            <a:r>
              <a:rPr lang="pt-PT" sz="1400" b="1" dirty="0" smtClean="0">
                <a:solidFill>
                  <a:srgbClr val="FF0000"/>
                </a:solidFill>
              </a:rPr>
              <a:t>  - A </a:t>
            </a:r>
            <a:r>
              <a:rPr lang="pt-PT" sz="1400" b="1" dirty="0" err="1" smtClean="0">
                <a:solidFill>
                  <a:srgbClr val="FF0000"/>
                </a:solidFill>
              </a:rPr>
              <a:t>Valuable</a:t>
            </a:r>
            <a:r>
              <a:rPr lang="pt-PT" sz="1400" b="1" dirty="0" smtClean="0">
                <a:solidFill>
                  <a:srgbClr val="FF0000"/>
                </a:solidFill>
              </a:rPr>
              <a:t> </a:t>
            </a:r>
            <a:r>
              <a:rPr lang="pt-PT" sz="1400" b="1" dirty="0" err="1" smtClean="0">
                <a:solidFill>
                  <a:srgbClr val="FF0000"/>
                </a:solidFill>
              </a:rPr>
              <a:t>Ecosystem</a:t>
            </a:r>
            <a:r>
              <a:rPr lang="pt-PT" sz="1400" b="1" dirty="0" smtClean="0">
                <a:solidFill>
                  <a:srgbClr val="FF0000"/>
                </a:solidFill>
              </a:rPr>
              <a:t> </a:t>
            </a:r>
            <a:r>
              <a:rPr lang="pt-PT" sz="1400" b="1" dirty="0" err="1" smtClean="0">
                <a:solidFill>
                  <a:srgbClr val="FF0000"/>
                </a:solidFill>
              </a:rPr>
              <a:t>Service</a:t>
            </a:r>
            <a:endParaRPr lang="pt-PT"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0946"/>
                                        </p:tgtEl>
                                        <p:attrNameLst>
                                          <p:attrName>style.visibility</p:attrName>
                                        </p:attrNameLst>
                                      </p:cBhvr>
                                      <p:to>
                                        <p:strVal val="visible"/>
                                      </p:to>
                                    </p:set>
                                    <p:anim calcmode="lin" valueType="num">
                                      <p:cBhvr>
                                        <p:cTn id="7" dur="1000" fill="hold"/>
                                        <p:tgtEl>
                                          <p:spTgt spid="210946"/>
                                        </p:tgtEl>
                                        <p:attrNameLst>
                                          <p:attrName>ppt_w</p:attrName>
                                        </p:attrNameLst>
                                      </p:cBhvr>
                                      <p:tavLst>
                                        <p:tav tm="0">
                                          <p:val>
                                            <p:strVal val="#ppt_w*0.70"/>
                                          </p:val>
                                        </p:tav>
                                        <p:tav tm="100000">
                                          <p:val>
                                            <p:strVal val="#ppt_w"/>
                                          </p:val>
                                        </p:tav>
                                      </p:tavLst>
                                    </p:anim>
                                    <p:anim calcmode="lin" valueType="num">
                                      <p:cBhvr>
                                        <p:cTn id="8" dur="1000" fill="hold"/>
                                        <p:tgtEl>
                                          <p:spTgt spid="210946"/>
                                        </p:tgtEl>
                                        <p:attrNameLst>
                                          <p:attrName>ppt_h</p:attrName>
                                        </p:attrNameLst>
                                      </p:cBhvr>
                                      <p:tavLst>
                                        <p:tav tm="0">
                                          <p:val>
                                            <p:strVal val="#ppt_h"/>
                                          </p:val>
                                        </p:tav>
                                        <p:tav tm="100000">
                                          <p:val>
                                            <p:strVal val="#ppt_h"/>
                                          </p:val>
                                        </p:tav>
                                      </p:tavLst>
                                    </p:anim>
                                    <p:animEffect transition="in" filter="fade">
                                      <p:cBhvr>
                                        <p:cTn id="9" dur="1000"/>
                                        <p:tgtEl>
                                          <p:spTgt spid="21094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347663" y="3162300"/>
            <a:ext cx="2732088" cy="396875"/>
          </a:xfrm>
          <a:prstGeom prst="rect">
            <a:avLst/>
          </a:prstGeom>
          <a:noFill/>
          <a:ln w="19050">
            <a:noFill/>
            <a:prstDash val="sysDot"/>
            <a:miter lim="800000"/>
            <a:headEnd/>
            <a:tailEnd/>
          </a:ln>
          <a:effectLst/>
        </p:spPr>
        <p:txBody>
          <a:bodyPr>
            <a:spAutoFit/>
          </a:bodyPr>
          <a:lstStyle/>
          <a:p>
            <a:pPr algn="ctr">
              <a:spcBef>
                <a:spcPct val="50000"/>
              </a:spcBef>
            </a:pPr>
            <a:r>
              <a:rPr lang="pt-PT" sz="2000" dirty="0" smtClean="0">
                <a:latin typeface="Century Gothic" pitchFamily="34" charset="0"/>
              </a:rPr>
              <a:t>   General </a:t>
            </a:r>
            <a:r>
              <a:rPr lang="pt-PT" sz="2000" dirty="0" err="1" smtClean="0">
                <a:latin typeface="Century Gothic" pitchFamily="34" charset="0"/>
              </a:rPr>
              <a:t>Goals</a:t>
            </a:r>
            <a:endParaRPr lang="pt-PT" sz="2000" dirty="0">
              <a:latin typeface="Century Gothic" pitchFamily="34" charset="0"/>
            </a:endParaRPr>
          </a:p>
        </p:txBody>
      </p:sp>
      <p:grpSp>
        <p:nvGrpSpPr>
          <p:cNvPr id="2" name="Group 8"/>
          <p:cNvGrpSpPr>
            <a:grpSpLocks/>
          </p:cNvGrpSpPr>
          <p:nvPr/>
        </p:nvGrpSpPr>
        <p:grpSpPr bwMode="auto">
          <a:xfrm>
            <a:off x="2241550" y="1143000"/>
            <a:ext cx="6501380" cy="5970852"/>
            <a:chOff x="1515" y="768"/>
            <a:chExt cx="1929" cy="2752"/>
          </a:xfrm>
        </p:grpSpPr>
        <p:grpSp>
          <p:nvGrpSpPr>
            <p:cNvPr id="3" name="Group 9"/>
            <p:cNvGrpSpPr>
              <a:grpSpLocks/>
            </p:cNvGrpSpPr>
            <p:nvPr/>
          </p:nvGrpSpPr>
          <p:grpSpPr bwMode="auto">
            <a:xfrm>
              <a:off x="1596" y="768"/>
              <a:ext cx="1848" cy="2752"/>
              <a:chOff x="1596" y="752"/>
              <a:chExt cx="1848" cy="2752"/>
            </a:xfrm>
          </p:grpSpPr>
          <p:sp>
            <p:nvSpPr>
              <p:cNvPr id="105482" name="Text Box 10"/>
              <p:cNvSpPr txBox="1">
                <a:spLocks noChangeArrowheads="1"/>
              </p:cNvSpPr>
              <p:nvPr/>
            </p:nvSpPr>
            <p:spPr bwMode="auto">
              <a:xfrm>
                <a:off x="1596" y="928"/>
                <a:ext cx="1848" cy="2128"/>
              </a:xfrm>
              <a:prstGeom prst="rect">
                <a:avLst/>
              </a:prstGeom>
              <a:noFill/>
              <a:ln w="19050">
                <a:noFill/>
                <a:prstDash val="sysDot"/>
                <a:miter lim="800000"/>
                <a:headEnd/>
                <a:tailEnd/>
              </a:ln>
              <a:effectLst/>
            </p:spPr>
            <p:txBody>
              <a:bodyPr>
                <a:spAutoFit/>
              </a:bodyPr>
              <a:lstStyle/>
              <a:p>
                <a:pPr marL="342900" indent="-342900" algn="just">
                  <a:spcBef>
                    <a:spcPct val="50000"/>
                  </a:spcBef>
                </a:pPr>
                <a:r>
                  <a:rPr lang="pt-PT" sz="1200" dirty="0" smtClean="0"/>
                  <a:t> </a:t>
                </a:r>
                <a:endParaRPr lang="pt-PT" sz="1200" dirty="0"/>
              </a:p>
              <a:p>
                <a:pPr marL="342900" indent="-342900" algn="just">
                  <a:spcBef>
                    <a:spcPct val="50000"/>
                  </a:spcBef>
                  <a:buFontTx/>
                  <a:buChar char="•"/>
                </a:pPr>
                <a:r>
                  <a:rPr lang="pt-PT" sz="1200" dirty="0" err="1" smtClean="0"/>
                  <a:t>Keeping</a:t>
                </a:r>
                <a:r>
                  <a:rPr lang="pt-PT" sz="1200" dirty="0" smtClean="0"/>
                  <a:t> </a:t>
                </a:r>
                <a:r>
                  <a:rPr lang="pt-PT" sz="1200" dirty="0" err="1" smtClean="0"/>
                  <a:t>ecosystems</a:t>
                </a:r>
                <a:r>
                  <a:rPr lang="pt-PT" sz="1200" dirty="0" smtClean="0"/>
                  <a:t> </a:t>
                </a:r>
                <a:r>
                  <a:rPr lang="pt-PT" sz="1200" dirty="0" err="1" smtClean="0"/>
                  <a:t>that</a:t>
                </a:r>
                <a:r>
                  <a:rPr lang="pt-PT" sz="1200" dirty="0" smtClean="0"/>
                  <a:t> </a:t>
                </a:r>
                <a:r>
                  <a:rPr lang="pt-PT" sz="1200" dirty="0" err="1" smtClean="0"/>
                  <a:t>still</a:t>
                </a:r>
                <a:r>
                  <a:rPr lang="pt-PT" sz="1200" dirty="0" smtClean="0"/>
                  <a:t> </a:t>
                </a:r>
                <a:r>
                  <a:rPr lang="pt-PT" sz="1200" dirty="0" err="1" smtClean="0"/>
                  <a:t>exist</a:t>
                </a:r>
                <a:r>
                  <a:rPr lang="pt-PT" sz="1200" dirty="0" smtClean="0"/>
                  <a:t>; </a:t>
                </a:r>
                <a:endParaRPr lang="pt-PT" sz="1200" dirty="0"/>
              </a:p>
              <a:p>
                <a:pPr marL="342900" indent="-342900" algn="just">
                  <a:spcBef>
                    <a:spcPct val="50000"/>
                  </a:spcBef>
                  <a:buFontTx/>
                  <a:buChar char="•"/>
                </a:pPr>
                <a:r>
                  <a:rPr lang="en-US" sz="1200" dirty="0" smtClean="0"/>
                  <a:t>Improve the microclimate by improving air quality by increasing the production of oxygen</a:t>
                </a:r>
                <a:r>
                  <a:rPr lang="pt-PT" sz="1200" dirty="0" smtClean="0"/>
                  <a:t>;</a:t>
                </a:r>
              </a:p>
              <a:p>
                <a:pPr marL="342900" indent="-342900" algn="just">
                  <a:spcBef>
                    <a:spcPct val="50000"/>
                  </a:spcBef>
                  <a:buFontTx/>
                  <a:buChar char="•"/>
                </a:pPr>
                <a:r>
                  <a:rPr lang="en-US" sz="1200" dirty="0" smtClean="0"/>
                  <a:t>improving soil quality by correcting organic practices and appropriate cultural demonstrations;</a:t>
                </a:r>
              </a:p>
              <a:p>
                <a:pPr marL="342900" indent="-342900" algn="just">
                  <a:spcBef>
                    <a:spcPct val="50000"/>
                  </a:spcBef>
                  <a:buFontTx/>
                  <a:buChar char="•"/>
                </a:pPr>
                <a:r>
                  <a:rPr lang="en-US" sz="1200" dirty="0" smtClean="0"/>
                  <a:t>proper use of soil water and improving water systems by increasing the permeability of soils. </a:t>
                </a:r>
              </a:p>
              <a:p>
                <a:pPr marL="342900" indent="-342900" algn="just">
                  <a:spcBef>
                    <a:spcPct val="50000"/>
                  </a:spcBef>
                  <a:buFontTx/>
                  <a:buChar char="•"/>
                </a:pPr>
                <a:r>
                  <a:rPr lang="en-US" sz="1200" dirty="0" smtClean="0"/>
                  <a:t>supply of fresh produce in urban centers. </a:t>
                </a:r>
              </a:p>
              <a:p>
                <a:pPr marL="342900" indent="-342900" algn="just">
                  <a:spcBef>
                    <a:spcPct val="50000"/>
                  </a:spcBef>
                  <a:buFontTx/>
                  <a:buChar char="•"/>
                </a:pPr>
                <a:r>
                  <a:rPr lang="en-US" sz="1200" dirty="0" smtClean="0"/>
                  <a:t>improving public health awareness and the ability of access to the entire population to the consumption of fresh produce and also by the action of psychological and physical therapeutic of horticulture.</a:t>
                </a:r>
              </a:p>
              <a:p>
                <a:pPr marL="342900" indent="-342900" algn="just">
                  <a:spcBef>
                    <a:spcPct val="50000"/>
                  </a:spcBef>
                  <a:buFontTx/>
                  <a:buChar char="•"/>
                </a:pPr>
                <a:r>
                  <a:rPr lang="en-US" sz="1200" dirty="0" smtClean="0"/>
                  <a:t>Constitute a factor </a:t>
                </a:r>
                <a:r>
                  <a:rPr lang="en-US" sz="1200" dirty="0" smtClean="0"/>
                  <a:t>in the new landscape and environmental areas of spatial organization of lifetime use, mostly degraded, which would not have any jobs</a:t>
                </a:r>
              </a:p>
              <a:p>
                <a:pPr marL="342900" indent="-342900" algn="just">
                  <a:spcBef>
                    <a:spcPct val="50000"/>
                  </a:spcBef>
                  <a:buFontTx/>
                  <a:buChar char="•"/>
                </a:pPr>
                <a:r>
                  <a:rPr lang="en-US" sz="1200" dirty="0" smtClean="0"/>
                  <a:t>Constitute a factor </a:t>
                </a:r>
                <a:r>
                  <a:rPr lang="en-US" sz="1200" dirty="0" smtClean="0"/>
                  <a:t>of cultural sensitivity by raising the population's general craft production systems, bringing the City entertainment to rural populations and provide different recreational activities to the entire urban population.</a:t>
                </a:r>
              </a:p>
              <a:p>
                <a:pPr marL="342900" indent="-342900" algn="just">
                  <a:spcBef>
                    <a:spcPct val="50000"/>
                  </a:spcBef>
                  <a:buFontTx/>
                  <a:buChar char="•"/>
                </a:pPr>
                <a:r>
                  <a:rPr lang="en-US" sz="1200" dirty="0" smtClean="0"/>
                  <a:t>Awareness of all people of different strata of the importance of fresh food and the nutritional and economic feasibility of organic farming.</a:t>
                </a:r>
                <a:endParaRPr lang="pt-PT" sz="1200" dirty="0"/>
              </a:p>
            </p:txBody>
          </p:sp>
          <p:sp>
            <p:nvSpPr>
              <p:cNvPr id="105483" name="Line 11"/>
              <p:cNvSpPr>
                <a:spLocks noChangeShapeType="1"/>
              </p:cNvSpPr>
              <p:nvPr/>
            </p:nvSpPr>
            <p:spPr bwMode="auto">
              <a:xfrm>
                <a:off x="1656" y="752"/>
                <a:ext cx="0" cy="2752"/>
              </a:xfrm>
              <a:prstGeom prst="line">
                <a:avLst/>
              </a:prstGeom>
              <a:noFill/>
              <a:ln w="50800">
                <a:solidFill>
                  <a:schemeClr val="bg1"/>
                </a:solidFill>
                <a:prstDash val="sysDot"/>
                <a:round/>
                <a:headEnd/>
                <a:tailEnd/>
              </a:ln>
              <a:effectLst/>
            </p:spPr>
            <p:txBody>
              <a:bodyPr>
                <a:spAutoFit/>
              </a:bodyPr>
              <a:lstStyle/>
              <a:p>
                <a:endParaRPr lang="pt-PT"/>
              </a:p>
            </p:txBody>
          </p:sp>
        </p:grpSp>
        <p:sp>
          <p:nvSpPr>
            <p:cNvPr id="105484" name="Line 12"/>
            <p:cNvSpPr>
              <a:spLocks noChangeShapeType="1"/>
            </p:cNvSpPr>
            <p:nvPr/>
          </p:nvSpPr>
          <p:spPr bwMode="auto">
            <a:xfrm>
              <a:off x="1515" y="2159"/>
              <a:ext cx="144" cy="0"/>
            </a:xfrm>
            <a:prstGeom prst="line">
              <a:avLst/>
            </a:prstGeom>
            <a:noFill/>
            <a:ln w="38100">
              <a:solidFill>
                <a:schemeClr val="bg1"/>
              </a:solidFill>
              <a:prstDash val="sysDot"/>
              <a:round/>
              <a:headEnd/>
              <a:tailEnd/>
            </a:ln>
            <a:effectLst/>
          </p:spPr>
          <p:txBody>
            <a:bodyPr wrap="none">
              <a:spAutoFit/>
            </a:bodyPr>
            <a:lstStyle/>
            <a:p>
              <a:endParaRPr lang="pt-PT"/>
            </a:p>
          </p:txBody>
        </p:sp>
      </p:grpSp>
      <p:sp>
        <p:nvSpPr>
          <p:cNvPr id="8" name="Rectângulo 7"/>
          <p:cNvSpPr/>
          <p:nvPr/>
        </p:nvSpPr>
        <p:spPr>
          <a:xfrm>
            <a:off x="2743200" y="1447800"/>
            <a:ext cx="6553200" cy="369332"/>
          </a:xfrm>
          <a:prstGeom prst="rect">
            <a:avLst/>
          </a:prstGeom>
        </p:spPr>
        <p:txBody>
          <a:bodyPr wrap="square">
            <a:spAutoFit/>
          </a:bodyPr>
          <a:lstStyle/>
          <a:p>
            <a:r>
              <a:rPr lang="en-US" sz="1200" dirty="0" smtClean="0"/>
              <a:t>Contribute</a:t>
            </a:r>
            <a:r>
              <a:rPr lang="en-US" dirty="0" smtClean="0"/>
              <a:t> </a:t>
            </a:r>
            <a:r>
              <a:rPr lang="en-US" sz="1200" dirty="0" smtClean="0"/>
              <a:t>to a greater environmental sustainability of the city at various levels:</a:t>
            </a:r>
            <a:endParaRPr lang="pt-PT" sz="1200" dirty="0"/>
          </a:p>
        </p:txBody>
      </p:sp>
      <p:sp>
        <p:nvSpPr>
          <p:cNvPr id="10" name="Rectângulo 9"/>
          <p:cNvSpPr/>
          <p:nvPr/>
        </p:nvSpPr>
        <p:spPr>
          <a:xfrm>
            <a:off x="228600" y="609600"/>
            <a:ext cx="6858000" cy="307777"/>
          </a:xfrm>
          <a:prstGeom prst="rect">
            <a:avLst/>
          </a:prstGeom>
        </p:spPr>
        <p:txBody>
          <a:bodyPr wrap="square">
            <a:spAutoFit/>
          </a:bodyPr>
          <a:lstStyle/>
          <a:p>
            <a:r>
              <a:rPr lang="pt-PT" sz="1400" b="1" dirty="0" err="1" smtClean="0">
                <a:solidFill>
                  <a:srgbClr val="FF0000"/>
                </a:solidFill>
              </a:rPr>
              <a:t>Allotment</a:t>
            </a:r>
            <a:r>
              <a:rPr lang="pt-PT" sz="1400" b="1" dirty="0" smtClean="0">
                <a:solidFill>
                  <a:srgbClr val="FF0000"/>
                </a:solidFill>
              </a:rPr>
              <a:t> </a:t>
            </a:r>
            <a:r>
              <a:rPr lang="pt-PT" sz="1400" b="1" dirty="0" err="1" smtClean="0">
                <a:solidFill>
                  <a:srgbClr val="FF0000"/>
                </a:solidFill>
              </a:rPr>
              <a:t>Gardens</a:t>
            </a:r>
            <a:r>
              <a:rPr lang="pt-PT" sz="1400" b="1" dirty="0" smtClean="0">
                <a:solidFill>
                  <a:srgbClr val="FF0000"/>
                </a:solidFill>
              </a:rPr>
              <a:t>  - A </a:t>
            </a:r>
            <a:r>
              <a:rPr lang="pt-PT" sz="1400" b="1" dirty="0" err="1" smtClean="0">
                <a:solidFill>
                  <a:srgbClr val="FF0000"/>
                </a:solidFill>
              </a:rPr>
              <a:t>Valuable</a:t>
            </a:r>
            <a:r>
              <a:rPr lang="pt-PT" sz="1400" b="1" dirty="0" smtClean="0">
                <a:solidFill>
                  <a:srgbClr val="FF0000"/>
                </a:solidFill>
              </a:rPr>
              <a:t> </a:t>
            </a:r>
            <a:r>
              <a:rPr lang="pt-PT" sz="1400" b="1" dirty="0" err="1" smtClean="0">
                <a:solidFill>
                  <a:srgbClr val="FF0000"/>
                </a:solidFill>
              </a:rPr>
              <a:t>Ecosystem</a:t>
            </a:r>
            <a:r>
              <a:rPr lang="pt-PT" sz="1400" b="1" dirty="0" smtClean="0">
                <a:solidFill>
                  <a:srgbClr val="FF0000"/>
                </a:solidFill>
              </a:rPr>
              <a:t> </a:t>
            </a:r>
            <a:r>
              <a:rPr lang="pt-PT" sz="1400" b="1" dirty="0" err="1" smtClean="0">
                <a:solidFill>
                  <a:srgbClr val="FF0000"/>
                </a:solidFill>
              </a:rPr>
              <a:t>Service</a:t>
            </a:r>
            <a:endParaRPr lang="pt-PT"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p:cTn id="7" dur="1000" fill="hold"/>
                                        <p:tgtEl>
                                          <p:spTgt spid="105474"/>
                                        </p:tgtEl>
                                        <p:attrNameLst>
                                          <p:attrName>ppt_w</p:attrName>
                                        </p:attrNameLst>
                                      </p:cBhvr>
                                      <p:tavLst>
                                        <p:tav tm="0">
                                          <p:val>
                                            <p:strVal val="#ppt_w*0.70"/>
                                          </p:val>
                                        </p:tav>
                                        <p:tav tm="100000">
                                          <p:val>
                                            <p:strVal val="#ppt_w"/>
                                          </p:val>
                                        </p:tav>
                                      </p:tavLst>
                                    </p:anim>
                                    <p:anim calcmode="lin" valueType="num">
                                      <p:cBhvr>
                                        <p:cTn id="8" dur="1000" fill="hold"/>
                                        <p:tgtEl>
                                          <p:spTgt spid="105474"/>
                                        </p:tgtEl>
                                        <p:attrNameLst>
                                          <p:attrName>ppt_h</p:attrName>
                                        </p:attrNameLst>
                                      </p:cBhvr>
                                      <p:tavLst>
                                        <p:tav tm="0">
                                          <p:val>
                                            <p:strVal val="#ppt_h"/>
                                          </p:val>
                                        </p:tav>
                                        <p:tav tm="100000">
                                          <p:val>
                                            <p:strVal val="#ppt_h"/>
                                          </p:val>
                                        </p:tav>
                                      </p:tavLst>
                                    </p:anim>
                                    <p:animEffect transition="in" filter="fade">
                                      <p:cBhvr>
                                        <p:cTn id="9" dur="1000"/>
                                        <p:tgtEl>
                                          <p:spTgt spid="1054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8" name="Rectângulo 7"/>
          <p:cNvSpPr/>
          <p:nvPr/>
        </p:nvSpPr>
        <p:spPr>
          <a:xfrm>
            <a:off x="2819400" y="1379577"/>
            <a:ext cx="6172200" cy="5478423"/>
          </a:xfrm>
          <a:prstGeom prst="rect">
            <a:avLst/>
          </a:prstGeom>
        </p:spPr>
        <p:txBody>
          <a:bodyPr wrap="square">
            <a:spAutoFit/>
          </a:bodyPr>
          <a:lstStyle/>
          <a:p>
            <a:endParaRPr lang="en-US" sz="1400" b="1" dirty="0" smtClean="0"/>
          </a:p>
          <a:p>
            <a:r>
              <a:rPr lang="en-US" sz="1400" b="1" dirty="0" smtClean="0"/>
              <a:t>Social and Community Allotment Gardens:</a:t>
            </a:r>
          </a:p>
          <a:p>
            <a:endParaRPr lang="en-US" sz="1400" dirty="0" smtClean="0"/>
          </a:p>
          <a:p>
            <a:pPr>
              <a:buFont typeface="Arial" pitchFamily="34" charset="0"/>
              <a:buChar char="•"/>
            </a:pPr>
            <a:r>
              <a:rPr lang="en-US" sz="1400" dirty="0" smtClean="0"/>
              <a:t> Contribute </a:t>
            </a:r>
            <a:r>
              <a:rPr lang="en-US" sz="1400" dirty="0" smtClean="0"/>
              <a:t>to the supply of fresh produce for Urban Centers </a:t>
            </a:r>
          </a:p>
          <a:p>
            <a:pPr>
              <a:buFont typeface="Arial" pitchFamily="34" charset="0"/>
              <a:buChar char="•"/>
            </a:pPr>
            <a:r>
              <a:rPr lang="en-US" sz="1400" dirty="0" smtClean="0"/>
              <a:t> Function </a:t>
            </a:r>
            <a:r>
              <a:rPr lang="en-US" sz="1400" dirty="0" smtClean="0"/>
              <a:t>as occupational therapy for the cultivation of land, particularly by people temporarily unemployed or professionally </a:t>
            </a:r>
            <a:r>
              <a:rPr lang="en-US" sz="1400" dirty="0" smtClean="0"/>
              <a:t>inactive </a:t>
            </a:r>
            <a:r>
              <a:rPr lang="en-US" sz="1400" dirty="0" smtClean="0"/>
              <a:t>age </a:t>
            </a:r>
            <a:r>
              <a:rPr lang="en-US" sz="1400" dirty="0" smtClean="0"/>
              <a:t>groups.</a:t>
            </a:r>
            <a:endParaRPr lang="en-US" sz="1400" dirty="0" smtClean="0"/>
          </a:p>
          <a:p>
            <a:pPr>
              <a:buFont typeface="Arial" pitchFamily="34" charset="0"/>
              <a:buChar char="•"/>
            </a:pPr>
            <a:r>
              <a:rPr lang="en-US" sz="1400" dirty="0" smtClean="0"/>
              <a:t> Providing </a:t>
            </a:r>
            <a:r>
              <a:rPr lang="en-US" sz="1400" dirty="0" smtClean="0"/>
              <a:t>an increase in physical well being / economic / social for the possibility of consumption and / or marketing of </a:t>
            </a:r>
            <a:r>
              <a:rPr lang="en-US" sz="1400" dirty="0" smtClean="0"/>
              <a:t>fresh key products, </a:t>
            </a:r>
            <a:r>
              <a:rPr lang="en-US" sz="1400" dirty="0" smtClean="0"/>
              <a:t>and the promotion of social interaction between communities.</a:t>
            </a:r>
          </a:p>
          <a:p>
            <a:pPr>
              <a:buFont typeface="Arial" pitchFamily="34" charset="0"/>
              <a:buChar char="•"/>
            </a:pPr>
            <a:r>
              <a:rPr lang="en-US" sz="1400" dirty="0" smtClean="0"/>
              <a:t> Contribute to the supply of fresh produce in urban centers. </a:t>
            </a:r>
            <a:endParaRPr lang="en-US" sz="1400" dirty="0" smtClean="0"/>
          </a:p>
          <a:p>
            <a:pPr>
              <a:buFont typeface="Arial" pitchFamily="34" charset="0"/>
              <a:buChar char="•"/>
            </a:pPr>
            <a:r>
              <a:rPr lang="en-US" sz="1400" dirty="0" smtClean="0"/>
              <a:t> Provision </a:t>
            </a:r>
            <a:r>
              <a:rPr lang="en-US" sz="1400" dirty="0" smtClean="0"/>
              <a:t>of means of environmental education that promote the importance of fresh food and the nutritional and economic advantage of organic farming, including specific training in methods of cultivation and waste treatment</a:t>
            </a:r>
          </a:p>
          <a:p>
            <a:endParaRPr lang="en-US" sz="1400" b="1" dirty="0" smtClean="0"/>
          </a:p>
          <a:p>
            <a:r>
              <a:rPr lang="en-US" sz="1400" b="1" dirty="0" smtClean="0"/>
              <a:t>Recreational </a:t>
            </a:r>
            <a:r>
              <a:rPr lang="en-US" sz="1400" b="1" dirty="0" smtClean="0"/>
              <a:t>Allotment Gardens </a:t>
            </a:r>
            <a:r>
              <a:rPr lang="en-US" sz="1400" b="1" dirty="0" smtClean="0"/>
              <a:t>for </a:t>
            </a:r>
            <a:r>
              <a:rPr lang="en-US" sz="1400" b="1" dirty="0" smtClean="0"/>
              <a:t>Individual </a:t>
            </a:r>
            <a:r>
              <a:rPr lang="en-US" sz="1400" b="1" dirty="0" smtClean="0"/>
              <a:t>or </a:t>
            </a:r>
            <a:r>
              <a:rPr lang="en-US" sz="1400" b="1" dirty="0" smtClean="0"/>
              <a:t>Collective </a:t>
            </a:r>
            <a:r>
              <a:rPr lang="en-US" sz="1400" b="1" dirty="0" smtClean="0"/>
              <a:t>use:</a:t>
            </a:r>
          </a:p>
          <a:p>
            <a:endParaRPr lang="en-US" sz="1400" b="1" dirty="0" smtClean="0"/>
          </a:p>
          <a:p>
            <a:pPr>
              <a:buFont typeface="Arial" pitchFamily="34" charset="0"/>
              <a:buChar char="•"/>
            </a:pPr>
            <a:r>
              <a:rPr lang="en-US" sz="1400" dirty="0" smtClean="0"/>
              <a:t> Contribute </a:t>
            </a:r>
            <a:r>
              <a:rPr lang="en-US" sz="1400" dirty="0" smtClean="0"/>
              <a:t>to an increase in physical well-being / psychological and the contact with the agricultural practices in professional or non-active population by age or by any physical or mental disabilities.</a:t>
            </a:r>
          </a:p>
          <a:p>
            <a:pPr>
              <a:buFont typeface="Arial" pitchFamily="34" charset="0"/>
              <a:buChar char="•"/>
            </a:pPr>
            <a:r>
              <a:rPr lang="en-US" sz="1400" dirty="0" smtClean="0"/>
              <a:t> Contribute </a:t>
            </a:r>
            <a:r>
              <a:rPr lang="en-US" sz="1400" dirty="0" smtClean="0"/>
              <a:t>to </a:t>
            </a:r>
            <a:r>
              <a:rPr lang="en-US" sz="1400" dirty="0" smtClean="0"/>
              <a:t>improve </a:t>
            </a:r>
            <a:r>
              <a:rPr lang="en-US" sz="1400" dirty="0" smtClean="0"/>
              <a:t>the promotion of social relations between individuals of different communities, struggling against isolation and </a:t>
            </a:r>
            <a:r>
              <a:rPr lang="en-US" sz="1400" dirty="0" smtClean="0"/>
              <a:t>individualism, a </a:t>
            </a:r>
            <a:r>
              <a:rPr lang="en-US" sz="1400" dirty="0" smtClean="0"/>
              <a:t>characteristic </a:t>
            </a:r>
            <a:r>
              <a:rPr lang="en-US" sz="1400" dirty="0" smtClean="0"/>
              <a:t>of contemporary </a:t>
            </a:r>
            <a:r>
              <a:rPr lang="en-US" sz="1400" dirty="0" smtClean="0"/>
              <a:t>urban </a:t>
            </a:r>
            <a:r>
              <a:rPr lang="en-US" sz="1400" dirty="0" smtClean="0"/>
              <a:t>communities.</a:t>
            </a:r>
            <a:endParaRPr lang="pt-PT" sz="1400" dirty="0"/>
          </a:p>
        </p:txBody>
      </p:sp>
      <p:sp>
        <p:nvSpPr>
          <p:cNvPr id="10" name="Rectângulo 9"/>
          <p:cNvSpPr/>
          <p:nvPr/>
        </p:nvSpPr>
        <p:spPr>
          <a:xfrm>
            <a:off x="152400" y="3124200"/>
            <a:ext cx="4572000" cy="830997"/>
          </a:xfrm>
          <a:prstGeom prst="rect">
            <a:avLst/>
          </a:prstGeom>
        </p:spPr>
        <p:txBody>
          <a:bodyPr>
            <a:spAutoFit/>
          </a:bodyPr>
          <a:lstStyle/>
          <a:p>
            <a:r>
              <a:rPr lang="en-US" sz="1600" b="1" dirty="0" smtClean="0"/>
              <a:t>Specific objectives </a:t>
            </a:r>
          </a:p>
          <a:p>
            <a:r>
              <a:rPr lang="en-US" sz="1600" b="1" dirty="0" smtClean="0"/>
              <a:t>of each type of </a:t>
            </a:r>
          </a:p>
          <a:p>
            <a:r>
              <a:rPr lang="en-US" sz="1600" b="1" dirty="0" smtClean="0"/>
              <a:t>a</a:t>
            </a:r>
            <a:r>
              <a:rPr lang="en-US" sz="1600" b="1" dirty="0" smtClean="0"/>
              <a:t>llotment </a:t>
            </a:r>
            <a:r>
              <a:rPr lang="en-US" sz="1600" b="1" dirty="0" smtClean="0"/>
              <a:t>garden</a:t>
            </a:r>
            <a:endParaRPr lang="pt-PT" sz="1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7" name="Rectângulo 6"/>
          <p:cNvSpPr/>
          <p:nvPr/>
        </p:nvSpPr>
        <p:spPr>
          <a:xfrm>
            <a:off x="3276600" y="1981200"/>
            <a:ext cx="5181600" cy="4185761"/>
          </a:xfrm>
          <a:prstGeom prst="rect">
            <a:avLst/>
          </a:prstGeom>
        </p:spPr>
        <p:txBody>
          <a:bodyPr wrap="square">
            <a:spAutoFit/>
          </a:bodyPr>
          <a:lstStyle/>
          <a:p>
            <a:r>
              <a:rPr lang="en-US" sz="1400" b="1" dirty="0" smtClean="0"/>
              <a:t>Pedagogical Gardens </a:t>
            </a:r>
          </a:p>
          <a:p>
            <a:endParaRPr lang="en-US" sz="1400" b="1" dirty="0" smtClean="0"/>
          </a:p>
          <a:p>
            <a:pPr>
              <a:buFont typeface="Arial" pitchFamily="34" charset="0"/>
              <a:buChar char="•"/>
            </a:pPr>
            <a:r>
              <a:rPr lang="en-US" sz="1400" dirty="0" smtClean="0"/>
              <a:t> Promoting </a:t>
            </a:r>
            <a:r>
              <a:rPr lang="en-US" sz="1400" dirty="0" smtClean="0"/>
              <a:t>environmental education activities by information and awareness of organic farming practices and sustainable treatment of waste.</a:t>
            </a:r>
          </a:p>
          <a:p>
            <a:pPr>
              <a:buFont typeface="Arial" pitchFamily="34" charset="0"/>
              <a:buChar char="•"/>
            </a:pPr>
            <a:r>
              <a:rPr lang="en-US" sz="1400" dirty="0" smtClean="0"/>
              <a:t> Interaction </a:t>
            </a:r>
            <a:r>
              <a:rPr lang="en-US" sz="1400" dirty="0" smtClean="0"/>
              <a:t>with people and various organizations / institutions of public interest connecting the "Man on Earth", inherent in the rural areas, as well as education of the conviction and will to protect the environment.</a:t>
            </a:r>
          </a:p>
          <a:p>
            <a:endParaRPr lang="en-US" sz="1400" dirty="0" smtClean="0"/>
          </a:p>
          <a:p>
            <a:r>
              <a:rPr lang="en-US" sz="1400" b="1" dirty="0" smtClean="0"/>
              <a:t>Scattered Gardens</a:t>
            </a:r>
          </a:p>
          <a:p>
            <a:endParaRPr lang="en-US" sz="1400" b="1" dirty="0" smtClean="0"/>
          </a:p>
          <a:p>
            <a:pPr>
              <a:buFont typeface="Arial" pitchFamily="34" charset="0"/>
              <a:buChar char="•"/>
            </a:pPr>
            <a:r>
              <a:rPr lang="en-US" sz="1400" dirty="0" smtClean="0"/>
              <a:t> Legitimize </a:t>
            </a:r>
            <a:r>
              <a:rPr lang="en-US" sz="1400" dirty="0" smtClean="0"/>
              <a:t>the occupation </a:t>
            </a:r>
            <a:r>
              <a:rPr lang="en-US" sz="1400" dirty="0" smtClean="0"/>
              <a:t>of expectant </a:t>
            </a:r>
            <a:r>
              <a:rPr lang="en-US" sz="1400" dirty="0" smtClean="0"/>
              <a:t>land for </a:t>
            </a:r>
            <a:r>
              <a:rPr lang="en-US" sz="1400" dirty="0" smtClean="0"/>
              <a:t>production, </a:t>
            </a:r>
            <a:r>
              <a:rPr lang="en-US" sz="1400" dirty="0" smtClean="0"/>
              <a:t>until the space </a:t>
            </a:r>
            <a:r>
              <a:rPr lang="en-US" sz="1400" dirty="0" err="1" smtClean="0"/>
              <a:t>provid</a:t>
            </a:r>
            <a:r>
              <a:rPr lang="en-US" sz="1400" dirty="0" smtClean="0"/>
              <a:t> </a:t>
            </a:r>
            <a:r>
              <a:rPr lang="en-US" sz="1400" dirty="0" smtClean="0"/>
              <a:t>to be carried out through agreements of temporary occupation.</a:t>
            </a:r>
          </a:p>
          <a:p>
            <a:pPr>
              <a:buFont typeface="Arial" pitchFamily="34" charset="0"/>
              <a:buChar char="•"/>
            </a:pPr>
            <a:r>
              <a:rPr lang="en-US" sz="1400" dirty="0" smtClean="0"/>
              <a:t> Valuing </a:t>
            </a:r>
            <a:r>
              <a:rPr lang="en-US" sz="1400" dirty="0" smtClean="0"/>
              <a:t>environmental / ecological and visual fields.</a:t>
            </a:r>
          </a:p>
          <a:p>
            <a:pPr>
              <a:buFont typeface="Arial" pitchFamily="34" charset="0"/>
              <a:buChar char="•"/>
            </a:pPr>
            <a:r>
              <a:rPr lang="en-US" sz="1400" dirty="0" smtClean="0"/>
              <a:t> Contribution </a:t>
            </a:r>
            <a:r>
              <a:rPr lang="en-US" sz="1400" dirty="0" smtClean="0"/>
              <a:t>to an increase in family </a:t>
            </a:r>
            <a:r>
              <a:rPr lang="en-US" sz="1400" dirty="0" smtClean="0"/>
              <a:t>income of the population that uses </a:t>
            </a:r>
            <a:r>
              <a:rPr lang="en-US" sz="1400" dirty="0" smtClean="0"/>
              <a:t>this type of gardens, </a:t>
            </a:r>
            <a:r>
              <a:rPr lang="en-US" sz="1400" dirty="0" smtClean="0"/>
              <a:t>by the </a:t>
            </a:r>
            <a:r>
              <a:rPr lang="en-US" sz="1400" dirty="0" smtClean="0"/>
              <a:t>possibility of consumption of fresh </a:t>
            </a:r>
            <a:r>
              <a:rPr lang="en-US" sz="1400" dirty="0" smtClean="0"/>
              <a:t>food that</a:t>
            </a:r>
            <a:r>
              <a:rPr lang="en-US" sz="1400" dirty="0" smtClean="0"/>
              <a:t> </a:t>
            </a:r>
            <a:r>
              <a:rPr lang="en-US" sz="1400" dirty="0" smtClean="0"/>
              <a:t>can not be marketed.</a:t>
            </a:r>
            <a:endParaRPr lang="pt-PT" sz="1400" dirty="0"/>
          </a:p>
        </p:txBody>
      </p:sp>
      <p:sp>
        <p:nvSpPr>
          <p:cNvPr id="9" name="Rectângulo 8"/>
          <p:cNvSpPr/>
          <p:nvPr/>
        </p:nvSpPr>
        <p:spPr>
          <a:xfrm>
            <a:off x="228600" y="3048000"/>
            <a:ext cx="4572000" cy="923330"/>
          </a:xfrm>
          <a:prstGeom prst="rect">
            <a:avLst/>
          </a:prstGeom>
        </p:spPr>
        <p:txBody>
          <a:bodyPr>
            <a:spAutoFit/>
          </a:bodyPr>
          <a:lstStyle/>
          <a:p>
            <a:r>
              <a:rPr lang="en-US" b="1" dirty="0" smtClean="0"/>
              <a:t>Specific objectives </a:t>
            </a:r>
          </a:p>
          <a:p>
            <a:r>
              <a:rPr lang="en-US" b="1" dirty="0" smtClean="0"/>
              <a:t>of each type of </a:t>
            </a:r>
          </a:p>
          <a:p>
            <a:r>
              <a:rPr lang="en-US" b="1" dirty="0" smtClean="0"/>
              <a:t>Allotment garden</a:t>
            </a:r>
            <a:endParaRPr lang="pt-P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8" name="Marcador de Posição de Conteúdo 7"/>
          <p:cNvSpPr>
            <a:spLocks noGrp="1"/>
          </p:cNvSpPr>
          <p:nvPr>
            <p:ph idx="1"/>
          </p:nvPr>
        </p:nvSpPr>
        <p:spPr>
          <a:xfrm>
            <a:off x="3200400" y="1905000"/>
            <a:ext cx="5486400" cy="4625609"/>
          </a:xfrm>
        </p:spPr>
        <p:txBody>
          <a:bodyPr>
            <a:normAutofit/>
          </a:bodyPr>
          <a:lstStyle/>
          <a:p>
            <a:r>
              <a:rPr lang="en-US" sz="1600" dirty="0" smtClean="0"/>
              <a:t>The social or community gardens, gardens for </a:t>
            </a:r>
            <a:r>
              <a:rPr lang="en-US" sz="1600" dirty="0" smtClean="0"/>
              <a:t>recreational </a:t>
            </a:r>
            <a:r>
              <a:rPr lang="en-US" sz="1600" dirty="0" smtClean="0"/>
              <a:t>use, in individual or collective gardens and </a:t>
            </a:r>
            <a:r>
              <a:rPr lang="en-US" sz="1600" dirty="0" smtClean="0"/>
              <a:t>pedagogical </a:t>
            </a:r>
            <a:r>
              <a:rPr lang="en-US" sz="1600" dirty="0" smtClean="0"/>
              <a:t>gardens fall into municipal land, defined as "Areas of Production" in Lisbon </a:t>
            </a:r>
            <a:r>
              <a:rPr lang="en-US" sz="1600" dirty="0" smtClean="0"/>
              <a:t>Plan</a:t>
            </a:r>
            <a:r>
              <a:rPr lang="en-US" sz="1600" dirty="0" smtClean="0"/>
              <a:t> </a:t>
            </a:r>
            <a:r>
              <a:rPr lang="en-US" sz="1600" dirty="0" smtClean="0"/>
              <a:t>and / or Urban Parks that include areas of allotment gardens, both of Ecological structure in the </a:t>
            </a:r>
            <a:r>
              <a:rPr lang="en-US" sz="1600" dirty="0" smtClean="0"/>
              <a:t>City </a:t>
            </a:r>
            <a:r>
              <a:rPr lang="en-US" sz="1600" dirty="0" smtClean="0"/>
              <a:t>Plan</a:t>
            </a:r>
            <a:r>
              <a:rPr lang="en-US" sz="1600" dirty="0" smtClean="0"/>
              <a:t>.</a:t>
            </a:r>
            <a:endParaRPr lang="en-US" sz="1600" dirty="0" smtClean="0"/>
          </a:p>
          <a:p>
            <a:endParaRPr lang="en-US" sz="1600" dirty="0" smtClean="0"/>
          </a:p>
          <a:p>
            <a:r>
              <a:rPr lang="en-US" sz="1600" dirty="0" smtClean="0"/>
              <a:t>The scattered Gardens, fall into expectant public land, being conditioned by arrangement with the manager, stopping at the beginning of the implementation of the uses for </a:t>
            </a:r>
            <a:r>
              <a:rPr lang="en-US" sz="1600" dirty="0" smtClean="0"/>
              <a:t>the </a:t>
            </a:r>
            <a:r>
              <a:rPr lang="en-US" sz="1600" dirty="0" smtClean="0"/>
              <a:t>pre-defined spaces in question, with prior notice of ,at least, three months to the farmer.</a:t>
            </a:r>
            <a:endParaRPr lang="pt-PT" sz="1600" dirty="0"/>
          </a:p>
        </p:txBody>
      </p:sp>
      <p:sp>
        <p:nvSpPr>
          <p:cNvPr id="11" name="Rectângulo 10"/>
          <p:cNvSpPr/>
          <p:nvPr/>
        </p:nvSpPr>
        <p:spPr>
          <a:xfrm>
            <a:off x="152400" y="3505200"/>
            <a:ext cx="4572000" cy="369332"/>
          </a:xfrm>
          <a:prstGeom prst="rect">
            <a:avLst/>
          </a:prstGeom>
        </p:spPr>
        <p:txBody>
          <a:bodyPr>
            <a:spAutoFit/>
          </a:bodyPr>
          <a:lstStyle/>
          <a:p>
            <a:r>
              <a:rPr lang="en-US" b="1" dirty="0" smtClean="0"/>
              <a:t>Areas of Implementation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8" name="Rectângulo 7"/>
          <p:cNvSpPr/>
          <p:nvPr/>
        </p:nvSpPr>
        <p:spPr>
          <a:xfrm>
            <a:off x="3429000" y="1676400"/>
            <a:ext cx="4572000" cy="5016758"/>
          </a:xfrm>
          <a:prstGeom prst="rect">
            <a:avLst/>
          </a:prstGeom>
        </p:spPr>
        <p:txBody>
          <a:bodyPr>
            <a:spAutoFit/>
          </a:bodyPr>
          <a:lstStyle/>
          <a:p>
            <a:pPr>
              <a:buFont typeface="Arial" pitchFamily="34" charset="0"/>
              <a:buChar char="•"/>
            </a:pPr>
            <a:r>
              <a:rPr lang="en-US" sz="1600" dirty="0" smtClean="0"/>
              <a:t>Must cultivate the Garden.</a:t>
            </a:r>
          </a:p>
          <a:p>
            <a:pPr>
              <a:buFont typeface="Arial" pitchFamily="34" charset="0"/>
              <a:buChar char="•"/>
            </a:pPr>
            <a:r>
              <a:rPr lang="en-US" sz="1600" dirty="0" smtClean="0"/>
              <a:t>Settle the charges incurred in using the garden when existing</a:t>
            </a:r>
          </a:p>
          <a:p>
            <a:pPr>
              <a:buFont typeface="Arial" pitchFamily="34" charset="0"/>
              <a:buChar char="•"/>
            </a:pPr>
            <a:r>
              <a:rPr lang="en-US" sz="1600" dirty="0" smtClean="0"/>
              <a:t>Ensure the cleanliness, safety and good use of the horticultural areas  and warn the </a:t>
            </a:r>
            <a:r>
              <a:rPr lang="en-US" sz="1600" dirty="0" smtClean="0"/>
              <a:t>City </a:t>
            </a:r>
            <a:r>
              <a:rPr lang="en-US" sz="1600" dirty="0" smtClean="0"/>
              <a:t>Hall of any irregularities</a:t>
            </a:r>
          </a:p>
          <a:p>
            <a:pPr>
              <a:buFont typeface="Arial" pitchFamily="34" charset="0"/>
              <a:buChar char="•"/>
            </a:pPr>
            <a:r>
              <a:rPr lang="en-US" sz="1600" dirty="0" smtClean="0"/>
              <a:t>Place the solid waste produced in containers available for this purpose or, if not present, to ensure by their means, these products to a suitable place outside the vegetables area.</a:t>
            </a:r>
          </a:p>
          <a:p>
            <a:pPr>
              <a:buFont typeface="Arial" pitchFamily="34" charset="0"/>
              <a:buChar char="•"/>
            </a:pPr>
            <a:r>
              <a:rPr lang="en-US" sz="1600" dirty="0" smtClean="0"/>
              <a:t>Use appropriate means of cultivation and use / promote good environmental practices. The practice of organic farming is required, in the case of recreational and educational gardens, also in the social allotment gardens, the latter after being given training in charge of </a:t>
            </a:r>
            <a:r>
              <a:rPr lang="en-US" sz="1600" dirty="0" smtClean="0"/>
              <a:t>the City Hall</a:t>
            </a:r>
            <a:r>
              <a:rPr lang="en-US" sz="1600" dirty="0" smtClean="0"/>
              <a:t>.</a:t>
            </a:r>
            <a:endParaRPr lang="en-US" sz="1600" dirty="0" smtClean="0"/>
          </a:p>
          <a:p>
            <a:pPr>
              <a:buFont typeface="Arial" pitchFamily="34" charset="0"/>
              <a:buChar char="•"/>
            </a:pPr>
            <a:r>
              <a:rPr lang="en-US" sz="1600" dirty="0" smtClean="0"/>
              <a:t>Respect the subdivision defined by the </a:t>
            </a:r>
            <a:r>
              <a:rPr lang="en-US" sz="1600" dirty="0" smtClean="0"/>
              <a:t>City Hall when </a:t>
            </a:r>
            <a:r>
              <a:rPr lang="en-US" sz="1600" dirty="0" smtClean="0"/>
              <a:t>present.</a:t>
            </a:r>
            <a:endParaRPr lang="pt-PT" sz="1600" dirty="0"/>
          </a:p>
        </p:txBody>
      </p:sp>
      <p:sp>
        <p:nvSpPr>
          <p:cNvPr id="12" name="Rectângulo 11"/>
          <p:cNvSpPr/>
          <p:nvPr/>
        </p:nvSpPr>
        <p:spPr>
          <a:xfrm>
            <a:off x="685800" y="3505200"/>
            <a:ext cx="4572000" cy="369332"/>
          </a:xfrm>
          <a:prstGeom prst="rect">
            <a:avLst/>
          </a:prstGeom>
        </p:spPr>
        <p:txBody>
          <a:bodyPr>
            <a:spAutoFit/>
          </a:bodyPr>
          <a:lstStyle/>
          <a:p>
            <a:r>
              <a:rPr lang="en-US" b="1" dirty="0" smtClean="0"/>
              <a:t>Duties of users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4" name="Marcador de Posição de Conteúdo 3"/>
          <p:cNvSpPr>
            <a:spLocks noGrp="1"/>
          </p:cNvSpPr>
          <p:nvPr>
            <p:ph idx="4294967295"/>
          </p:nvPr>
        </p:nvSpPr>
        <p:spPr>
          <a:xfrm>
            <a:off x="3048000" y="1752600"/>
            <a:ext cx="5921375" cy="4559300"/>
          </a:xfrm>
        </p:spPr>
        <p:txBody>
          <a:bodyPr>
            <a:normAutofit/>
          </a:bodyPr>
          <a:lstStyle/>
          <a:p>
            <a:pPr>
              <a:buNone/>
            </a:pPr>
            <a:endParaRPr lang="pt-PT" sz="2400" b="1" dirty="0" smtClean="0">
              <a:solidFill>
                <a:schemeClr val="tx2"/>
              </a:solidFill>
            </a:endParaRPr>
          </a:p>
          <a:p>
            <a:endParaRPr lang="pt-PT" sz="2400" b="1" dirty="0" smtClean="0">
              <a:solidFill>
                <a:schemeClr val="tx2"/>
              </a:solidFill>
            </a:endParaRPr>
          </a:p>
          <a:p>
            <a:pPr>
              <a:buNone/>
            </a:pPr>
            <a:endParaRPr lang="pt-PT" sz="2400" b="1" dirty="0" smtClean="0">
              <a:solidFill>
                <a:schemeClr val="tx2"/>
              </a:solidFill>
            </a:endParaRPr>
          </a:p>
          <a:p>
            <a:pPr>
              <a:buNone/>
            </a:pPr>
            <a:endParaRPr lang="pt-PT" sz="2400" b="1" dirty="0" smtClean="0"/>
          </a:p>
          <a:p>
            <a:pPr>
              <a:buNone/>
            </a:pPr>
            <a:r>
              <a:rPr lang="pt-PT" sz="2400" b="1" dirty="0" smtClean="0"/>
              <a:t>	</a:t>
            </a:r>
            <a:r>
              <a:rPr lang="pt-PT" sz="1900" b="1" dirty="0" err="1" smtClean="0"/>
              <a:t>Because</a:t>
            </a:r>
            <a:r>
              <a:rPr lang="pt-PT" sz="1900" b="1" dirty="0" smtClean="0"/>
              <a:t> </a:t>
            </a:r>
            <a:r>
              <a:rPr lang="pt-PT" sz="1900" b="1" dirty="0" err="1" smtClean="0"/>
              <a:t>agricultural</a:t>
            </a:r>
            <a:r>
              <a:rPr lang="pt-PT" sz="1900" b="1" dirty="0" smtClean="0"/>
              <a:t>/</a:t>
            </a:r>
            <a:r>
              <a:rPr lang="pt-PT" sz="1900" b="1" dirty="0" err="1" smtClean="0"/>
              <a:t>horticultural</a:t>
            </a:r>
            <a:r>
              <a:rPr lang="pt-PT" sz="1900" b="1" dirty="0" smtClean="0"/>
              <a:t> </a:t>
            </a:r>
            <a:r>
              <a:rPr lang="pt-PT" sz="1900" b="1" dirty="0" err="1" smtClean="0"/>
              <a:t>practice</a:t>
            </a:r>
            <a:r>
              <a:rPr lang="pt-PT" sz="1900" b="1" dirty="0" smtClean="0"/>
              <a:t> </a:t>
            </a:r>
            <a:r>
              <a:rPr lang="pt-PT" sz="1900" b="1" dirty="0" err="1" smtClean="0"/>
              <a:t>in</a:t>
            </a:r>
            <a:r>
              <a:rPr lang="pt-PT" sz="1900" b="1" dirty="0" smtClean="0"/>
              <a:t> </a:t>
            </a:r>
            <a:r>
              <a:rPr lang="pt-PT" sz="1900" b="1" dirty="0" err="1" smtClean="0"/>
              <a:t>the</a:t>
            </a:r>
            <a:r>
              <a:rPr lang="pt-PT" sz="1900" b="1" dirty="0" smtClean="0"/>
              <a:t> </a:t>
            </a:r>
            <a:r>
              <a:rPr lang="pt-PT" sz="1900" b="1" dirty="0" err="1" smtClean="0"/>
              <a:t>urban</a:t>
            </a:r>
            <a:r>
              <a:rPr lang="pt-PT" sz="1900" b="1" dirty="0" smtClean="0"/>
              <a:t> </a:t>
            </a:r>
            <a:r>
              <a:rPr lang="pt-PT" sz="1900" b="1" dirty="0" err="1" smtClean="0"/>
              <a:t>space</a:t>
            </a:r>
            <a:r>
              <a:rPr lang="pt-PT" sz="1900" b="1" dirty="0" smtClean="0"/>
              <a:t> </a:t>
            </a:r>
            <a:r>
              <a:rPr lang="pt-PT" sz="1900" b="1" dirty="0" err="1" smtClean="0"/>
              <a:t>is</a:t>
            </a:r>
            <a:r>
              <a:rPr lang="pt-PT" sz="1900" b="1" dirty="0" smtClean="0"/>
              <a:t> a </a:t>
            </a:r>
            <a:r>
              <a:rPr lang="pt-PT" sz="1900" b="1" dirty="0" err="1" smtClean="0"/>
              <a:t>way</a:t>
            </a:r>
            <a:r>
              <a:rPr lang="pt-PT" sz="1900" b="1" dirty="0" smtClean="0"/>
              <a:t> to </a:t>
            </a:r>
            <a:r>
              <a:rPr lang="pt-PT" sz="1900" b="1" dirty="0" err="1" smtClean="0"/>
              <a:t>establish</a:t>
            </a:r>
            <a:r>
              <a:rPr lang="pt-PT" sz="1900" b="1" dirty="0" smtClean="0"/>
              <a:t> a </a:t>
            </a:r>
            <a:r>
              <a:rPr lang="pt-PT" sz="1900" b="1" dirty="0" err="1" smtClean="0"/>
              <a:t>relationship</a:t>
            </a:r>
            <a:r>
              <a:rPr lang="pt-PT" sz="1900" b="1" dirty="0" smtClean="0"/>
              <a:t> </a:t>
            </a:r>
            <a:r>
              <a:rPr lang="pt-PT" sz="1900" b="1" dirty="0" err="1" smtClean="0"/>
              <a:t>between</a:t>
            </a:r>
            <a:r>
              <a:rPr lang="pt-PT" sz="1900" b="1" dirty="0" smtClean="0"/>
              <a:t> </a:t>
            </a:r>
            <a:r>
              <a:rPr lang="pt-PT" sz="1900" b="1" dirty="0" err="1" smtClean="0"/>
              <a:t>production</a:t>
            </a:r>
            <a:r>
              <a:rPr lang="pt-PT" sz="1900" b="1" dirty="0" smtClean="0"/>
              <a:t>, </a:t>
            </a:r>
            <a:r>
              <a:rPr lang="pt-PT" sz="1900" b="1" dirty="0" err="1" smtClean="0"/>
              <a:t>protection</a:t>
            </a:r>
            <a:r>
              <a:rPr lang="pt-PT" sz="1900" b="1" dirty="0" smtClean="0"/>
              <a:t> </a:t>
            </a:r>
            <a:r>
              <a:rPr lang="pt-PT" sz="1900" b="1" dirty="0" err="1" smtClean="0"/>
              <a:t>and</a:t>
            </a:r>
            <a:r>
              <a:rPr lang="pt-PT" sz="1900" b="1" dirty="0" smtClean="0"/>
              <a:t> </a:t>
            </a:r>
            <a:r>
              <a:rPr lang="pt-PT" sz="1900" b="1" dirty="0" err="1" smtClean="0"/>
              <a:t>recreation</a:t>
            </a:r>
            <a:r>
              <a:rPr lang="pt-PT" sz="1900" b="1" dirty="0" smtClean="0"/>
              <a:t>.</a:t>
            </a:r>
          </a:p>
          <a:p>
            <a:pPr>
              <a:buNone/>
            </a:pPr>
            <a:endParaRPr lang="pt-PT" sz="1900" b="1" dirty="0" smtClean="0"/>
          </a:p>
          <a:p>
            <a:pPr>
              <a:buNone/>
            </a:pPr>
            <a:r>
              <a:rPr lang="pt-PT" sz="1900" b="1" dirty="0" smtClean="0"/>
              <a:t> 	</a:t>
            </a:r>
            <a:r>
              <a:rPr lang="pt-PT" sz="1900" b="1" dirty="0" err="1" smtClean="0"/>
              <a:t>Because</a:t>
            </a:r>
            <a:r>
              <a:rPr lang="pt-PT" sz="1900" b="1" dirty="0" smtClean="0"/>
              <a:t> </a:t>
            </a:r>
            <a:r>
              <a:rPr lang="pt-PT" sz="1900" b="1" dirty="0" err="1" smtClean="0"/>
              <a:t>its</a:t>
            </a:r>
            <a:r>
              <a:rPr lang="pt-PT" sz="1900" b="1" dirty="0" smtClean="0"/>
              <a:t> a core </a:t>
            </a:r>
            <a:r>
              <a:rPr lang="pt-PT" sz="1900" b="1" dirty="0" err="1" smtClean="0"/>
              <a:t>activity</a:t>
            </a:r>
            <a:r>
              <a:rPr lang="pt-PT" sz="1900" b="1" dirty="0" smtClean="0"/>
              <a:t> </a:t>
            </a:r>
            <a:r>
              <a:rPr lang="pt-PT" sz="1900" b="1" dirty="0" err="1" smtClean="0"/>
              <a:t>on</a:t>
            </a:r>
            <a:r>
              <a:rPr lang="pt-PT" sz="1900" b="1" dirty="0" smtClean="0"/>
              <a:t> </a:t>
            </a:r>
            <a:r>
              <a:rPr lang="pt-PT" sz="1900" b="1" dirty="0" err="1" smtClean="0"/>
              <a:t>the</a:t>
            </a:r>
            <a:r>
              <a:rPr lang="pt-PT" sz="1900" b="1" dirty="0" smtClean="0"/>
              <a:t> </a:t>
            </a:r>
            <a:r>
              <a:rPr lang="pt-PT" sz="1900" b="1" dirty="0" err="1" smtClean="0"/>
              <a:t>energy</a:t>
            </a:r>
            <a:r>
              <a:rPr lang="pt-PT" sz="1900" b="1" dirty="0" smtClean="0"/>
              <a:t> </a:t>
            </a:r>
            <a:r>
              <a:rPr lang="pt-PT" sz="1900" b="1" dirty="0" err="1" smtClean="0"/>
              <a:t>and</a:t>
            </a:r>
            <a:r>
              <a:rPr lang="pt-PT" sz="1900" b="1" dirty="0" smtClean="0"/>
              <a:t> </a:t>
            </a:r>
            <a:r>
              <a:rPr lang="pt-PT" sz="1900" b="1" dirty="0" err="1" smtClean="0"/>
              <a:t>food</a:t>
            </a:r>
            <a:r>
              <a:rPr lang="pt-PT" sz="1900" b="1" dirty="0" smtClean="0"/>
              <a:t> </a:t>
            </a:r>
            <a:r>
              <a:rPr lang="pt-PT" sz="1900" b="1" dirty="0" err="1" smtClean="0"/>
              <a:t>crisis</a:t>
            </a:r>
            <a:r>
              <a:rPr lang="pt-PT" sz="1900" b="1" dirty="0" smtClean="0"/>
              <a:t> </a:t>
            </a:r>
            <a:r>
              <a:rPr lang="pt-PT" sz="1900" b="1" dirty="0" err="1" smtClean="0"/>
              <a:t>that</a:t>
            </a:r>
            <a:r>
              <a:rPr lang="pt-PT" sz="1900" b="1" dirty="0" smtClean="0"/>
              <a:t> </a:t>
            </a:r>
            <a:r>
              <a:rPr lang="pt-PT" sz="1900" b="1" dirty="0" err="1" smtClean="0"/>
              <a:t>we</a:t>
            </a:r>
            <a:r>
              <a:rPr lang="pt-PT" sz="1900" b="1" dirty="0" smtClean="0"/>
              <a:t> </a:t>
            </a:r>
            <a:r>
              <a:rPr lang="pt-PT" sz="1900" b="1" dirty="0" err="1" smtClean="0"/>
              <a:t>live</a:t>
            </a:r>
            <a:r>
              <a:rPr lang="pt-PT" sz="1900" b="1" dirty="0" smtClean="0"/>
              <a:t> </a:t>
            </a:r>
            <a:r>
              <a:rPr lang="pt-PT" sz="1900" b="1" dirty="0" err="1" smtClean="0"/>
              <a:t>and</a:t>
            </a:r>
            <a:r>
              <a:rPr lang="pt-PT" sz="1900" b="1" dirty="0" smtClean="0"/>
              <a:t> </a:t>
            </a:r>
            <a:r>
              <a:rPr lang="pt-PT" sz="1900" b="1" dirty="0" err="1" smtClean="0"/>
              <a:t>that</a:t>
            </a:r>
            <a:r>
              <a:rPr lang="pt-PT" sz="1900" b="1" dirty="0" smtClean="0"/>
              <a:t> </a:t>
            </a:r>
            <a:r>
              <a:rPr lang="pt-PT" sz="1900" b="1" dirty="0" err="1" smtClean="0"/>
              <a:t>is</a:t>
            </a:r>
            <a:r>
              <a:rPr lang="pt-PT" sz="1900" b="1" dirty="0" smtClean="0"/>
              <a:t> </a:t>
            </a:r>
            <a:r>
              <a:rPr lang="pt-PT" sz="1900" b="1" dirty="0" err="1" smtClean="0"/>
              <a:t>expected</a:t>
            </a:r>
            <a:r>
              <a:rPr lang="pt-PT" sz="1900" b="1" dirty="0" smtClean="0"/>
              <a:t> to </a:t>
            </a:r>
            <a:r>
              <a:rPr lang="pt-PT" sz="1900" b="1" dirty="0" err="1" smtClean="0"/>
              <a:t>be</a:t>
            </a:r>
            <a:r>
              <a:rPr lang="pt-PT" sz="1900" b="1" dirty="0" smtClean="0"/>
              <a:t> </a:t>
            </a:r>
            <a:r>
              <a:rPr lang="pt-PT" sz="1900" b="1" dirty="0" err="1" smtClean="0"/>
              <a:t>worse</a:t>
            </a:r>
            <a:r>
              <a:rPr lang="pt-PT" sz="1900" b="1" dirty="0" smtClean="0"/>
              <a:t> </a:t>
            </a:r>
            <a:r>
              <a:rPr lang="pt-PT" sz="1900" b="1" dirty="0" err="1" smtClean="0"/>
              <a:t>in</a:t>
            </a:r>
            <a:r>
              <a:rPr lang="pt-PT" sz="1900" b="1" dirty="0" smtClean="0"/>
              <a:t> </a:t>
            </a:r>
            <a:r>
              <a:rPr lang="pt-PT" sz="1900" b="1" dirty="0" err="1" smtClean="0"/>
              <a:t>the</a:t>
            </a:r>
            <a:r>
              <a:rPr lang="pt-PT" sz="1900" b="1" dirty="0" smtClean="0"/>
              <a:t> </a:t>
            </a:r>
            <a:r>
              <a:rPr lang="pt-PT" sz="1900" b="1" dirty="0" err="1" smtClean="0"/>
              <a:t>future</a:t>
            </a:r>
            <a:r>
              <a:rPr lang="pt-PT" sz="1900" b="1" dirty="0" smtClean="0"/>
              <a:t>.</a:t>
            </a:r>
          </a:p>
        </p:txBody>
      </p:sp>
      <p:sp>
        <p:nvSpPr>
          <p:cNvPr id="6" name="CaixaDeTexto 5"/>
          <p:cNvSpPr txBox="1"/>
          <p:nvPr/>
        </p:nvSpPr>
        <p:spPr>
          <a:xfrm>
            <a:off x="457200" y="1524000"/>
            <a:ext cx="5181600" cy="338554"/>
          </a:xfrm>
          <a:prstGeom prst="rect">
            <a:avLst/>
          </a:prstGeom>
          <a:noFill/>
        </p:spPr>
        <p:txBody>
          <a:bodyPr wrap="square" rtlCol="0">
            <a:spAutoFit/>
          </a:bodyPr>
          <a:lstStyle/>
          <a:p>
            <a:r>
              <a:rPr lang="pt-PT" sz="1600" b="1" dirty="0" err="1" smtClean="0">
                <a:solidFill>
                  <a:schemeClr val="tx2"/>
                </a:solidFill>
              </a:rPr>
              <a:t>Why</a:t>
            </a:r>
            <a:r>
              <a:rPr lang="pt-PT" sz="1600" b="1" dirty="0" smtClean="0">
                <a:solidFill>
                  <a:schemeClr val="tx2"/>
                </a:solidFill>
              </a:rPr>
              <a:t> </a:t>
            </a:r>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study</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allotment</a:t>
            </a:r>
            <a:r>
              <a:rPr lang="pt-PT" sz="1600" b="1" dirty="0" smtClean="0">
                <a:solidFill>
                  <a:schemeClr val="tx2"/>
                </a:solidFill>
              </a:rPr>
              <a:t> </a:t>
            </a:r>
            <a:r>
              <a:rPr lang="pt-PT" sz="1600" b="1" dirty="0" err="1" smtClean="0">
                <a:solidFill>
                  <a:schemeClr val="tx2"/>
                </a:solidFill>
              </a:rPr>
              <a:t>gardens</a:t>
            </a:r>
            <a:r>
              <a:rPr lang="pt-PT" sz="1600" b="1" dirty="0" smtClean="0">
                <a:solidFill>
                  <a:schemeClr val="tx2"/>
                </a:solidFill>
              </a:rPr>
              <a:t>?</a:t>
            </a:r>
            <a:endParaRPr lang="pt-PT" sz="1600" b="1" dirty="0">
              <a:solidFill>
                <a:schemeClr val="tx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10" name="Rectângulo 9"/>
          <p:cNvSpPr/>
          <p:nvPr/>
        </p:nvSpPr>
        <p:spPr>
          <a:xfrm>
            <a:off x="3429000" y="2057400"/>
            <a:ext cx="4572000" cy="4247317"/>
          </a:xfrm>
          <a:prstGeom prst="rect">
            <a:avLst/>
          </a:prstGeom>
        </p:spPr>
        <p:txBody>
          <a:bodyPr>
            <a:spAutoFit/>
          </a:bodyPr>
          <a:lstStyle/>
          <a:p>
            <a:pPr>
              <a:buFont typeface="Arial" pitchFamily="34" charset="0"/>
              <a:buChar char="•"/>
            </a:pPr>
            <a:r>
              <a:rPr lang="en-US" dirty="0" smtClean="0"/>
              <a:t> Crops </a:t>
            </a:r>
            <a:r>
              <a:rPr lang="en-US" dirty="0" smtClean="0"/>
              <a:t>grown in the recreational gardens and in the </a:t>
            </a:r>
            <a:r>
              <a:rPr lang="en-US" dirty="0" smtClean="0"/>
              <a:t>pedagogical </a:t>
            </a:r>
            <a:r>
              <a:rPr lang="en-US" dirty="0" smtClean="0"/>
              <a:t>gardens only be used for own consumption, except for social fund initiatives to be approved by the </a:t>
            </a:r>
            <a:r>
              <a:rPr lang="en-US" dirty="0" smtClean="0"/>
              <a:t>City Hall</a:t>
            </a:r>
            <a:r>
              <a:rPr lang="en-US" dirty="0" smtClean="0"/>
              <a:t>.</a:t>
            </a:r>
            <a:endParaRPr lang="en-US" dirty="0" smtClean="0"/>
          </a:p>
          <a:p>
            <a:endParaRPr lang="en-US" dirty="0" smtClean="0"/>
          </a:p>
          <a:p>
            <a:pPr>
              <a:buFont typeface="Arial" pitchFamily="34" charset="0"/>
              <a:buChar char="•"/>
            </a:pPr>
            <a:r>
              <a:rPr lang="en-US" dirty="0" smtClean="0"/>
              <a:t> Crops </a:t>
            </a:r>
            <a:r>
              <a:rPr lang="en-US" dirty="0" smtClean="0"/>
              <a:t>grown in social or community gardens may be used for own consumption or integrated into schemes of cooperative production and marketing of fresh produce, organic markets, etc</a:t>
            </a:r>
            <a:r>
              <a:rPr lang="en-US" dirty="0" smtClean="0"/>
              <a:t>. </a:t>
            </a:r>
            <a:r>
              <a:rPr lang="en-US" dirty="0" smtClean="0"/>
              <a:t>As long as inspected and approved by the </a:t>
            </a:r>
            <a:r>
              <a:rPr lang="en-US" dirty="0" smtClean="0"/>
              <a:t>City Hall.</a:t>
            </a:r>
            <a:endParaRPr lang="pt-PT" dirty="0"/>
          </a:p>
        </p:txBody>
      </p:sp>
      <p:sp>
        <p:nvSpPr>
          <p:cNvPr id="11" name="Rectângulo 10"/>
          <p:cNvSpPr/>
          <p:nvPr/>
        </p:nvSpPr>
        <p:spPr>
          <a:xfrm>
            <a:off x="228600" y="3505200"/>
            <a:ext cx="4572000" cy="369332"/>
          </a:xfrm>
          <a:prstGeom prst="rect">
            <a:avLst/>
          </a:prstGeom>
        </p:spPr>
        <p:txBody>
          <a:bodyPr>
            <a:spAutoFit/>
          </a:bodyPr>
          <a:lstStyle/>
          <a:p>
            <a:r>
              <a:rPr lang="en-US" b="1" dirty="0" smtClean="0"/>
              <a:t>Destination of Products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pic>
        <p:nvPicPr>
          <p:cNvPr id="9" name="Picture 4" descr="foto aerea2"/>
          <p:cNvPicPr>
            <a:picLocks noChangeAspect="1" noChangeArrowheads="1"/>
          </p:cNvPicPr>
          <p:nvPr/>
        </p:nvPicPr>
        <p:blipFill>
          <a:blip r:embed="rId2" cstate="print"/>
          <a:srcRect/>
          <a:stretch>
            <a:fillRect/>
          </a:stretch>
        </p:blipFill>
        <p:spPr bwMode="auto">
          <a:xfrm>
            <a:off x="2057400" y="1981200"/>
            <a:ext cx="6647225" cy="4432299"/>
          </a:xfrm>
          <a:prstGeom prst="rect">
            <a:avLst/>
          </a:prstGeom>
          <a:noFill/>
        </p:spPr>
      </p:pic>
      <p:sp>
        <p:nvSpPr>
          <p:cNvPr id="10" name="Rectângulo 9"/>
          <p:cNvSpPr/>
          <p:nvPr/>
        </p:nvSpPr>
        <p:spPr>
          <a:xfrm>
            <a:off x="2057400" y="6400800"/>
            <a:ext cx="4572000" cy="307777"/>
          </a:xfrm>
          <a:prstGeom prst="rect">
            <a:avLst/>
          </a:prstGeom>
        </p:spPr>
        <p:txBody>
          <a:bodyPr>
            <a:spAutoFit/>
          </a:bodyPr>
          <a:lstStyle/>
          <a:p>
            <a:r>
              <a:rPr lang="en-US" sz="1400" b="1" dirty="0" smtClean="0"/>
              <a:t>Quinta </a:t>
            </a:r>
            <a:r>
              <a:rPr lang="en-US" sz="1400" b="1" dirty="0" err="1" smtClean="0"/>
              <a:t>da</a:t>
            </a:r>
            <a:r>
              <a:rPr lang="en-US" sz="1400" b="1" dirty="0" smtClean="0"/>
              <a:t> Granja – Original situation – Phase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152400" y="6400800"/>
            <a:ext cx="4572000" cy="307777"/>
          </a:xfrm>
          <a:prstGeom prst="rect">
            <a:avLst/>
          </a:prstGeom>
        </p:spPr>
        <p:txBody>
          <a:bodyPr>
            <a:spAutoFit/>
          </a:bodyPr>
          <a:lstStyle/>
          <a:p>
            <a:r>
              <a:rPr lang="en-US" sz="1400" b="1" dirty="0" smtClean="0"/>
              <a:t>Quinta </a:t>
            </a:r>
            <a:r>
              <a:rPr lang="en-US" sz="1400" b="1" dirty="0" err="1" smtClean="0"/>
              <a:t>da</a:t>
            </a:r>
            <a:r>
              <a:rPr lang="en-US" sz="1400" b="1" dirty="0" smtClean="0"/>
              <a:t> Granja – Urban Park– Phase 1</a:t>
            </a:r>
          </a:p>
        </p:txBody>
      </p:sp>
      <p:pic>
        <p:nvPicPr>
          <p:cNvPr id="7" name="Picture 5" descr="bacia 0"/>
          <p:cNvPicPr>
            <a:picLocks noChangeAspect="1" noChangeArrowheads="1"/>
          </p:cNvPicPr>
          <p:nvPr/>
        </p:nvPicPr>
        <p:blipFill>
          <a:blip r:embed="rId2" cstate="print"/>
          <a:srcRect/>
          <a:stretch>
            <a:fillRect/>
          </a:stretch>
        </p:blipFill>
        <p:spPr bwMode="auto">
          <a:xfrm>
            <a:off x="2405063" y="1999326"/>
            <a:ext cx="6281737" cy="4352261"/>
          </a:xfrm>
          <a:prstGeom prst="rect">
            <a:avLst/>
          </a:prstGeom>
          <a:noFill/>
        </p:spPr>
      </p:pic>
      <p:pic>
        <p:nvPicPr>
          <p:cNvPr id="8" name="Picture 6" descr="bacia_simulação"/>
          <p:cNvPicPr>
            <a:picLocks noChangeAspect="1" noChangeArrowheads="1"/>
          </p:cNvPicPr>
          <p:nvPr/>
        </p:nvPicPr>
        <p:blipFill>
          <a:blip r:embed="rId3" cstate="print"/>
          <a:srcRect/>
          <a:stretch>
            <a:fillRect/>
          </a:stretch>
        </p:blipFill>
        <p:spPr bwMode="auto">
          <a:xfrm>
            <a:off x="153988" y="5214938"/>
            <a:ext cx="4281487" cy="1171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1676400" y="6400800"/>
            <a:ext cx="7848600" cy="307777"/>
          </a:xfrm>
          <a:prstGeom prst="rect">
            <a:avLst/>
          </a:prstGeom>
        </p:spPr>
        <p:txBody>
          <a:bodyPr wrap="square">
            <a:spAutoFit/>
          </a:bodyPr>
          <a:lstStyle/>
          <a:p>
            <a:r>
              <a:rPr lang="en-US" sz="1400" b="1" dirty="0" smtClean="0"/>
              <a:t>Quinta </a:t>
            </a:r>
            <a:r>
              <a:rPr lang="en-US" sz="1400" b="1" dirty="0" err="1" smtClean="0"/>
              <a:t>da</a:t>
            </a:r>
            <a:r>
              <a:rPr lang="en-US" sz="1400" b="1" dirty="0" smtClean="0"/>
              <a:t> Granja – Urban Park – Inclusion of allotment gardens in the urban park.</a:t>
            </a:r>
          </a:p>
        </p:txBody>
      </p:sp>
      <p:pic>
        <p:nvPicPr>
          <p:cNvPr id="9" name="Picture 9" descr="Ortofotomapa e plano geral do Parque Urbano da Quinta da Granja 1ª e 2ª fase"/>
          <p:cNvPicPr>
            <a:picLocks noChangeAspect="1" noChangeArrowheads="1"/>
          </p:cNvPicPr>
          <p:nvPr/>
        </p:nvPicPr>
        <p:blipFill>
          <a:blip r:embed="rId2" cstate="print"/>
          <a:srcRect/>
          <a:stretch>
            <a:fillRect/>
          </a:stretch>
        </p:blipFill>
        <p:spPr bwMode="auto">
          <a:xfrm>
            <a:off x="2971800" y="1981200"/>
            <a:ext cx="5755247" cy="441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304800" y="6324600"/>
            <a:ext cx="7848600" cy="307777"/>
          </a:xfrm>
          <a:prstGeom prst="rect">
            <a:avLst/>
          </a:prstGeom>
        </p:spPr>
        <p:txBody>
          <a:bodyPr wrap="square">
            <a:spAutoFit/>
          </a:bodyPr>
          <a:lstStyle/>
          <a:p>
            <a:r>
              <a:rPr lang="en-US" sz="1400" b="1" dirty="0" smtClean="0"/>
              <a:t>Quinta </a:t>
            </a:r>
            <a:r>
              <a:rPr lang="en-US" sz="1400" b="1" dirty="0" err="1" smtClean="0"/>
              <a:t>da</a:t>
            </a:r>
            <a:r>
              <a:rPr lang="en-US" sz="1400" b="1" dirty="0" smtClean="0"/>
              <a:t> Granja – Urban Park – pathways and corridors</a:t>
            </a:r>
          </a:p>
        </p:txBody>
      </p:sp>
      <p:pic>
        <p:nvPicPr>
          <p:cNvPr id="7" name="Picture 15" descr="QtaGranja-vista aerea1"/>
          <p:cNvPicPr>
            <a:picLocks noChangeAspect="1" noChangeArrowheads="1"/>
          </p:cNvPicPr>
          <p:nvPr/>
        </p:nvPicPr>
        <p:blipFill>
          <a:blip r:embed="rId2" cstate="print"/>
          <a:srcRect/>
          <a:stretch>
            <a:fillRect/>
          </a:stretch>
        </p:blipFill>
        <p:spPr bwMode="auto">
          <a:xfrm>
            <a:off x="5638800" y="2057400"/>
            <a:ext cx="3279775" cy="2182812"/>
          </a:xfrm>
          <a:prstGeom prst="rect">
            <a:avLst/>
          </a:prstGeom>
          <a:noFill/>
        </p:spPr>
      </p:pic>
      <p:pic>
        <p:nvPicPr>
          <p:cNvPr id="8" name="Picture 7" descr="Corte alçado transversal do projecto na zona da bacia de retenção e corte tecnico das movimentações de terreno necessárias executar"/>
          <p:cNvPicPr>
            <a:picLocks noChangeAspect="1" noChangeArrowheads="1"/>
          </p:cNvPicPr>
          <p:nvPr/>
        </p:nvPicPr>
        <p:blipFill>
          <a:blip r:embed="rId3" cstate="print"/>
          <a:srcRect/>
          <a:stretch>
            <a:fillRect/>
          </a:stretch>
        </p:blipFill>
        <p:spPr bwMode="auto">
          <a:xfrm>
            <a:off x="3124200" y="4648200"/>
            <a:ext cx="5819775" cy="1608137"/>
          </a:xfrm>
          <a:prstGeom prst="rect">
            <a:avLst/>
          </a:prstGeom>
          <a:noFill/>
        </p:spPr>
      </p:pic>
      <p:pic>
        <p:nvPicPr>
          <p:cNvPr id="11" name="Picture 5" descr="Ortofotomapa e plano geral do Parque Urbano da Quinta da Granja 1ª  fase"/>
          <p:cNvPicPr>
            <a:picLocks noChangeAspect="1" noChangeArrowheads="1"/>
          </p:cNvPicPr>
          <p:nvPr/>
        </p:nvPicPr>
        <p:blipFill>
          <a:blip r:embed="rId4" cstate="print"/>
          <a:srcRect/>
          <a:stretch>
            <a:fillRect/>
          </a:stretch>
        </p:blipFill>
        <p:spPr bwMode="auto">
          <a:xfrm>
            <a:off x="533400" y="4419600"/>
            <a:ext cx="2438400" cy="1872956"/>
          </a:xfrm>
          <a:prstGeom prst="rect">
            <a:avLst/>
          </a:prstGeom>
          <a:noFill/>
        </p:spPr>
      </p:pic>
      <p:pic>
        <p:nvPicPr>
          <p:cNvPr id="12" name="Picture 9" descr="fotoaerea postal"/>
          <p:cNvPicPr>
            <a:picLocks noChangeAspect="1" noChangeArrowheads="1"/>
          </p:cNvPicPr>
          <p:nvPr/>
        </p:nvPicPr>
        <p:blipFill>
          <a:blip r:embed="rId5" cstate="print"/>
          <a:srcRect/>
          <a:stretch>
            <a:fillRect/>
          </a:stretch>
        </p:blipFill>
        <p:spPr bwMode="auto">
          <a:xfrm>
            <a:off x="3048000" y="2438400"/>
            <a:ext cx="2512144" cy="1828800"/>
          </a:xfrm>
          <a:prstGeom prst="rect">
            <a:avLst/>
          </a:prstGeom>
          <a:noFill/>
        </p:spPr>
      </p:pic>
      <p:pic>
        <p:nvPicPr>
          <p:cNvPr id="13" name="Picture 12" descr="festo 1"/>
          <p:cNvPicPr>
            <a:picLocks noChangeAspect="1" noChangeArrowheads="1"/>
          </p:cNvPicPr>
          <p:nvPr/>
        </p:nvPicPr>
        <p:blipFill>
          <a:blip r:embed="rId6" cstate="print"/>
          <a:srcRect/>
          <a:stretch>
            <a:fillRect/>
          </a:stretch>
        </p:blipFill>
        <p:spPr bwMode="auto">
          <a:xfrm>
            <a:off x="533400" y="2438400"/>
            <a:ext cx="243407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par>
                                <p:cTn id="24" presetID="55"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strVal val="#ppt_w*0.70"/>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Effect transition="in" filter="fade">
                                      <p:cBhvr>
                                        <p:cTn id="28" dur="1000"/>
                                        <p:tgtEl>
                                          <p:spTgt spid="12"/>
                                        </p:tgtEl>
                                      </p:cBhvr>
                                    </p:animEffect>
                                  </p:childTnLst>
                                </p:cTn>
                              </p:par>
                              <p:par>
                                <p:cTn id="29" presetID="55"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0.70"/>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685800" y="6324600"/>
            <a:ext cx="7848600" cy="307777"/>
          </a:xfrm>
          <a:prstGeom prst="rect">
            <a:avLst/>
          </a:prstGeom>
        </p:spPr>
        <p:txBody>
          <a:bodyPr wrap="square">
            <a:spAutoFit/>
          </a:bodyPr>
          <a:lstStyle/>
          <a:p>
            <a:r>
              <a:rPr lang="en-US" sz="1400" b="1" dirty="0" smtClean="0"/>
              <a:t>Quinta </a:t>
            </a:r>
            <a:r>
              <a:rPr lang="en-US" sz="1400" b="1" dirty="0" err="1" smtClean="0"/>
              <a:t>da</a:t>
            </a:r>
            <a:r>
              <a:rPr lang="en-US" sz="1400" b="1" dirty="0" smtClean="0"/>
              <a:t> Granja – Urban Park – pathways and corridors</a:t>
            </a:r>
          </a:p>
        </p:txBody>
      </p:sp>
      <p:pic>
        <p:nvPicPr>
          <p:cNvPr id="14" name="Picture 10" descr="IMG_2513"/>
          <p:cNvPicPr>
            <a:picLocks noChangeAspect="1" noChangeArrowheads="1"/>
          </p:cNvPicPr>
          <p:nvPr/>
        </p:nvPicPr>
        <p:blipFill>
          <a:blip r:embed="rId2" cstate="print"/>
          <a:srcRect/>
          <a:stretch>
            <a:fillRect/>
          </a:stretch>
        </p:blipFill>
        <p:spPr bwMode="auto">
          <a:xfrm>
            <a:off x="3581400" y="2286000"/>
            <a:ext cx="5271283" cy="3951288"/>
          </a:xfrm>
          <a:prstGeom prst="rect">
            <a:avLst/>
          </a:prstGeom>
          <a:noFill/>
        </p:spPr>
      </p:pic>
      <p:pic>
        <p:nvPicPr>
          <p:cNvPr id="15" name="Picture 9" descr="Recanto das Oliveiras preexistentes junto ao Quiosque instalado"/>
          <p:cNvPicPr>
            <a:picLocks noChangeAspect="1" noChangeArrowheads="1"/>
          </p:cNvPicPr>
          <p:nvPr/>
        </p:nvPicPr>
        <p:blipFill>
          <a:blip r:embed="rId3" cstate="print"/>
          <a:srcRect/>
          <a:stretch>
            <a:fillRect/>
          </a:stretch>
        </p:blipFill>
        <p:spPr bwMode="auto">
          <a:xfrm>
            <a:off x="762000" y="4343400"/>
            <a:ext cx="2616228" cy="1962440"/>
          </a:xfrm>
          <a:prstGeom prst="rect">
            <a:avLst/>
          </a:prstGeom>
          <a:noFill/>
        </p:spPr>
      </p:pic>
      <p:pic>
        <p:nvPicPr>
          <p:cNvPr id="16" name="Picture 14" descr="IMG_2531"/>
          <p:cNvPicPr>
            <a:picLocks noChangeAspect="1" noChangeArrowheads="1"/>
          </p:cNvPicPr>
          <p:nvPr/>
        </p:nvPicPr>
        <p:blipFill>
          <a:blip r:embed="rId4" cstate="print"/>
          <a:srcRect/>
          <a:stretch>
            <a:fillRect/>
          </a:stretch>
        </p:blipFill>
        <p:spPr bwMode="auto">
          <a:xfrm>
            <a:off x="762000" y="2286000"/>
            <a:ext cx="2590800" cy="19414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par>
                                <p:cTn id="17" presetID="55"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685800" y="6324600"/>
            <a:ext cx="7848600" cy="307777"/>
          </a:xfrm>
          <a:prstGeom prst="rect">
            <a:avLst/>
          </a:prstGeom>
        </p:spPr>
        <p:txBody>
          <a:bodyPr wrap="square">
            <a:spAutoFit/>
          </a:bodyPr>
          <a:lstStyle/>
          <a:p>
            <a:r>
              <a:rPr lang="en-US" sz="1400" b="1" dirty="0" smtClean="0"/>
              <a:t>Quinta </a:t>
            </a:r>
            <a:r>
              <a:rPr lang="en-US" sz="1400" b="1" dirty="0" err="1" smtClean="0"/>
              <a:t>da</a:t>
            </a:r>
            <a:r>
              <a:rPr lang="en-US" sz="1400" b="1" dirty="0" smtClean="0"/>
              <a:t> Granja – Urban Park – pathways and corridors</a:t>
            </a:r>
          </a:p>
        </p:txBody>
      </p:sp>
      <p:pic>
        <p:nvPicPr>
          <p:cNvPr id="8" name="Picture 8" descr="IMG_2551"/>
          <p:cNvPicPr>
            <a:picLocks noChangeAspect="1" noChangeArrowheads="1"/>
          </p:cNvPicPr>
          <p:nvPr/>
        </p:nvPicPr>
        <p:blipFill>
          <a:blip r:embed="rId2" cstate="print"/>
          <a:srcRect/>
          <a:stretch>
            <a:fillRect/>
          </a:stretch>
        </p:blipFill>
        <p:spPr bwMode="auto">
          <a:xfrm>
            <a:off x="3911628" y="2286000"/>
            <a:ext cx="5075069" cy="3806825"/>
          </a:xfrm>
          <a:prstGeom prst="rect">
            <a:avLst/>
          </a:prstGeom>
          <a:noFill/>
        </p:spPr>
      </p:pic>
      <p:pic>
        <p:nvPicPr>
          <p:cNvPr id="11" name="Picture 12" descr="IMG_2578"/>
          <p:cNvPicPr>
            <a:picLocks noChangeAspect="1" noChangeArrowheads="1"/>
          </p:cNvPicPr>
          <p:nvPr/>
        </p:nvPicPr>
        <p:blipFill>
          <a:blip r:embed="rId3" cstate="print"/>
          <a:srcRect/>
          <a:stretch>
            <a:fillRect/>
          </a:stretch>
        </p:blipFill>
        <p:spPr bwMode="auto">
          <a:xfrm>
            <a:off x="254000" y="3429000"/>
            <a:ext cx="3505200" cy="2628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685800" y="6324600"/>
            <a:ext cx="7848600" cy="307777"/>
          </a:xfrm>
          <a:prstGeom prst="rect">
            <a:avLst/>
          </a:prstGeom>
        </p:spPr>
        <p:txBody>
          <a:bodyPr wrap="square">
            <a:spAutoFit/>
          </a:bodyPr>
          <a:lstStyle/>
          <a:p>
            <a:r>
              <a:rPr lang="en-US" sz="1400" b="1" dirty="0" smtClean="0"/>
              <a:t>Agrarian Park of Vale de Chelas</a:t>
            </a:r>
          </a:p>
        </p:txBody>
      </p:sp>
      <p:pic>
        <p:nvPicPr>
          <p:cNvPr id="7" name="Picture 6" descr="vale de chelas"/>
          <p:cNvPicPr>
            <a:picLocks noChangeAspect="1" noChangeArrowheads="1"/>
          </p:cNvPicPr>
          <p:nvPr/>
        </p:nvPicPr>
        <p:blipFill>
          <a:blip r:embed="rId2" cstate="print"/>
          <a:srcRect/>
          <a:stretch>
            <a:fillRect/>
          </a:stretch>
        </p:blipFill>
        <p:spPr bwMode="auto">
          <a:xfrm>
            <a:off x="4114800" y="1981200"/>
            <a:ext cx="4609529" cy="4419600"/>
          </a:xfrm>
          <a:prstGeom prst="rect">
            <a:avLst/>
          </a:prstGeom>
          <a:noFill/>
        </p:spPr>
      </p:pic>
      <p:pic>
        <p:nvPicPr>
          <p:cNvPr id="9" name="Picture 9" descr="IMG_1691"/>
          <p:cNvPicPr>
            <a:picLocks noChangeAspect="1" noChangeArrowheads="1"/>
          </p:cNvPicPr>
          <p:nvPr/>
        </p:nvPicPr>
        <p:blipFill>
          <a:blip r:embed="rId3" cstate="print"/>
          <a:srcRect/>
          <a:stretch>
            <a:fillRect/>
          </a:stretch>
        </p:blipFill>
        <p:spPr bwMode="auto">
          <a:xfrm>
            <a:off x="1295400" y="4495800"/>
            <a:ext cx="2233613" cy="1674813"/>
          </a:xfrm>
          <a:prstGeom prst="rect">
            <a:avLst/>
          </a:prstGeom>
          <a:noFill/>
        </p:spPr>
      </p:pic>
      <p:pic>
        <p:nvPicPr>
          <p:cNvPr id="12" name="Picture 8" descr="IMG_1693"/>
          <p:cNvPicPr>
            <a:picLocks noChangeAspect="1" noChangeArrowheads="1"/>
          </p:cNvPicPr>
          <p:nvPr/>
        </p:nvPicPr>
        <p:blipFill>
          <a:blip r:embed="rId4" cstate="print"/>
          <a:srcRect/>
          <a:stretch>
            <a:fillRect/>
          </a:stretch>
        </p:blipFill>
        <p:spPr bwMode="auto">
          <a:xfrm>
            <a:off x="1295400" y="2514600"/>
            <a:ext cx="2233613" cy="16748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381000" y="6324600"/>
            <a:ext cx="7848600" cy="307777"/>
          </a:xfrm>
          <a:prstGeom prst="rect">
            <a:avLst/>
          </a:prstGeom>
        </p:spPr>
        <p:txBody>
          <a:bodyPr wrap="square">
            <a:spAutoFit/>
          </a:bodyPr>
          <a:lstStyle/>
          <a:p>
            <a:r>
              <a:rPr lang="en-US" sz="1400" b="1" dirty="0" smtClean="0"/>
              <a:t>Agrarian Park of Vale de Chelas - </a:t>
            </a:r>
            <a:r>
              <a:rPr lang="en-US" sz="1400" b="1" dirty="0" err="1" smtClean="0"/>
              <a:t>Masterplan</a:t>
            </a:r>
            <a:endParaRPr lang="en-US" sz="1400" b="1" dirty="0" smtClean="0"/>
          </a:p>
        </p:txBody>
      </p:sp>
      <p:pic>
        <p:nvPicPr>
          <p:cNvPr id="8" name="Picture 8" descr="H CHELAS global"/>
          <p:cNvPicPr>
            <a:picLocks noChangeAspect="1" noChangeArrowheads="1"/>
          </p:cNvPicPr>
          <p:nvPr/>
        </p:nvPicPr>
        <p:blipFill>
          <a:blip r:embed="rId2" cstate="print"/>
          <a:srcRect/>
          <a:stretch>
            <a:fillRect/>
          </a:stretch>
        </p:blipFill>
        <p:spPr bwMode="auto">
          <a:xfrm>
            <a:off x="2933651" y="1904999"/>
            <a:ext cx="5905549" cy="3396627"/>
          </a:xfrm>
          <a:prstGeom prst="rect">
            <a:avLst/>
          </a:prstGeom>
          <a:noFill/>
        </p:spPr>
      </p:pic>
      <p:pic>
        <p:nvPicPr>
          <p:cNvPr id="11" name="Picture 9" descr="Panoramica vista Oeste"/>
          <p:cNvPicPr>
            <a:picLocks noChangeAspect="1" noChangeArrowheads="1"/>
          </p:cNvPicPr>
          <p:nvPr/>
        </p:nvPicPr>
        <p:blipFill>
          <a:blip r:embed="rId3" cstate="print"/>
          <a:srcRect/>
          <a:stretch>
            <a:fillRect/>
          </a:stretch>
        </p:blipFill>
        <p:spPr bwMode="auto">
          <a:xfrm>
            <a:off x="381000" y="5410200"/>
            <a:ext cx="8489950" cy="8112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228600" y="6400800"/>
            <a:ext cx="7848600" cy="307777"/>
          </a:xfrm>
          <a:prstGeom prst="rect">
            <a:avLst/>
          </a:prstGeom>
        </p:spPr>
        <p:txBody>
          <a:bodyPr wrap="square">
            <a:spAutoFit/>
          </a:bodyPr>
          <a:lstStyle/>
          <a:p>
            <a:r>
              <a:rPr lang="en-US" sz="1400" b="1" dirty="0" smtClean="0"/>
              <a:t>Agrarian Park of Vale de Chelas - Phasing </a:t>
            </a:r>
          </a:p>
        </p:txBody>
      </p:sp>
      <p:pic>
        <p:nvPicPr>
          <p:cNvPr id="7" name="Picture 9" descr="PARQUE DO VALE DE CHELAS - ZONAMENTO"/>
          <p:cNvPicPr>
            <a:picLocks noChangeAspect="1" noChangeArrowheads="1"/>
          </p:cNvPicPr>
          <p:nvPr/>
        </p:nvPicPr>
        <p:blipFill>
          <a:blip r:embed="rId2" cstate="print"/>
          <a:srcRect/>
          <a:stretch>
            <a:fillRect/>
          </a:stretch>
        </p:blipFill>
        <p:spPr bwMode="auto">
          <a:xfrm>
            <a:off x="2209800" y="1905000"/>
            <a:ext cx="6781800" cy="3175663"/>
          </a:xfrm>
          <a:prstGeom prst="rect">
            <a:avLst/>
          </a:prstGeom>
          <a:noFill/>
        </p:spPr>
      </p:pic>
      <p:pic>
        <p:nvPicPr>
          <p:cNvPr id="9" name="Picture 12" descr="Panoramica vista Este"/>
          <p:cNvPicPr>
            <a:picLocks noChangeAspect="1" noChangeArrowheads="1"/>
          </p:cNvPicPr>
          <p:nvPr/>
        </p:nvPicPr>
        <p:blipFill>
          <a:blip r:embed="rId3" cstate="print"/>
          <a:srcRect/>
          <a:stretch>
            <a:fillRect/>
          </a:stretch>
        </p:blipFill>
        <p:spPr bwMode="auto">
          <a:xfrm>
            <a:off x="228600" y="5181600"/>
            <a:ext cx="8753475" cy="12112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4" name="Marcador de Posição de Conteúdo 3"/>
          <p:cNvSpPr>
            <a:spLocks noGrp="1"/>
          </p:cNvSpPr>
          <p:nvPr>
            <p:ph idx="4294967295"/>
          </p:nvPr>
        </p:nvSpPr>
        <p:spPr>
          <a:xfrm>
            <a:off x="3048000" y="1752600"/>
            <a:ext cx="5921375" cy="4559300"/>
          </a:xfrm>
        </p:spPr>
        <p:txBody>
          <a:bodyPr>
            <a:normAutofit lnSpcReduction="10000"/>
          </a:bodyPr>
          <a:lstStyle/>
          <a:p>
            <a:pPr>
              <a:buNone/>
            </a:pPr>
            <a:endParaRPr lang="pt-PT" sz="2400" b="1" dirty="0" smtClean="0">
              <a:solidFill>
                <a:schemeClr val="tx2"/>
              </a:solidFill>
            </a:endParaRPr>
          </a:p>
          <a:p>
            <a:endParaRPr lang="pt-PT" sz="2400" b="1" dirty="0" smtClean="0">
              <a:solidFill>
                <a:schemeClr val="tx2"/>
              </a:solidFill>
            </a:endParaRPr>
          </a:p>
          <a:p>
            <a:pPr>
              <a:buNone/>
            </a:pPr>
            <a:endParaRPr lang="pt-PT" sz="2400" b="1" dirty="0" smtClean="0">
              <a:solidFill>
                <a:schemeClr val="tx2"/>
              </a:solidFill>
            </a:endParaRPr>
          </a:p>
          <a:p>
            <a:pPr>
              <a:buNone/>
            </a:pPr>
            <a:endParaRPr lang="pt-PT" sz="2400" b="1" dirty="0" smtClean="0"/>
          </a:p>
          <a:p>
            <a:pPr>
              <a:buNone/>
            </a:pPr>
            <a:r>
              <a:rPr lang="pt-PT" sz="2400" b="1" dirty="0" smtClean="0"/>
              <a:t>	</a:t>
            </a:r>
            <a:r>
              <a:rPr lang="pt-PT" sz="1900" b="1" dirty="0" err="1" smtClean="0"/>
              <a:t>Because</a:t>
            </a:r>
            <a:r>
              <a:rPr lang="pt-PT" sz="1900" b="1" dirty="0" smtClean="0"/>
              <a:t>, </a:t>
            </a:r>
            <a:r>
              <a:rPr lang="pt-PT" sz="1900" b="1" dirty="0" err="1" smtClean="0"/>
              <a:t>like</a:t>
            </a:r>
            <a:r>
              <a:rPr lang="pt-PT" sz="1900" b="1" dirty="0" smtClean="0"/>
              <a:t> </a:t>
            </a:r>
            <a:r>
              <a:rPr lang="pt-PT" sz="1900" b="1" dirty="0" err="1" smtClean="0"/>
              <a:t>an</a:t>
            </a:r>
            <a:r>
              <a:rPr lang="pt-PT" sz="1900" b="1" dirty="0" smtClean="0"/>
              <a:t> </a:t>
            </a:r>
            <a:r>
              <a:rPr lang="pt-PT" sz="1900" b="1" dirty="0" err="1" smtClean="0"/>
              <a:t>allotment</a:t>
            </a:r>
            <a:r>
              <a:rPr lang="pt-PT" sz="1900" b="1" dirty="0" smtClean="0"/>
              <a:t> </a:t>
            </a:r>
            <a:r>
              <a:rPr lang="pt-PT" sz="1900" b="1" dirty="0" err="1" smtClean="0"/>
              <a:t>garden</a:t>
            </a:r>
            <a:r>
              <a:rPr lang="pt-PT" sz="1900" b="1" dirty="0" smtClean="0"/>
              <a:t> , </a:t>
            </a:r>
            <a:r>
              <a:rPr lang="pt-PT" sz="1900" b="1" dirty="0" err="1" smtClean="0"/>
              <a:t>an</a:t>
            </a:r>
            <a:r>
              <a:rPr lang="pt-PT" sz="1900" b="1" dirty="0" smtClean="0"/>
              <a:t> </a:t>
            </a:r>
            <a:r>
              <a:rPr lang="pt-PT" sz="1900" b="1" i="1" dirty="0" err="1" smtClean="0"/>
              <a:t>ecosystem</a:t>
            </a:r>
            <a:r>
              <a:rPr lang="pt-PT" sz="1900" b="1" i="1" dirty="0" smtClean="0"/>
              <a:t> </a:t>
            </a:r>
            <a:r>
              <a:rPr lang="pt-PT" sz="1900" b="1" dirty="0" err="1" smtClean="0"/>
              <a:t>is</a:t>
            </a:r>
            <a:r>
              <a:rPr lang="pt-PT" sz="1900" b="1" dirty="0" smtClean="0"/>
              <a:t> a </a:t>
            </a:r>
            <a:r>
              <a:rPr lang="pt-PT" sz="1900" b="1" dirty="0" err="1" smtClean="0"/>
              <a:t>dynamic</a:t>
            </a:r>
            <a:r>
              <a:rPr lang="pt-PT" sz="1900" b="1" dirty="0" smtClean="0"/>
              <a:t> </a:t>
            </a:r>
            <a:r>
              <a:rPr lang="pt-PT" sz="1900" b="1" dirty="0" err="1" smtClean="0"/>
              <a:t>complex</a:t>
            </a:r>
            <a:r>
              <a:rPr lang="pt-PT" sz="1900" b="1" dirty="0" smtClean="0"/>
              <a:t> </a:t>
            </a:r>
            <a:r>
              <a:rPr lang="pt-PT" sz="1900" b="1" dirty="0" err="1" smtClean="0"/>
              <a:t>of</a:t>
            </a:r>
            <a:r>
              <a:rPr lang="pt-PT" sz="1900" b="1" dirty="0" smtClean="0"/>
              <a:t> </a:t>
            </a:r>
            <a:r>
              <a:rPr lang="pt-PT" sz="1900" b="1" dirty="0" err="1" smtClean="0"/>
              <a:t>plant</a:t>
            </a:r>
            <a:r>
              <a:rPr lang="pt-PT" sz="1900" b="1" dirty="0" smtClean="0"/>
              <a:t>, animal </a:t>
            </a:r>
            <a:r>
              <a:rPr lang="pt-PT" sz="1900" b="1" dirty="0" err="1" smtClean="0"/>
              <a:t>and</a:t>
            </a:r>
            <a:r>
              <a:rPr lang="pt-PT" sz="1900" b="1" dirty="0" smtClean="0"/>
              <a:t> </a:t>
            </a:r>
            <a:r>
              <a:rPr lang="pt-PT" sz="1900" b="1" dirty="0" err="1" smtClean="0"/>
              <a:t>micro-organism</a:t>
            </a:r>
            <a:r>
              <a:rPr lang="pt-PT" sz="1900" b="1" dirty="0" smtClean="0"/>
              <a:t> </a:t>
            </a:r>
            <a:r>
              <a:rPr lang="pt-PT" sz="1900" b="1" dirty="0" err="1" smtClean="0"/>
              <a:t>communities</a:t>
            </a:r>
            <a:r>
              <a:rPr lang="pt-PT" sz="1900" b="1" dirty="0" smtClean="0"/>
              <a:t> </a:t>
            </a:r>
            <a:r>
              <a:rPr lang="en-US" sz="1900" b="1" dirty="0" smtClean="0"/>
              <a:t>and the nonliving environment interacting as a functional unit. People are integral parts of ecosystems. </a:t>
            </a:r>
          </a:p>
          <a:p>
            <a:pPr algn="just">
              <a:buNone/>
            </a:pPr>
            <a:endParaRPr lang="pt-PT" sz="1900" b="1" dirty="0" smtClean="0"/>
          </a:p>
          <a:p>
            <a:pPr>
              <a:buNone/>
            </a:pPr>
            <a:r>
              <a:rPr lang="pt-PT" sz="1900" b="1" dirty="0" smtClean="0"/>
              <a:t>	T</a:t>
            </a:r>
            <a:r>
              <a:rPr lang="en-US" sz="1900" b="1" dirty="0" smtClean="0"/>
              <a:t>he “ecosystem services,” are the benefits that people obtain from</a:t>
            </a:r>
            <a:r>
              <a:rPr lang="pt-PT" sz="1900" b="1" dirty="0" smtClean="0"/>
              <a:t> </a:t>
            </a:r>
            <a:r>
              <a:rPr lang="pt-PT" sz="1900" b="1" dirty="0" err="1" smtClean="0"/>
              <a:t>ecosystems</a:t>
            </a:r>
            <a:r>
              <a:rPr lang="pt-PT" sz="1900" b="1" dirty="0" smtClean="0"/>
              <a:t>,  </a:t>
            </a:r>
            <a:r>
              <a:rPr lang="pt-PT" sz="1900" b="1" dirty="0" err="1" smtClean="0"/>
              <a:t>particularly</a:t>
            </a:r>
            <a:r>
              <a:rPr lang="pt-PT" sz="1900" b="1" dirty="0" smtClean="0"/>
              <a:t>  </a:t>
            </a:r>
            <a:r>
              <a:rPr lang="pt-PT" sz="1900" b="1" dirty="0" err="1" smtClean="0"/>
              <a:t>the</a:t>
            </a:r>
            <a:r>
              <a:rPr lang="pt-PT" sz="1900" b="1" dirty="0" smtClean="0"/>
              <a:t> </a:t>
            </a:r>
            <a:r>
              <a:rPr lang="pt-PT" sz="1900" b="1" dirty="0" err="1" smtClean="0"/>
              <a:t>linkages</a:t>
            </a:r>
            <a:r>
              <a:rPr lang="pt-PT" sz="1900" b="1" dirty="0" smtClean="0"/>
              <a:t> </a:t>
            </a:r>
            <a:r>
              <a:rPr lang="pt-PT" sz="1900" b="1" dirty="0" err="1" smtClean="0"/>
              <a:t>between</a:t>
            </a:r>
            <a:r>
              <a:rPr lang="pt-PT" sz="1900" b="1" dirty="0" smtClean="0"/>
              <a:t> </a:t>
            </a:r>
            <a:r>
              <a:rPr lang="pt-PT" sz="1900" b="1" dirty="0" err="1" smtClean="0"/>
              <a:t>ecosystems</a:t>
            </a:r>
            <a:r>
              <a:rPr lang="pt-PT" sz="1900" b="1" dirty="0" smtClean="0"/>
              <a:t> </a:t>
            </a:r>
            <a:r>
              <a:rPr lang="pt-PT" sz="1900" b="1" dirty="0" err="1" smtClean="0"/>
              <a:t>and</a:t>
            </a:r>
            <a:r>
              <a:rPr lang="pt-PT" sz="1900" b="1" dirty="0" smtClean="0"/>
              <a:t> </a:t>
            </a:r>
            <a:r>
              <a:rPr lang="pt-PT" sz="1900" b="1" dirty="0" err="1" smtClean="0"/>
              <a:t>human</a:t>
            </a:r>
            <a:r>
              <a:rPr lang="pt-PT" sz="1900" b="1" dirty="0" smtClean="0"/>
              <a:t> </a:t>
            </a:r>
            <a:r>
              <a:rPr lang="pt-PT" sz="1900" b="1" dirty="0" err="1" smtClean="0"/>
              <a:t>well-being</a:t>
            </a:r>
            <a:r>
              <a:rPr lang="pt-PT" sz="1900" b="1" dirty="0" smtClean="0"/>
              <a:t>.</a:t>
            </a:r>
          </a:p>
        </p:txBody>
      </p:sp>
      <p:sp>
        <p:nvSpPr>
          <p:cNvPr id="6" name="CaixaDeTexto 5"/>
          <p:cNvSpPr txBox="1"/>
          <p:nvPr/>
        </p:nvSpPr>
        <p:spPr>
          <a:xfrm>
            <a:off x="457200" y="1524000"/>
            <a:ext cx="6019800" cy="338554"/>
          </a:xfrm>
          <a:prstGeom prst="rect">
            <a:avLst/>
          </a:prstGeom>
          <a:noFill/>
        </p:spPr>
        <p:txBody>
          <a:bodyPr wrap="square" rtlCol="0">
            <a:spAutoFit/>
          </a:bodyPr>
          <a:lstStyle/>
          <a:p>
            <a:r>
              <a:rPr lang="pt-PT" sz="1600" b="1" dirty="0" err="1" smtClean="0">
                <a:solidFill>
                  <a:schemeClr val="tx2"/>
                </a:solidFill>
              </a:rPr>
              <a:t>Why</a:t>
            </a:r>
            <a:r>
              <a:rPr lang="pt-PT" sz="1600" b="1" dirty="0" smtClean="0">
                <a:solidFill>
                  <a:schemeClr val="tx2"/>
                </a:solidFill>
              </a:rPr>
              <a:t> </a:t>
            </a:r>
            <a:r>
              <a:rPr lang="pt-PT" sz="1600" b="1" dirty="0" err="1" smtClean="0">
                <a:solidFill>
                  <a:schemeClr val="tx2"/>
                </a:solidFill>
              </a:rPr>
              <a:t>consider</a:t>
            </a:r>
            <a:r>
              <a:rPr lang="pt-PT" sz="1600" b="1" dirty="0" smtClean="0">
                <a:solidFill>
                  <a:schemeClr val="tx2"/>
                </a:solidFill>
              </a:rPr>
              <a:t> </a:t>
            </a:r>
            <a:r>
              <a:rPr lang="pt-PT" sz="1600" b="1" dirty="0" err="1" smtClean="0">
                <a:solidFill>
                  <a:schemeClr val="tx2"/>
                </a:solidFill>
              </a:rPr>
              <a:t>allotment</a:t>
            </a:r>
            <a:r>
              <a:rPr lang="pt-PT" sz="1600" b="1" dirty="0" smtClean="0">
                <a:solidFill>
                  <a:schemeClr val="tx2"/>
                </a:solidFill>
              </a:rPr>
              <a:t> </a:t>
            </a:r>
            <a:r>
              <a:rPr lang="pt-PT" sz="1600" b="1" dirty="0" err="1" smtClean="0">
                <a:solidFill>
                  <a:schemeClr val="tx2"/>
                </a:solidFill>
              </a:rPr>
              <a:t>gardens</a:t>
            </a:r>
            <a:r>
              <a:rPr lang="pt-PT" sz="1600" b="1" dirty="0" smtClean="0">
                <a:solidFill>
                  <a:schemeClr val="tx2"/>
                </a:solidFill>
              </a:rPr>
              <a:t> </a:t>
            </a:r>
            <a:r>
              <a:rPr lang="pt-PT" sz="1600" b="1" dirty="0" err="1" smtClean="0">
                <a:solidFill>
                  <a:schemeClr val="tx2"/>
                </a:solidFill>
              </a:rPr>
              <a:t>an</a:t>
            </a:r>
            <a:r>
              <a:rPr lang="pt-PT" sz="1600" b="1" dirty="0" smtClean="0">
                <a:solidFill>
                  <a:schemeClr val="tx2"/>
                </a:solidFill>
              </a:rPr>
              <a:t> </a:t>
            </a:r>
            <a:r>
              <a:rPr lang="pt-PT" sz="1600" b="1" dirty="0" err="1" smtClean="0">
                <a:solidFill>
                  <a:schemeClr val="tx2"/>
                </a:solidFill>
              </a:rPr>
              <a:t>ecosystem</a:t>
            </a:r>
            <a:r>
              <a:rPr lang="pt-PT" sz="1600" b="1" dirty="0" smtClean="0">
                <a:solidFill>
                  <a:schemeClr val="tx2"/>
                </a:solidFill>
              </a:rPr>
              <a:t> </a:t>
            </a:r>
            <a:r>
              <a:rPr lang="pt-PT" sz="1600" b="1" dirty="0" err="1" smtClean="0">
                <a:solidFill>
                  <a:schemeClr val="tx2"/>
                </a:solidFill>
              </a:rPr>
              <a:t>service</a:t>
            </a:r>
            <a:r>
              <a:rPr lang="pt-PT" sz="1600" b="1" dirty="0" smtClean="0">
                <a:solidFill>
                  <a:schemeClr val="tx2"/>
                </a:solidFill>
              </a:rPr>
              <a:t>?</a:t>
            </a:r>
            <a:endParaRPr lang="pt-PT" sz="1600" b="1"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0" y="6400800"/>
            <a:ext cx="9372600" cy="307777"/>
          </a:xfrm>
          <a:prstGeom prst="rect">
            <a:avLst/>
          </a:prstGeom>
        </p:spPr>
        <p:txBody>
          <a:bodyPr wrap="square">
            <a:spAutoFit/>
          </a:bodyPr>
          <a:lstStyle/>
          <a:p>
            <a:r>
              <a:rPr lang="en-US" sz="1400" b="1" dirty="0" smtClean="0"/>
              <a:t>Agrarian Park of Vale de Chelas – Primary and secondary pathways of access to the allotment gardens</a:t>
            </a:r>
          </a:p>
        </p:txBody>
      </p:sp>
      <p:pic>
        <p:nvPicPr>
          <p:cNvPr id="8" name="Picture 8" descr="Parque horticola do Vale de Chelas__1ª fase cópia"/>
          <p:cNvPicPr>
            <a:picLocks noChangeAspect="1" noChangeArrowheads="1"/>
          </p:cNvPicPr>
          <p:nvPr/>
        </p:nvPicPr>
        <p:blipFill>
          <a:blip r:embed="rId2" cstate="print"/>
          <a:srcRect/>
          <a:stretch>
            <a:fillRect/>
          </a:stretch>
        </p:blipFill>
        <p:spPr bwMode="auto">
          <a:xfrm>
            <a:off x="2819400" y="1905000"/>
            <a:ext cx="6130028" cy="3067829"/>
          </a:xfrm>
          <a:prstGeom prst="rect">
            <a:avLst/>
          </a:prstGeom>
          <a:noFill/>
        </p:spPr>
      </p:pic>
      <p:pic>
        <p:nvPicPr>
          <p:cNvPr id="11" name="Picture 7" descr="Panoramica Vista Norte"/>
          <p:cNvPicPr preferRelativeResize="0">
            <a:picLocks noChangeArrowheads="1"/>
          </p:cNvPicPr>
          <p:nvPr/>
        </p:nvPicPr>
        <p:blipFill>
          <a:blip r:embed="rId3" cstate="print"/>
          <a:srcRect/>
          <a:stretch>
            <a:fillRect/>
          </a:stretch>
        </p:blipFill>
        <p:spPr bwMode="auto">
          <a:xfrm>
            <a:off x="304800" y="5105400"/>
            <a:ext cx="8631237" cy="12763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6" name="Rectângulo 5"/>
          <p:cNvSpPr/>
          <p:nvPr/>
        </p:nvSpPr>
        <p:spPr>
          <a:xfrm>
            <a:off x="-1600200" y="1600200"/>
            <a:ext cx="8686800" cy="307777"/>
          </a:xfrm>
          <a:prstGeom prst="rect">
            <a:avLst/>
          </a:prstGeom>
        </p:spPr>
        <p:txBody>
          <a:bodyPr wrap="square">
            <a:spAutoFit/>
          </a:bodyPr>
          <a:lstStyle/>
          <a:p>
            <a:pPr algn="ctr"/>
            <a:r>
              <a:rPr lang="pt-PT" sz="1400" b="1" dirty="0" err="1" smtClean="0">
                <a:latin typeface="Century Gothic" pitchFamily="34" charset="0"/>
              </a:rPr>
              <a:t>Urban</a:t>
            </a:r>
            <a:r>
              <a:rPr lang="pt-PT" sz="1400" b="1" dirty="0" smtClean="0">
                <a:latin typeface="Century Gothic" pitchFamily="34" charset="0"/>
              </a:rPr>
              <a:t> </a:t>
            </a:r>
            <a:r>
              <a:rPr lang="pt-PT" sz="1400" b="1" dirty="0" err="1" smtClean="0">
                <a:latin typeface="Century Gothic" pitchFamily="34" charset="0"/>
              </a:rPr>
              <a:t>parks</a:t>
            </a:r>
            <a:r>
              <a:rPr lang="pt-PT" sz="1400" b="1" dirty="0" smtClean="0">
                <a:latin typeface="Century Gothic" pitchFamily="34" charset="0"/>
              </a:rPr>
              <a:t> </a:t>
            </a:r>
            <a:r>
              <a:rPr lang="pt-PT" sz="1400" b="1" dirty="0" err="1" smtClean="0">
                <a:latin typeface="Century Gothic" pitchFamily="34" charset="0"/>
              </a:rPr>
              <a:t>with</a:t>
            </a:r>
            <a:r>
              <a:rPr lang="pt-PT" sz="1400" b="1" dirty="0" smtClean="0">
                <a:latin typeface="Century Gothic" pitchFamily="34" charset="0"/>
              </a:rPr>
              <a:t> </a:t>
            </a:r>
            <a:r>
              <a:rPr lang="pt-PT" sz="1400" b="1" dirty="0" err="1" smtClean="0">
                <a:latin typeface="Century Gothic" pitchFamily="34" charset="0"/>
              </a:rPr>
              <a:t>areas</a:t>
            </a:r>
            <a:r>
              <a:rPr lang="pt-PT" sz="1400" b="1" dirty="0" smtClean="0">
                <a:latin typeface="Century Gothic" pitchFamily="34" charset="0"/>
              </a:rPr>
              <a:t> </a:t>
            </a:r>
            <a:r>
              <a:rPr lang="pt-PT" sz="1400" b="1" dirty="0" err="1" smtClean="0">
                <a:latin typeface="Century Gothic" pitchFamily="34" charset="0"/>
              </a:rPr>
              <a:t>of</a:t>
            </a:r>
            <a:r>
              <a:rPr lang="pt-PT" sz="1400" b="1" dirty="0" smtClean="0">
                <a:latin typeface="Century Gothic" pitchFamily="34" charset="0"/>
              </a:rPr>
              <a:t> </a:t>
            </a:r>
            <a:r>
              <a:rPr lang="pt-PT" sz="1400" b="1" dirty="0" err="1" smtClean="0">
                <a:latin typeface="Century Gothic" pitchFamily="34" charset="0"/>
              </a:rPr>
              <a:t>allotment</a:t>
            </a:r>
            <a:r>
              <a:rPr lang="pt-PT" sz="1400" b="1" dirty="0" smtClean="0">
                <a:latin typeface="Century Gothic" pitchFamily="34" charset="0"/>
              </a:rPr>
              <a:t> </a:t>
            </a:r>
            <a:r>
              <a:rPr lang="pt-PT" sz="1400" b="1" dirty="0" err="1" smtClean="0">
                <a:latin typeface="Century Gothic" pitchFamily="34" charset="0"/>
              </a:rPr>
              <a:t>gardens</a:t>
            </a:r>
            <a:r>
              <a:rPr lang="pt-PT" sz="1400" b="1" dirty="0" smtClean="0">
                <a:latin typeface="Century Gothic" pitchFamily="34" charset="0"/>
              </a:rPr>
              <a:t> </a:t>
            </a:r>
            <a:r>
              <a:rPr lang="pt-PT" sz="1400" b="1" dirty="0" err="1" smtClean="0">
                <a:latin typeface="Century Gothic" pitchFamily="34" charset="0"/>
              </a:rPr>
              <a:t>included</a:t>
            </a:r>
            <a:endParaRPr lang="pt-PT" sz="1400" b="1" dirty="0">
              <a:latin typeface="Century Gothic" pitchFamily="34" charset="0"/>
            </a:endParaRPr>
          </a:p>
        </p:txBody>
      </p:sp>
      <p:sp>
        <p:nvSpPr>
          <p:cNvPr id="10" name="Rectângulo 9"/>
          <p:cNvSpPr/>
          <p:nvPr/>
        </p:nvSpPr>
        <p:spPr>
          <a:xfrm>
            <a:off x="533400" y="6400800"/>
            <a:ext cx="9372600" cy="307777"/>
          </a:xfrm>
          <a:prstGeom prst="rect">
            <a:avLst/>
          </a:prstGeom>
        </p:spPr>
        <p:txBody>
          <a:bodyPr wrap="square">
            <a:spAutoFit/>
          </a:bodyPr>
          <a:lstStyle/>
          <a:p>
            <a:r>
              <a:rPr lang="en-US" sz="1400" b="1" dirty="0" smtClean="0"/>
              <a:t>Agrarian Park of Vale de Chelas – Images of the work </a:t>
            </a:r>
          </a:p>
        </p:txBody>
      </p:sp>
      <p:pic>
        <p:nvPicPr>
          <p:cNvPr id="7" name="Picture 11" descr="IMG_8037"/>
          <p:cNvPicPr>
            <a:picLocks noChangeAspect="1" noChangeArrowheads="1"/>
          </p:cNvPicPr>
          <p:nvPr/>
        </p:nvPicPr>
        <p:blipFill>
          <a:blip r:embed="rId2" cstate="print"/>
          <a:srcRect/>
          <a:stretch>
            <a:fillRect/>
          </a:stretch>
        </p:blipFill>
        <p:spPr bwMode="auto">
          <a:xfrm>
            <a:off x="6248400" y="4267200"/>
            <a:ext cx="2571750" cy="1928812"/>
          </a:xfrm>
          <a:prstGeom prst="rect">
            <a:avLst/>
          </a:prstGeom>
          <a:noFill/>
        </p:spPr>
      </p:pic>
      <p:pic>
        <p:nvPicPr>
          <p:cNvPr id="9" name="Picture 15" descr="IMG_8088"/>
          <p:cNvPicPr>
            <a:picLocks noChangeAspect="1" noChangeArrowheads="1"/>
          </p:cNvPicPr>
          <p:nvPr/>
        </p:nvPicPr>
        <p:blipFill>
          <a:blip r:embed="rId3" cstate="print"/>
          <a:srcRect/>
          <a:stretch>
            <a:fillRect/>
          </a:stretch>
        </p:blipFill>
        <p:spPr bwMode="auto">
          <a:xfrm>
            <a:off x="6248400" y="2133600"/>
            <a:ext cx="2570162" cy="1927225"/>
          </a:xfrm>
          <a:prstGeom prst="rect">
            <a:avLst/>
          </a:prstGeom>
          <a:noFill/>
        </p:spPr>
      </p:pic>
      <p:pic>
        <p:nvPicPr>
          <p:cNvPr id="12" name="Picture 9" descr="IMG_8052"/>
          <p:cNvPicPr>
            <a:picLocks noChangeAspect="1" noChangeArrowheads="1"/>
          </p:cNvPicPr>
          <p:nvPr/>
        </p:nvPicPr>
        <p:blipFill>
          <a:blip r:embed="rId4" cstate="print"/>
          <a:srcRect/>
          <a:stretch>
            <a:fillRect/>
          </a:stretch>
        </p:blipFill>
        <p:spPr bwMode="auto">
          <a:xfrm>
            <a:off x="3429000" y="4267200"/>
            <a:ext cx="2571750" cy="1928813"/>
          </a:xfrm>
          <a:prstGeom prst="rect">
            <a:avLst/>
          </a:prstGeom>
          <a:noFill/>
        </p:spPr>
      </p:pic>
      <p:pic>
        <p:nvPicPr>
          <p:cNvPr id="14" name="Picture 20" descr="IMG_8044"/>
          <p:cNvPicPr>
            <a:picLocks noChangeAspect="1" noChangeArrowheads="1"/>
          </p:cNvPicPr>
          <p:nvPr/>
        </p:nvPicPr>
        <p:blipFill>
          <a:blip r:embed="rId5" cstate="print"/>
          <a:srcRect/>
          <a:stretch>
            <a:fillRect/>
          </a:stretch>
        </p:blipFill>
        <p:spPr bwMode="auto">
          <a:xfrm>
            <a:off x="3429000" y="2133600"/>
            <a:ext cx="2571750" cy="1928812"/>
          </a:xfrm>
          <a:prstGeom prst="rect">
            <a:avLst/>
          </a:prstGeom>
          <a:noFill/>
        </p:spPr>
      </p:pic>
      <p:pic>
        <p:nvPicPr>
          <p:cNvPr id="15" name="Picture 14" descr="IMG_8030"/>
          <p:cNvPicPr>
            <a:picLocks noChangeAspect="1" noChangeArrowheads="1"/>
          </p:cNvPicPr>
          <p:nvPr/>
        </p:nvPicPr>
        <p:blipFill>
          <a:blip r:embed="rId6" cstate="print"/>
          <a:srcRect/>
          <a:stretch>
            <a:fillRect/>
          </a:stretch>
        </p:blipFill>
        <p:spPr bwMode="auto">
          <a:xfrm>
            <a:off x="609600" y="4267200"/>
            <a:ext cx="2571750" cy="1928812"/>
          </a:xfrm>
          <a:prstGeom prst="rect">
            <a:avLst/>
          </a:prstGeom>
          <a:noFill/>
        </p:spPr>
      </p:pic>
      <p:pic>
        <p:nvPicPr>
          <p:cNvPr id="16" name="Picture 17" descr="IMG_8015"/>
          <p:cNvPicPr>
            <a:picLocks noChangeAspect="1" noChangeArrowheads="1"/>
          </p:cNvPicPr>
          <p:nvPr/>
        </p:nvPicPr>
        <p:blipFill>
          <a:blip r:embed="rId7" cstate="print"/>
          <a:srcRect/>
          <a:stretch>
            <a:fillRect/>
          </a:stretch>
        </p:blipFill>
        <p:spPr bwMode="auto">
          <a:xfrm>
            <a:off x="609600" y="2133600"/>
            <a:ext cx="2570162" cy="1927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5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strVal val="#ppt_w*0.70"/>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Effect transition="in" filter="fade">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strVal val="#ppt_w*0.70"/>
                                          </p:val>
                                        </p:tav>
                                        <p:tav tm="100000">
                                          <p:val>
                                            <p:strVal val="#ppt_w"/>
                                          </p:val>
                                        </p:tav>
                                      </p:tavLst>
                                    </p:anim>
                                    <p:anim calcmode="lin" valueType="num">
                                      <p:cBhvr>
                                        <p:cTn id="35" dur="1000" fill="hold"/>
                                        <p:tgtEl>
                                          <p:spTgt spid="16"/>
                                        </p:tgtEl>
                                        <p:attrNameLst>
                                          <p:attrName>ppt_h</p:attrName>
                                        </p:attrNameLst>
                                      </p:cBhvr>
                                      <p:tavLst>
                                        <p:tav tm="0">
                                          <p:val>
                                            <p:strVal val="#ppt_h"/>
                                          </p:val>
                                        </p:tav>
                                        <p:tav tm="100000">
                                          <p:val>
                                            <p:strVal val="#ppt_h"/>
                                          </p:val>
                                        </p:tav>
                                      </p:tavLst>
                                    </p:anim>
                                    <p:animEffect transition="in" filter="fade">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p>
        </p:txBody>
      </p:sp>
      <p:sp>
        <p:nvSpPr>
          <p:cNvPr id="7" name="Rectângulo 6"/>
          <p:cNvSpPr/>
          <p:nvPr/>
        </p:nvSpPr>
        <p:spPr>
          <a:xfrm>
            <a:off x="457200" y="1524000"/>
            <a:ext cx="8153400" cy="307777"/>
          </a:xfrm>
          <a:prstGeom prst="rect">
            <a:avLst/>
          </a:prstGeom>
        </p:spPr>
        <p:txBody>
          <a:bodyPr wrap="square">
            <a:spAutoFit/>
          </a:bodyPr>
          <a:lstStyle/>
          <a:p>
            <a:r>
              <a:rPr lang="en-US" sz="1400" b="1" dirty="0" smtClean="0"/>
              <a:t>pathways</a:t>
            </a:r>
            <a:r>
              <a:rPr lang="en-US" sz="1400" b="1" dirty="0" smtClean="0"/>
              <a:t> </a:t>
            </a:r>
            <a:r>
              <a:rPr lang="en-US" sz="1400" b="1" dirty="0" smtClean="0"/>
              <a:t>and corridors plan of the city of </a:t>
            </a:r>
            <a:r>
              <a:rPr lang="en-US" sz="1400" b="1" dirty="0" err="1" smtClean="0"/>
              <a:t>lisbon</a:t>
            </a:r>
            <a:endParaRPr lang="pt-PT" sz="1400" b="1" dirty="0"/>
          </a:p>
        </p:txBody>
      </p:sp>
      <p:pic>
        <p:nvPicPr>
          <p:cNvPr id="8" name="Picture 5" descr="02a"/>
          <p:cNvPicPr>
            <a:picLocks noChangeAspect="1" noChangeArrowheads="1"/>
          </p:cNvPicPr>
          <p:nvPr/>
        </p:nvPicPr>
        <p:blipFill>
          <a:blip r:embed="rId2" cstate="print"/>
          <a:srcRect/>
          <a:stretch>
            <a:fillRect/>
          </a:stretch>
        </p:blipFill>
        <p:spPr bwMode="auto">
          <a:xfrm>
            <a:off x="4800600" y="1524000"/>
            <a:ext cx="3874558" cy="5334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p>
        </p:txBody>
      </p:sp>
      <p:pic>
        <p:nvPicPr>
          <p:cNvPr id="5" name="Picture 3" descr="Percursos e Corredores 2"/>
          <p:cNvPicPr>
            <a:picLocks noChangeAspect="1" noChangeArrowheads="1"/>
          </p:cNvPicPr>
          <p:nvPr/>
        </p:nvPicPr>
        <p:blipFill>
          <a:blip r:embed="rId2" cstate="print"/>
          <a:srcRect/>
          <a:stretch>
            <a:fillRect/>
          </a:stretch>
        </p:blipFill>
        <p:spPr bwMode="auto">
          <a:xfrm>
            <a:off x="3124200" y="1524000"/>
            <a:ext cx="5486400" cy="5138482"/>
          </a:xfrm>
          <a:prstGeom prst="rect">
            <a:avLst/>
          </a:prstGeom>
          <a:noFill/>
        </p:spPr>
      </p:pic>
      <p:sp>
        <p:nvSpPr>
          <p:cNvPr id="6" name="Rectângulo 5"/>
          <p:cNvSpPr/>
          <p:nvPr/>
        </p:nvSpPr>
        <p:spPr>
          <a:xfrm>
            <a:off x="381000" y="1524000"/>
            <a:ext cx="6477000" cy="338554"/>
          </a:xfrm>
          <a:prstGeom prst="rect">
            <a:avLst/>
          </a:prstGeom>
        </p:spPr>
        <p:txBody>
          <a:bodyPr wrap="square">
            <a:spAutoFit/>
          </a:bodyPr>
          <a:lstStyle/>
          <a:p>
            <a:r>
              <a:rPr lang="en-US" sz="1600" b="1" dirty="0" smtClean="0"/>
              <a:t>key points of interest within the network path</a:t>
            </a:r>
            <a:endParaRPr lang="pt-PT"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4" name="Marcador de Posição de Conteúdo 3"/>
          <p:cNvSpPr>
            <a:spLocks noGrp="1"/>
          </p:cNvSpPr>
          <p:nvPr>
            <p:ph idx="4294967295"/>
          </p:nvPr>
        </p:nvSpPr>
        <p:spPr>
          <a:xfrm>
            <a:off x="3019377" y="1743133"/>
            <a:ext cx="5920641" cy="4558885"/>
          </a:xfrm>
          <a:prstGeom prst="rect">
            <a:avLst/>
          </a:prstGeom>
        </p:spPr>
        <p:txBody>
          <a:bodyPr>
            <a:normAutofit fontScale="70000" lnSpcReduction="20000"/>
          </a:bodyPr>
          <a:lstStyle/>
          <a:p>
            <a:endParaRPr lang="pt-PT" sz="2400" b="1" dirty="0" smtClean="0">
              <a:solidFill>
                <a:schemeClr val="tx2"/>
              </a:solidFill>
            </a:endParaRPr>
          </a:p>
          <a:p>
            <a:endParaRPr lang="pt-PT" sz="2400" b="1" dirty="0" smtClean="0">
              <a:solidFill>
                <a:schemeClr val="tx2"/>
              </a:solidFill>
            </a:endParaRPr>
          </a:p>
          <a:p>
            <a:endParaRPr lang="pt-PT" sz="2400" b="1" dirty="0" smtClean="0">
              <a:solidFill>
                <a:schemeClr val="tx2"/>
              </a:solidFill>
            </a:endParaRPr>
          </a:p>
          <a:p>
            <a:pPr>
              <a:buNone/>
            </a:pPr>
            <a:endParaRPr lang="pt-PT" sz="2600" b="1" dirty="0" smtClean="0">
              <a:solidFill>
                <a:schemeClr val="tx2"/>
              </a:solidFill>
            </a:endParaRPr>
          </a:p>
          <a:p>
            <a:pPr>
              <a:buNone/>
            </a:pPr>
            <a:r>
              <a:rPr lang="en-US" sz="2600" dirty="0" smtClean="0"/>
              <a:t>	Ecosystem services , just like allotment gardens, include the following:</a:t>
            </a:r>
          </a:p>
          <a:p>
            <a:endParaRPr lang="pt-PT" sz="2600" dirty="0" smtClean="0"/>
          </a:p>
          <a:p>
            <a:r>
              <a:rPr lang="en-US" sz="2600" b="1" i="1" dirty="0" smtClean="0"/>
              <a:t> Provisioning services, </a:t>
            </a:r>
            <a:r>
              <a:rPr lang="en-US" sz="2600" dirty="0" smtClean="0"/>
              <a:t>such as providing food, water, timber and </a:t>
            </a:r>
            <a:r>
              <a:rPr lang="en-US" sz="2600" dirty="0" err="1" smtClean="0"/>
              <a:t>fibre</a:t>
            </a:r>
            <a:r>
              <a:rPr lang="en-US" sz="2600" dirty="0" smtClean="0"/>
              <a:t>;</a:t>
            </a:r>
          </a:p>
          <a:p>
            <a:endParaRPr lang="pt-PT" sz="2600" dirty="0" smtClean="0"/>
          </a:p>
          <a:p>
            <a:r>
              <a:rPr lang="en-US" sz="2600" b="1" i="1" dirty="0" smtClean="0"/>
              <a:t>Regulating services, </a:t>
            </a:r>
            <a:r>
              <a:rPr lang="en-US" sz="2600" dirty="0" smtClean="0"/>
              <a:t>such as the regulation of climate, floods, disease, wastes</a:t>
            </a:r>
            <a:r>
              <a:rPr lang="pt-PT" sz="2600" dirty="0" smtClean="0"/>
              <a:t> </a:t>
            </a:r>
            <a:r>
              <a:rPr lang="pt-PT" sz="2600" dirty="0" err="1" smtClean="0"/>
              <a:t>and</a:t>
            </a:r>
            <a:r>
              <a:rPr lang="pt-PT" sz="2600" dirty="0" smtClean="0"/>
              <a:t> </a:t>
            </a:r>
            <a:r>
              <a:rPr lang="pt-PT" sz="2600" dirty="0" err="1" smtClean="0"/>
              <a:t>water</a:t>
            </a:r>
            <a:r>
              <a:rPr lang="pt-PT" sz="2600" dirty="0" smtClean="0"/>
              <a:t> </a:t>
            </a:r>
            <a:r>
              <a:rPr lang="pt-PT" sz="2600" dirty="0" err="1" smtClean="0"/>
              <a:t>quality</a:t>
            </a:r>
            <a:r>
              <a:rPr lang="pt-PT" sz="2600" dirty="0" smtClean="0"/>
              <a:t>;</a:t>
            </a:r>
          </a:p>
          <a:p>
            <a:endParaRPr lang="pt-PT" sz="2600" dirty="0" smtClean="0"/>
          </a:p>
          <a:p>
            <a:r>
              <a:rPr lang="en-US" sz="2600" b="1" i="1" dirty="0" smtClean="0"/>
              <a:t> Cultural services, </a:t>
            </a:r>
            <a:r>
              <a:rPr lang="en-US" sz="2600" dirty="0" smtClean="0"/>
              <a:t>such as offering recreational, aesthetic, and spiritual benefits; </a:t>
            </a:r>
          </a:p>
          <a:p>
            <a:endParaRPr lang="pt-PT" sz="2400" dirty="0" smtClean="0"/>
          </a:p>
          <a:p>
            <a:r>
              <a:rPr lang="en-US" sz="2400" b="1" i="1" dirty="0" smtClean="0"/>
              <a:t> </a:t>
            </a:r>
            <a:r>
              <a:rPr lang="en-US" sz="2600" b="1" i="1" dirty="0" smtClean="0"/>
              <a:t>Supporting services, </a:t>
            </a:r>
            <a:r>
              <a:rPr lang="en-US" sz="2600" dirty="0" smtClean="0"/>
              <a:t>such as soil formation, photosynthesis, and nutrient cycling</a:t>
            </a:r>
            <a:endParaRPr lang="pt-PT" sz="2600" b="1" dirty="0" smtClean="0">
              <a:solidFill>
                <a:schemeClr val="tx2"/>
              </a:solidFill>
            </a:endParaRPr>
          </a:p>
          <a:p>
            <a:pPr>
              <a:buNone/>
            </a:pPr>
            <a:r>
              <a:rPr lang="pt-PT" sz="2600" b="1" dirty="0" smtClean="0">
                <a:solidFill>
                  <a:schemeClr val="tx2"/>
                </a:solidFill>
              </a:rPr>
              <a:t>	</a:t>
            </a:r>
            <a:endParaRPr lang="pt-PT" sz="2600" b="1" dirty="0">
              <a:solidFill>
                <a:schemeClr val="tx2"/>
              </a:solidFill>
            </a:endParaRPr>
          </a:p>
        </p:txBody>
      </p:sp>
      <p:sp>
        <p:nvSpPr>
          <p:cNvPr id="5" name="CaixaDeTexto 4"/>
          <p:cNvSpPr txBox="1"/>
          <p:nvPr/>
        </p:nvSpPr>
        <p:spPr>
          <a:xfrm>
            <a:off x="457200" y="1524000"/>
            <a:ext cx="5410200" cy="338554"/>
          </a:xfrm>
          <a:prstGeom prst="rect">
            <a:avLst/>
          </a:prstGeom>
          <a:noFill/>
        </p:spPr>
        <p:txBody>
          <a:bodyPr wrap="square" rtlCol="0">
            <a:spAutoFit/>
          </a:bodyPr>
          <a:lstStyle/>
          <a:p>
            <a:r>
              <a:rPr lang="pt-PT" sz="1600" b="1" dirty="0" err="1" smtClean="0">
                <a:solidFill>
                  <a:schemeClr val="tx2"/>
                </a:solidFill>
              </a:rPr>
              <a:t>Why</a:t>
            </a:r>
            <a:r>
              <a:rPr lang="pt-PT" sz="1600" b="1" dirty="0" smtClean="0">
                <a:solidFill>
                  <a:schemeClr val="tx2"/>
                </a:solidFill>
              </a:rPr>
              <a:t> are </a:t>
            </a:r>
            <a:r>
              <a:rPr lang="pt-PT" sz="1600" b="1" dirty="0" err="1" smtClean="0">
                <a:solidFill>
                  <a:schemeClr val="tx2"/>
                </a:solidFill>
              </a:rPr>
              <a:t>allotment</a:t>
            </a:r>
            <a:r>
              <a:rPr lang="pt-PT" sz="1600" b="1" dirty="0" smtClean="0">
                <a:solidFill>
                  <a:schemeClr val="tx2"/>
                </a:solidFill>
              </a:rPr>
              <a:t> </a:t>
            </a:r>
            <a:r>
              <a:rPr lang="pt-PT" sz="1600" b="1" dirty="0" err="1" smtClean="0">
                <a:solidFill>
                  <a:schemeClr val="tx2"/>
                </a:solidFill>
              </a:rPr>
              <a:t>gardens</a:t>
            </a:r>
            <a:r>
              <a:rPr lang="pt-PT" sz="1600" b="1" dirty="0" smtClean="0">
                <a:solidFill>
                  <a:schemeClr val="tx2"/>
                </a:solidFill>
              </a:rPr>
              <a:t> </a:t>
            </a:r>
            <a:r>
              <a:rPr lang="pt-PT" sz="1600" b="1" dirty="0" err="1" smtClean="0">
                <a:solidFill>
                  <a:schemeClr val="tx2"/>
                </a:solidFill>
              </a:rPr>
              <a:t>an</a:t>
            </a:r>
            <a:r>
              <a:rPr lang="pt-PT" sz="1600" b="1" dirty="0" smtClean="0">
                <a:solidFill>
                  <a:schemeClr val="tx2"/>
                </a:solidFill>
              </a:rPr>
              <a:t> </a:t>
            </a:r>
            <a:r>
              <a:rPr lang="pt-PT" sz="1600" b="1" dirty="0" err="1" smtClean="0">
                <a:solidFill>
                  <a:schemeClr val="tx2"/>
                </a:solidFill>
              </a:rPr>
              <a:t>ecosystem</a:t>
            </a:r>
            <a:r>
              <a:rPr lang="pt-PT" sz="1600" b="1" dirty="0" smtClean="0">
                <a:solidFill>
                  <a:schemeClr val="tx2"/>
                </a:solidFill>
              </a:rPr>
              <a:t> </a:t>
            </a:r>
            <a:r>
              <a:rPr lang="pt-PT" sz="1600" b="1" dirty="0" err="1" smtClean="0">
                <a:solidFill>
                  <a:schemeClr val="tx2"/>
                </a:solidFill>
              </a:rPr>
              <a:t>service</a:t>
            </a:r>
            <a:r>
              <a:rPr lang="pt-PT" sz="1600" b="1" dirty="0" smtClean="0">
                <a:solidFill>
                  <a:schemeClr val="tx2"/>
                </a:solidFill>
              </a:rPr>
              <a:t>?</a:t>
            </a:r>
            <a:endParaRPr lang="pt-PT" sz="1600" b="1" dirty="0">
              <a:solidFill>
                <a:schemeClr val="tx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11" name="Marcador de Posição do Texto 10"/>
          <p:cNvSpPr>
            <a:spLocks noGrp="1"/>
          </p:cNvSpPr>
          <p:nvPr>
            <p:ph type="body" sz="half" idx="4294967295"/>
          </p:nvPr>
        </p:nvSpPr>
        <p:spPr>
          <a:xfrm>
            <a:off x="304800" y="1752600"/>
            <a:ext cx="2468563" cy="4572000"/>
          </a:xfrm>
        </p:spPr>
        <p:txBody>
          <a:bodyPr>
            <a:normAutofit fontScale="25000" lnSpcReduction="20000"/>
          </a:bodyPr>
          <a:lstStyle/>
          <a:p>
            <a:pPr>
              <a:buNone/>
            </a:pPr>
            <a:endParaRPr lang="pt-PT" dirty="0" smtClean="0"/>
          </a:p>
          <a:p>
            <a:endParaRPr lang="pt-PT" dirty="0" smtClean="0"/>
          </a:p>
          <a:p>
            <a:endParaRPr lang="pt-PT" dirty="0" smtClean="0"/>
          </a:p>
          <a:p>
            <a:endParaRPr lang="pt-PT" dirty="0" smtClean="0"/>
          </a:p>
          <a:p>
            <a:pPr>
              <a:buNone/>
            </a:pPr>
            <a:r>
              <a:rPr lang="pt-PT" sz="6400" dirty="0" smtClean="0"/>
              <a:t>	</a:t>
            </a:r>
            <a:r>
              <a:rPr lang="pt-PT" sz="6400" dirty="0" err="1" smtClean="0"/>
              <a:t>The</a:t>
            </a:r>
            <a:r>
              <a:rPr lang="pt-PT" sz="6400" dirty="0" smtClean="0"/>
              <a:t> </a:t>
            </a:r>
            <a:r>
              <a:rPr lang="pt-PT" sz="6400" dirty="0" err="1" smtClean="0"/>
              <a:t>allotment</a:t>
            </a:r>
            <a:r>
              <a:rPr lang="pt-PT" sz="6400" dirty="0" smtClean="0"/>
              <a:t> </a:t>
            </a:r>
            <a:r>
              <a:rPr lang="pt-PT" sz="6400" dirty="0" err="1" smtClean="0"/>
              <a:t>gardens</a:t>
            </a:r>
            <a:r>
              <a:rPr lang="pt-PT" sz="6400" dirty="0" smtClean="0"/>
              <a:t> are a </a:t>
            </a:r>
            <a:r>
              <a:rPr lang="pt-PT" sz="6400" dirty="0" err="1" smtClean="0"/>
              <a:t>unique</a:t>
            </a:r>
            <a:r>
              <a:rPr lang="pt-PT" sz="6400" dirty="0" smtClean="0"/>
              <a:t> </a:t>
            </a:r>
            <a:r>
              <a:rPr lang="pt-PT" sz="6400" dirty="0" err="1" smtClean="0"/>
              <a:t>contribution</a:t>
            </a:r>
            <a:r>
              <a:rPr lang="pt-PT" sz="6400" dirty="0" smtClean="0"/>
              <a:t> to </a:t>
            </a:r>
            <a:r>
              <a:rPr lang="pt-PT" sz="6400" dirty="0" err="1" smtClean="0"/>
              <a:t>the</a:t>
            </a:r>
            <a:r>
              <a:rPr lang="pt-PT" sz="6400" dirty="0" smtClean="0"/>
              <a:t> </a:t>
            </a:r>
            <a:r>
              <a:rPr lang="pt-PT" sz="6400" dirty="0" err="1" smtClean="0"/>
              <a:t>cityscape</a:t>
            </a:r>
            <a:r>
              <a:rPr lang="pt-PT" sz="6400" dirty="0" smtClean="0"/>
              <a:t>. </a:t>
            </a:r>
            <a:r>
              <a:rPr lang="pt-PT" sz="6400" dirty="0" err="1" smtClean="0"/>
              <a:t>They</a:t>
            </a:r>
            <a:r>
              <a:rPr lang="pt-PT" sz="6400" dirty="0" smtClean="0"/>
              <a:t> </a:t>
            </a:r>
            <a:r>
              <a:rPr lang="pt-PT" sz="6400" dirty="0" err="1" smtClean="0"/>
              <a:t>challenge</a:t>
            </a:r>
            <a:r>
              <a:rPr lang="pt-PT" sz="6400" dirty="0" smtClean="0"/>
              <a:t> </a:t>
            </a:r>
            <a:r>
              <a:rPr lang="pt-PT" sz="6400" dirty="0" err="1" smtClean="0"/>
              <a:t>the</a:t>
            </a:r>
            <a:r>
              <a:rPr lang="pt-PT" sz="6400" dirty="0" smtClean="0"/>
              <a:t> </a:t>
            </a:r>
            <a:r>
              <a:rPr lang="pt-PT" sz="6400" dirty="0" err="1" smtClean="0"/>
              <a:t>conventional</a:t>
            </a:r>
            <a:r>
              <a:rPr lang="pt-PT" sz="6400" dirty="0" smtClean="0"/>
              <a:t> </a:t>
            </a:r>
            <a:r>
              <a:rPr lang="pt-PT" sz="6400" dirty="0" err="1" smtClean="0"/>
              <a:t>notion</a:t>
            </a:r>
            <a:r>
              <a:rPr lang="pt-PT" sz="6400" dirty="0" smtClean="0"/>
              <a:t> </a:t>
            </a:r>
            <a:r>
              <a:rPr lang="pt-PT" sz="6400" dirty="0" err="1" smtClean="0"/>
              <a:t>of</a:t>
            </a:r>
            <a:r>
              <a:rPr lang="pt-PT" sz="6400" dirty="0" smtClean="0"/>
              <a:t> </a:t>
            </a:r>
            <a:r>
              <a:rPr lang="pt-PT" sz="6400" dirty="0" err="1" smtClean="0"/>
              <a:t>urban</a:t>
            </a:r>
            <a:r>
              <a:rPr lang="pt-PT" sz="6400" dirty="0" smtClean="0"/>
              <a:t> </a:t>
            </a:r>
            <a:r>
              <a:rPr lang="pt-PT" sz="6400" dirty="0" err="1" smtClean="0"/>
              <a:t>space</a:t>
            </a:r>
            <a:r>
              <a:rPr lang="pt-PT" sz="6400" dirty="0" smtClean="0"/>
              <a:t> </a:t>
            </a:r>
            <a:r>
              <a:rPr lang="pt-PT" sz="6400" dirty="0" err="1" smtClean="0"/>
              <a:t>and</a:t>
            </a:r>
            <a:r>
              <a:rPr lang="pt-PT" sz="6400" dirty="0" smtClean="0"/>
              <a:t> design </a:t>
            </a:r>
            <a:r>
              <a:rPr lang="pt-PT" sz="6400" dirty="0" err="1" smtClean="0"/>
              <a:t>of</a:t>
            </a:r>
            <a:r>
              <a:rPr lang="pt-PT" sz="6400" dirty="0" smtClean="0"/>
              <a:t> </a:t>
            </a:r>
            <a:r>
              <a:rPr lang="pt-PT" sz="6400" dirty="0" err="1" smtClean="0"/>
              <a:t>open</a:t>
            </a:r>
            <a:r>
              <a:rPr lang="pt-PT" sz="6400" dirty="0" smtClean="0"/>
              <a:t> </a:t>
            </a:r>
            <a:r>
              <a:rPr lang="pt-PT" sz="6400" dirty="0" err="1" smtClean="0"/>
              <a:t>spaces</a:t>
            </a:r>
            <a:r>
              <a:rPr lang="pt-PT" sz="6400" dirty="0" smtClean="0"/>
              <a:t>, </a:t>
            </a:r>
            <a:r>
              <a:rPr lang="pt-PT" sz="6400" dirty="0" err="1" smtClean="0"/>
              <a:t>because</a:t>
            </a:r>
            <a:r>
              <a:rPr lang="pt-PT" sz="6400" dirty="0" smtClean="0"/>
              <a:t> </a:t>
            </a:r>
            <a:r>
              <a:rPr lang="pt-PT" sz="6400" dirty="0" err="1" smtClean="0"/>
              <a:t>they</a:t>
            </a:r>
            <a:r>
              <a:rPr lang="pt-PT" sz="6400" dirty="0" smtClean="0"/>
              <a:t> are “</a:t>
            </a:r>
            <a:r>
              <a:rPr lang="pt-PT" sz="6400" dirty="0" err="1" smtClean="0"/>
              <a:t>in</a:t>
            </a:r>
            <a:r>
              <a:rPr lang="pt-PT" sz="6400" dirty="0" smtClean="0"/>
              <a:t> </a:t>
            </a:r>
            <a:r>
              <a:rPr lang="pt-PT" sz="6400" dirty="0" err="1" smtClean="0"/>
              <a:t>growing</a:t>
            </a:r>
            <a:r>
              <a:rPr lang="pt-PT" sz="6400" dirty="0" smtClean="0"/>
              <a:t>” </a:t>
            </a:r>
            <a:r>
              <a:rPr lang="pt-PT" sz="6400" dirty="0" err="1" smtClean="0"/>
              <a:t>and</a:t>
            </a:r>
            <a:r>
              <a:rPr lang="pt-PT" sz="6400" dirty="0" smtClean="0"/>
              <a:t> </a:t>
            </a:r>
            <a:r>
              <a:rPr lang="pt-PT" sz="6400" dirty="0" err="1" smtClean="0"/>
              <a:t>productive</a:t>
            </a:r>
            <a:r>
              <a:rPr lang="pt-PT" sz="6400" dirty="0" smtClean="0"/>
              <a:t> </a:t>
            </a:r>
            <a:r>
              <a:rPr lang="pt-PT" sz="6400" dirty="0" err="1" smtClean="0"/>
              <a:t>urban</a:t>
            </a:r>
            <a:r>
              <a:rPr lang="pt-PT" sz="6400" dirty="0" smtClean="0"/>
              <a:t> </a:t>
            </a:r>
            <a:r>
              <a:rPr lang="pt-PT" sz="6400" dirty="0" err="1" smtClean="0"/>
              <a:t>spaces</a:t>
            </a:r>
            <a:r>
              <a:rPr lang="pt-PT" sz="6400" dirty="0" smtClean="0"/>
              <a:t>. </a:t>
            </a:r>
            <a:r>
              <a:rPr lang="pt-PT" sz="6400" dirty="0" err="1" smtClean="0"/>
              <a:t>They</a:t>
            </a:r>
            <a:r>
              <a:rPr lang="pt-PT" sz="6400" dirty="0" smtClean="0"/>
              <a:t> are na </a:t>
            </a:r>
            <a:r>
              <a:rPr lang="pt-PT" sz="6400" dirty="0" err="1" smtClean="0"/>
              <a:t>echo</a:t>
            </a:r>
            <a:r>
              <a:rPr lang="pt-PT" sz="6400" dirty="0" smtClean="0"/>
              <a:t>, a </a:t>
            </a:r>
            <a:r>
              <a:rPr lang="pt-PT" sz="6400" dirty="0" err="1" smtClean="0"/>
              <a:t>memory</a:t>
            </a:r>
            <a:r>
              <a:rPr lang="pt-PT" sz="6400" dirty="0" smtClean="0"/>
              <a:t> </a:t>
            </a:r>
            <a:r>
              <a:rPr lang="pt-PT" sz="6400" dirty="0" err="1" smtClean="0"/>
              <a:t>of</a:t>
            </a:r>
            <a:r>
              <a:rPr lang="pt-PT" sz="6400" dirty="0" smtClean="0"/>
              <a:t> </a:t>
            </a:r>
            <a:r>
              <a:rPr lang="pt-PT" sz="6400" dirty="0" err="1" smtClean="0"/>
              <a:t>what</a:t>
            </a:r>
            <a:r>
              <a:rPr lang="pt-PT" sz="6400" dirty="0" smtClean="0"/>
              <a:t> </a:t>
            </a:r>
            <a:r>
              <a:rPr lang="pt-PT" sz="6400" dirty="0" err="1" smtClean="0"/>
              <a:t>the</a:t>
            </a:r>
            <a:r>
              <a:rPr lang="pt-PT" sz="6400" dirty="0" smtClean="0"/>
              <a:t> </a:t>
            </a:r>
            <a:r>
              <a:rPr lang="pt-PT" sz="6400" dirty="0" err="1" smtClean="0"/>
              <a:t>country</a:t>
            </a:r>
            <a:r>
              <a:rPr lang="pt-PT" sz="6400" dirty="0" smtClean="0"/>
              <a:t> </a:t>
            </a:r>
            <a:r>
              <a:rPr lang="pt-PT" sz="6400" dirty="0" err="1" smtClean="0"/>
              <a:t>side</a:t>
            </a:r>
            <a:r>
              <a:rPr lang="pt-PT" sz="6400" dirty="0" smtClean="0"/>
              <a:t> </a:t>
            </a:r>
            <a:r>
              <a:rPr lang="pt-PT" sz="6400" dirty="0" err="1" smtClean="0"/>
              <a:t>has</a:t>
            </a:r>
            <a:r>
              <a:rPr lang="pt-PT" sz="6400" dirty="0" smtClean="0"/>
              <a:t> </a:t>
            </a:r>
            <a:r>
              <a:rPr lang="pt-PT" sz="6400" dirty="0" err="1" smtClean="0"/>
              <a:t>been</a:t>
            </a:r>
            <a:r>
              <a:rPr lang="pt-PT" sz="6400" dirty="0" smtClean="0"/>
              <a:t> – a </a:t>
            </a:r>
            <a:r>
              <a:rPr lang="pt-PT" sz="6400" dirty="0" err="1" smtClean="0"/>
              <a:t>humanized</a:t>
            </a:r>
            <a:r>
              <a:rPr lang="pt-PT" sz="6400" dirty="0" smtClean="0"/>
              <a:t> </a:t>
            </a:r>
            <a:r>
              <a:rPr lang="pt-PT" sz="6400" dirty="0" err="1" smtClean="0"/>
              <a:t>landscape</a:t>
            </a:r>
            <a:r>
              <a:rPr lang="pt-PT" sz="6400" dirty="0" smtClean="0"/>
              <a:t>, </a:t>
            </a:r>
            <a:r>
              <a:rPr lang="pt-PT" sz="6400" dirty="0" err="1" smtClean="0"/>
              <a:t>still</a:t>
            </a:r>
            <a:r>
              <a:rPr lang="pt-PT" sz="6400" dirty="0" smtClean="0"/>
              <a:t> </a:t>
            </a:r>
            <a:r>
              <a:rPr lang="pt-PT" sz="6400" dirty="0" err="1" smtClean="0"/>
              <a:t>accessible</a:t>
            </a:r>
            <a:r>
              <a:rPr lang="pt-PT" sz="6400" dirty="0" smtClean="0"/>
              <a:t> </a:t>
            </a:r>
            <a:r>
              <a:rPr lang="pt-PT" sz="6400" dirty="0" err="1" smtClean="0"/>
              <a:t>in</a:t>
            </a:r>
            <a:r>
              <a:rPr lang="pt-PT" sz="6400" dirty="0" smtClean="0"/>
              <a:t> </a:t>
            </a:r>
            <a:r>
              <a:rPr lang="pt-PT" sz="6400" dirty="0" err="1" smtClean="0"/>
              <a:t>the</a:t>
            </a:r>
            <a:r>
              <a:rPr lang="pt-PT" sz="6400" dirty="0" smtClean="0"/>
              <a:t> </a:t>
            </a:r>
            <a:r>
              <a:rPr lang="pt-PT" sz="6400" dirty="0" err="1" smtClean="0"/>
              <a:t>heart</a:t>
            </a:r>
            <a:r>
              <a:rPr lang="pt-PT" sz="6400" dirty="0" smtClean="0"/>
              <a:t> </a:t>
            </a:r>
            <a:r>
              <a:rPr lang="pt-PT" sz="6400" dirty="0" err="1" smtClean="0"/>
              <a:t>of</a:t>
            </a:r>
            <a:r>
              <a:rPr lang="pt-PT" sz="6400" dirty="0" smtClean="0"/>
              <a:t> </a:t>
            </a:r>
            <a:r>
              <a:rPr lang="pt-PT" sz="6400" dirty="0" err="1" smtClean="0"/>
              <a:t>the</a:t>
            </a:r>
            <a:r>
              <a:rPr lang="pt-PT" sz="6400" dirty="0" smtClean="0"/>
              <a:t> </a:t>
            </a:r>
            <a:r>
              <a:rPr lang="pt-PT" sz="6400" dirty="0" err="1" smtClean="0"/>
              <a:t>city</a:t>
            </a:r>
            <a:r>
              <a:rPr lang="pt-PT" sz="6400" dirty="0" smtClean="0"/>
              <a:t>.</a:t>
            </a:r>
          </a:p>
          <a:p>
            <a:endParaRPr lang="pt-PT" sz="6400" dirty="0"/>
          </a:p>
        </p:txBody>
      </p:sp>
      <p:sp>
        <p:nvSpPr>
          <p:cNvPr id="3" name="CaixaDeTexto 2"/>
          <p:cNvSpPr txBox="1"/>
          <p:nvPr/>
        </p:nvSpPr>
        <p:spPr>
          <a:xfrm>
            <a:off x="381000" y="1524000"/>
            <a:ext cx="5181600" cy="338554"/>
          </a:xfrm>
          <a:prstGeom prst="rect">
            <a:avLst/>
          </a:prstGeom>
          <a:noFill/>
        </p:spPr>
        <p:txBody>
          <a:bodyPr wrap="square" rtlCol="0">
            <a:spAutoFit/>
          </a:bodyPr>
          <a:lstStyle/>
          <a:p>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benefits</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allotment</a:t>
            </a:r>
            <a:r>
              <a:rPr lang="pt-PT" sz="1600" b="1" dirty="0" smtClean="0">
                <a:solidFill>
                  <a:schemeClr val="tx2"/>
                </a:solidFill>
              </a:rPr>
              <a:t> </a:t>
            </a:r>
            <a:r>
              <a:rPr lang="pt-PT" sz="1600" b="1" dirty="0" err="1" smtClean="0">
                <a:solidFill>
                  <a:schemeClr val="tx2"/>
                </a:solidFill>
              </a:rPr>
              <a:t>gardens</a:t>
            </a:r>
            <a:endParaRPr lang="pt-PT" sz="1600" b="1" dirty="0">
              <a:solidFill>
                <a:schemeClr val="tx2"/>
              </a:solidFill>
            </a:endParaRPr>
          </a:p>
        </p:txBody>
      </p:sp>
      <p:pic>
        <p:nvPicPr>
          <p:cNvPr id="17" name="Picture 2"/>
          <p:cNvPicPr>
            <a:picLocks noGrp="1" noChangeAspect="1" noChangeArrowheads="1"/>
          </p:cNvPicPr>
          <p:nvPr>
            <p:ph idx="1"/>
          </p:nvPr>
        </p:nvPicPr>
        <p:blipFill>
          <a:blip r:embed="rId2" cstate="print"/>
          <a:stretch>
            <a:fillRect/>
          </a:stretch>
        </p:blipFill>
        <p:spPr bwMode="auto">
          <a:xfrm>
            <a:off x="2971800" y="2286000"/>
            <a:ext cx="5688262"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pic>
        <p:nvPicPr>
          <p:cNvPr id="11" name="Picture 2"/>
          <p:cNvPicPr>
            <a:picLocks noGrp="1" noChangeAspect="1" noChangeArrowheads="1"/>
          </p:cNvPicPr>
          <p:nvPr>
            <p:ph idx="1"/>
          </p:nvPr>
        </p:nvPicPr>
        <p:blipFill>
          <a:blip r:embed="rId3" cstate="print"/>
          <a:stretch>
            <a:fillRect/>
          </a:stretch>
        </p:blipFill>
        <p:spPr bwMode="auto">
          <a:xfrm>
            <a:off x="3326917" y="1981200"/>
            <a:ext cx="5388457" cy="4038600"/>
          </a:xfrm>
          <a:prstGeom prst="rect">
            <a:avLst/>
          </a:prstGeom>
          <a:noFill/>
          <a:ln w="9525">
            <a:noFill/>
            <a:miter lim="800000"/>
            <a:headEnd/>
            <a:tailEnd/>
          </a:ln>
          <a:effectLst/>
        </p:spPr>
      </p:pic>
      <p:sp>
        <p:nvSpPr>
          <p:cNvPr id="10" name="Marcador de Posição do Texto 9"/>
          <p:cNvSpPr>
            <a:spLocks noGrp="1"/>
          </p:cNvSpPr>
          <p:nvPr>
            <p:ph type="body" sz="half" idx="4294967295"/>
          </p:nvPr>
        </p:nvSpPr>
        <p:spPr>
          <a:xfrm>
            <a:off x="152400" y="1752600"/>
            <a:ext cx="2743200" cy="4572000"/>
          </a:xfrm>
        </p:spPr>
        <p:txBody>
          <a:bodyPr>
            <a:normAutofit fontScale="62500" lnSpcReduction="20000"/>
          </a:bodyPr>
          <a:lstStyle/>
          <a:p>
            <a:endParaRPr lang="pt-PT" dirty="0" smtClean="0"/>
          </a:p>
          <a:p>
            <a:endParaRPr lang="pt-PT" dirty="0" smtClean="0"/>
          </a:p>
          <a:p>
            <a:endParaRPr lang="pt-PT" dirty="0" smtClean="0"/>
          </a:p>
          <a:p>
            <a:pPr>
              <a:buNone/>
            </a:pPr>
            <a:r>
              <a:rPr lang="pt-PT" sz="2900" dirty="0" smtClean="0"/>
              <a:t>	</a:t>
            </a:r>
            <a:r>
              <a:rPr lang="pt-PT" sz="2900" dirty="0" err="1" smtClean="0"/>
              <a:t>The</a:t>
            </a:r>
            <a:r>
              <a:rPr lang="pt-PT" sz="2900" dirty="0" smtClean="0"/>
              <a:t> </a:t>
            </a:r>
            <a:r>
              <a:rPr lang="pt-PT" sz="2900" dirty="0" err="1" smtClean="0"/>
              <a:t>benefits</a:t>
            </a:r>
            <a:r>
              <a:rPr lang="pt-PT" sz="2900" dirty="0" smtClean="0"/>
              <a:t> </a:t>
            </a:r>
            <a:r>
              <a:rPr lang="pt-PT" sz="2900" dirty="0" err="1" smtClean="0"/>
              <a:t>of</a:t>
            </a:r>
            <a:r>
              <a:rPr lang="pt-PT" sz="2900" dirty="0" smtClean="0"/>
              <a:t> </a:t>
            </a:r>
            <a:r>
              <a:rPr lang="pt-PT" sz="2900" dirty="0" err="1" smtClean="0"/>
              <a:t>these</a:t>
            </a:r>
            <a:r>
              <a:rPr lang="pt-PT" sz="2900" dirty="0" smtClean="0"/>
              <a:t> </a:t>
            </a:r>
            <a:r>
              <a:rPr lang="pt-PT" sz="2900" dirty="0" err="1" smtClean="0"/>
              <a:t>spaces</a:t>
            </a:r>
            <a:r>
              <a:rPr lang="pt-PT" sz="2900" dirty="0" smtClean="0"/>
              <a:t> are </a:t>
            </a:r>
            <a:r>
              <a:rPr lang="pt-PT" sz="2900" dirty="0" err="1" smtClean="0"/>
              <a:t>multifaceted</a:t>
            </a:r>
            <a:r>
              <a:rPr lang="pt-PT" sz="2900" dirty="0" smtClean="0"/>
              <a:t>: </a:t>
            </a:r>
          </a:p>
          <a:p>
            <a:endParaRPr lang="pt-PT" sz="2900" dirty="0" smtClean="0"/>
          </a:p>
          <a:p>
            <a:r>
              <a:rPr lang="pt-PT" sz="2900" dirty="0" smtClean="0"/>
              <a:t> </a:t>
            </a:r>
            <a:r>
              <a:rPr lang="pt-PT" sz="2900" dirty="0" err="1" smtClean="0"/>
              <a:t>Socially</a:t>
            </a:r>
            <a:endParaRPr lang="pt-PT" sz="2900" dirty="0" smtClean="0"/>
          </a:p>
          <a:p>
            <a:endParaRPr lang="pt-PT" sz="2900" dirty="0" smtClean="0"/>
          </a:p>
          <a:p>
            <a:r>
              <a:rPr lang="pt-PT" sz="2900" dirty="0" smtClean="0"/>
              <a:t> </a:t>
            </a:r>
            <a:r>
              <a:rPr lang="pt-PT" sz="2900" dirty="0" err="1" smtClean="0"/>
              <a:t>Environmentally</a:t>
            </a:r>
            <a:endParaRPr lang="pt-PT" sz="2900" dirty="0" smtClean="0"/>
          </a:p>
          <a:p>
            <a:endParaRPr lang="pt-PT" sz="2900" dirty="0" smtClean="0"/>
          </a:p>
          <a:p>
            <a:r>
              <a:rPr lang="pt-PT" sz="2900" dirty="0" smtClean="0"/>
              <a:t> </a:t>
            </a:r>
            <a:r>
              <a:rPr lang="pt-PT" sz="2900" dirty="0" err="1" smtClean="0"/>
              <a:t>Humanly</a:t>
            </a:r>
            <a:endParaRPr lang="pt-PT" sz="2900" dirty="0" smtClean="0"/>
          </a:p>
          <a:p>
            <a:endParaRPr lang="pt-PT" sz="2900" dirty="0" smtClean="0"/>
          </a:p>
          <a:p>
            <a:r>
              <a:rPr lang="pt-PT" sz="2900" dirty="0" smtClean="0"/>
              <a:t> </a:t>
            </a:r>
            <a:r>
              <a:rPr lang="pt-PT" sz="2900" dirty="0" err="1" smtClean="0"/>
              <a:t>Economically</a:t>
            </a:r>
            <a:endParaRPr lang="pt-PT" sz="2900" dirty="0" smtClean="0"/>
          </a:p>
          <a:p>
            <a:endParaRPr lang="pt-PT" sz="2900" dirty="0" smtClean="0"/>
          </a:p>
          <a:p>
            <a:r>
              <a:rPr lang="pt-PT" sz="2900" dirty="0" smtClean="0"/>
              <a:t> </a:t>
            </a:r>
            <a:r>
              <a:rPr lang="pt-PT" sz="2900" dirty="0" err="1" smtClean="0"/>
              <a:t>Emotionally</a:t>
            </a:r>
            <a:endParaRPr lang="pt-PT" sz="2900" dirty="0" smtClean="0"/>
          </a:p>
          <a:p>
            <a:endParaRPr lang="pt-PT" sz="2900" dirty="0" smtClean="0"/>
          </a:p>
          <a:p>
            <a:r>
              <a:rPr lang="pt-PT" sz="2900" dirty="0" smtClean="0"/>
              <a:t> </a:t>
            </a:r>
            <a:r>
              <a:rPr lang="pt-PT" sz="2900" dirty="0" err="1" smtClean="0"/>
              <a:t>Aesthetically</a:t>
            </a:r>
            <a:endParaRPr lang="pt-PT" sz="2900" dirty="0"/>
          </a:p>
        </p:txBody>
      </p:sp>
      <p:sp>
        <p:nvSpPr>
          <p:cNvPr id="6" name="CaixaDeTexto 5"/>
          <p:cNvSpPr txBox="1"/>
          <p:nvPr/>
        </p:nvSpPr>
        <p:spPr>
          <a:xfrm>
            <a:off x="381000" y="1524000"/>
            <a:ext cx="5181600" cy="338554"/>
          </a:xfrm>
          <a:prstGeom prst="rect">
            <a:avLst/>
          </a:prstGeom>
          <a:noFill/>
        </p:spPr>
        <p:txBody>
          <a:bodyPr wrap="square" rtlCol="0">
            <a:spAutoFit/>
          </a:bodyPr>
          <a:lstStyle/>
          <a:p>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benefits</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allotment</a:t>
            </a:r>
            <a:r>
              <a:rPr lang="pt-PT" sz="1600" b="1" dirty="0" smtClean="0">
                <a:solidFill>
                  <a:schemeClr val="tx2"/>
                </a:solidFill>
              </a:rPr>
              <a:t> </a:t>
            </a:r>
            <a:r>
              <a:rPr lang="pt-PT" sz="1600" b="1" dirty="0" err="1" smtClean="0">
                <a:solidFill>
                  <a:schemeClr val="tx2"/>
                </a:solidFill>
              </a:rPr>
              <a:t>gardens</a:t>
            </a:r>
            <a:endParaRPr lang="pt-PT" sz="1600" b="1" dirty="0">
              <a:solidFill>
                <a:schemeClr val="tx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10" name="Marcador de Posição do Texto 9"/>
          <p:cNvSpPr>
            <a:spLocks noGrp="1"/>
          </p:cNvSpPr>
          <p:nvPr>
            <p:ph type="body" sz="half" idx="4294967295"/>
          </p:nvPr>
        </p:nvSpPr>
        <p:spPr>
          <a:xfrm>
            <a:off x="0" y="1730375"/>
            <a:ext cx="2468563" cy="4572000"/>
          </a:xfrm>
        </p:spPr>
        <p:txBody>
          <a:bodyPr>
            <a:normAutofit/>
          </a:bodyPr>
          <a:lstStyle/>
          <a:p>
            <a:endParaRPr lang="pt-PT" dirty="0" smtClean="0"/>
          </a:p>
          <a:p>
            <a:endParaRPr lang="pt-PT" dirty="0" smtClean="0"/>
          </a:p>
          <a:p>
            <a:r>
              <a:rPr lang="pt-PT" sz="1800" dirty="0" err="1" smtClean="0"/>
              <a:t>These</a:t>
            </a:r>
            <a:r>
              <a:rPr lang="pt-PT" sz="1800" dirty="0" smtClean="0"/>
              <a:t> </a:t>
            </a:r>
            <a:r>
              <a:rPr lang="pt-PT" sz="1800" dirty="0" err="1" smtClean="0"/>
              <a:t>spaces</a:t>
            </a:r>
            <a:r>
              <a:rPr lang="pt-PT" sz="1800" dirty="0" smtClean="0"/>
              <a:t> </a:t>
            </a:r>
            <a:r>
              <a:rPr lang="pt-PT" sz="1800" dirty="0" err="1" smtClean="0"/>
              <a:t>have</a:t>
            </a:r>
            <a:r>
              <a:rPr lang="pt-PT" sz="1800" dirty="0" smtClean="0"/>
              <a:t>  </a:t>
            </a:r>
            <a:r>
              <a:rPr lang="pt-PT" sz="1800" dirty="0" err="1" smtClean="0"/>
              <a:t>all</a:t>
            </a:r>
            <a:r>
              <a:rPr lang="pt-PT" sz="1800" dirty="0" smtClean="0"/>
              <a:t> </a:t>
            </a:r>
            <a:r>
              <a:rPr lang="pt-PT" sz="1800" dirty="0" err="1" smtClean="0"/>
              <a:t>that</a:t>
            </a:r>
            <a:r>
              <a:rPr lang="pt-PT" sz="1800" dirty="0" smtClean="0"/>
              <a:t> </a:t>
            </a:r>
            <a:r>
              <a:rPr lang="pt-PT" sz="1800" dirty="0" err="1" smtClean="0"/>
              <a:t>the</a:t>
            </a:r>
            <a:r>
              <a:rPr lang="pt-PT" sz="1800" dirty="0" smtClean="0"/>
              <a:t> </a:t>
            </a:r>
            <a:r>
              <a:rPr lang="pt-PT" sz="1800" dirty="0" err="1" smtClean="0"/>
              <a:t>city</a:t>
            </a:r>
            <a:r>
              <a:rPr lang="pt-PT" sz="1800" dirty="0" smtClean="0"/>
              <a:t> </a:t>
            </a:r>
            <a:r>
              <a:rPr lang="pt-PT" sz="1800" dirty="0" err="1" smtClean="0"/>
              <a:t>and</a:t>
            </a:r>
            <a:r>
              <a:rPr lang="pt-PT" sz="1800" dirty="0" smtClean="0"/>
              <a:t> </a:t>
            </a:r>
            <a:r>
              <a:rPr lang="pt-PT" sz="1800" dirty="0" err="1" smtClean="0"/>
              <a:t>the</a:t>
            </a:r>
            <a:r>
              <a:rPr lang="pt-PT" sz="1800" dirty="0" smtClean="0"/>
              <a:t> </a:t>
            </a:r>
            <a:r>
              <a:rPr lang="pt-PT" sz="1800" dirty="0" err="1" smtClean="0"/>
              <a:t>man</a:t>
            </a:r>
            <a:r>
              <a:rPr lang="pt-PT" sz="1800" dirty="0" smtClean="0"/>
              <a:t> </a:t>
            </a:r>
            <a:r>
              <a:rPr lang="pt-PT" sz="1800" dirty="0" err="1" smtClean="0"/>
              <a:t>need</a:t>
            </a:r>
            <a:r>
              <a:rPr lang="pt-PT" sz="1800" dirty="0" smtClean="0"/>
              <a:t> </a:t>
            </a:r>
            <a:r>
              <a:rPr lang="pt-PT" sz="1800" dirty="0" err="1" smtClean="0"/>
              <a:t>from</a:t>
            </a:r>
            <a:r>
              <a:rPr lang="pt-PT" sz="1800" dirty="0" smtClean="0"/>
              <a:t> </a:t>
            </a:r>
            <a:r>
              <a:rPr lang="pt-PT" sz="1800" dirty="0" err="1" smtClean="0"/>
              <a:t>nature</a:t>
            </a:r>
            <a:r>
              <a:rPr lang="pt-PT" sz="1800" dirty="0" smtClean="0"/>
              <a:t>, </a:t>
            </a:r>
            <a:r>
              <a:rPr lang="pt-PT" sz="1800" dirty="0" err="1" smtClean="0"/>
              <a:t>including</a:t>
            </a:r>
            <a:r>
              <a:rPr lang="pt-PT" sz="1800" dirty="0" smtClean="0"/>
              <a:t> </a:t>
            </a:r>
            <a:r>
              <a:rPr lang="pt-PT" sz="1800" dirty="0" err="1" smtClean="0"/>
              <a:t>the</a:t>
            </a:r>
            <a:r>
              <a:rPr lang="pt-PT" sz="1800" dirty="0" smtClean="0"/>
              <a:t> </a:t>
            </a:r>
            <a:r>
              <a:rPr lang="pt-PT" sz="1800" dirty="0" err="1" smtClean="0"/>
              <a:t>understanding</a:t>
            </a:r>
            <a:r>
              <a:rPr lang="pt-PT" sz="1800" dirty="0" smtClean="0"/>
              <a:t> </a:t>
            </a:r>
            <a:r>
              <a:rPr lang="pt-PT" sz="1800" dirty="0" err="1" smtClean="0"/>
              <a:t>of</a:t>
            </a:r>
            <a:r>
              <a:rPr lang="pt-PT" sz="1800" dirty="0" smtClean="0"/>
              <a:t> </a:t>
            </a:r>
            <a:r>
              <a:rPr lang="pt-PT" sz="1800" dirty="0" err="1" smtClean="0"/>
              <a:t>the</a:t>
            </a:r>
            <a:r>
              <a:rPr lang="pt-PT" sz="1800" dirty="0" smtClean="0"/>
              <a:t> </a:t>
            </a:r>
            <a:r>
              <a:rPr lang="pt-PT" sz="1800" dirty="0" err="1" smtClean="0"/>
              <a:t>landscape</a:t>
            </a:r>
            <a:r>
              <a:rPr lang="pt-PT" sz="1800" dirty="0" smtClean="0"/>
              <a:t> </a:t>
            </a:r>
            <a:r>
              <a:rPr lang="pt-PT" sz="1800" dirty="0" err="1" smtClean="0"/>
              <a:t>mulfunctionality</a:t>
            </a:r>
            <a:endParaRPr lang="pt-PT" sz="1800" dirty="0"/>
          </a:p>
        </p:txBody>
      </p:sp>
      <p:sp>
        <p:nvSpPr>
          <p:cNvPr id="5" name="CaixaDeTexto 4"/>
          <p:cNvSpPr txBox="1"/>
          <p:nvPr/>
        </p:nvSpPr>
        <p:spPr>
          <a:xfrm>
            <a:off x="457200" y="1219200"/>
            <a:ext cx="7239000" cy="615553"/>
          </a:xfrm>
          <a:prstGeom prst="rect">
            <a:avLst/>
          </a:prstGeom>
          <a:noFill/>
        </p:spPr>
        <p:txBody>
          <a:bodyPr wrap="square" rtlCol="0">
            <a:spAutoFit/>
          </a:bodyPr>
          <a:lstStyle/>
          <a:p>
            <a:endParaRPr lang="pt-PT" b="1" dirty="0" smtClean="0">
              <a:solidFill>
                <a:schemeClr val="tx2"/>
              </a:solidFill>
            </a:endParaRPr>
          </a:p>
          <a:p>
            <a:endParaRPr lang="pt-PT" sz="1600" b="1" dirty="0" smtClean="0">
              <a:solidFill>
                <a:schemeClr val="tx2"/>
              </a:solidFill>
            </a:endParaRPr>
          </a:p>
        </p:txBody>
      </p:sp>
      <p:pic>
        <p:nvPicPr>
          <p:cNvPr id="11" name="Picture 7" descr="IMG_9947"/>
          <p:cNvPicPr>
            <a:picLocks noChangeAspect="1" noChangeArrowheads="1"/>
          </p:cNvPicPr>
          <p:nvPr/>
        </p:nvPicPr>
        <p:blipFill>
          <a:blip r:embed="rId2" cstate="print"/>
          <a:srcRect/>
          <a:stretch>
            <a:fillRect/>
          </a:stretch>
        </p:blipFill>
        <p:spPr bwMode="auto">
          <a:xfrm>
            <a:off x="3505200" y="2667000"/>
            <a:ext cx="3931920" cy="2948940"/>
          </a:xfrm>
          <a:prstGeom prst="rect">
            <a:avLst/>
          </a:prstGeom>
          <a:noFill/>
        </p:spPr>
      </p:pic>
      <p:pic>
        <p:nvPicPr>
          <p:cNvPr id="13" name="Picture 7" descr="IMG_9947"/>
          <p:cNvPicPr>
            <a:picLocks noGrp="1" noChangeAspect="1" noChangeArrowheads="1"/>
          </p:cNvPicPr>
          <p:nvPr>
            <p:ph idx="1"/>
          </p:nvPr>
        </p:nvPicPr>
        <p:blipFill>
          <a:blip r:embed="rId2" cstate="print"/>
          <a:srcRect/>
          <a:stretch>
            <a:fillRect/>
          </a:stretch>
        </p:blipFill>
        <p:spPr bwMode="auto">
          <a:xfrm>
            <a:off x="2971800" y="1905000"/>
            <a:ext cx="5593080" cy="4194810"/>
          </a:xfrm>
          <a:prstGeom prst="rect">
            <a:avLst/>
          </a:prstGeom>
          <a:noFill/>
        </p:spPr>
      </p:pic>
      <p:sp>
        <p:nvSpPr>
          <p:cNvPr id="7" name="CaixaDeTexto 6"/>
          <p:cNvSpPr txBox="1"/>
          <p:nvPr/>
        </p:nvSpPr>
        <p:spPr>
          <a:xfrm>
            <a:off x="381000" y="1524000"/>
            <a:ext cx="5181600" cy="338554"/>
          </a:xfrm>
          <a:prstGeom prst="rect">
            <a:avLst/>
          </a:prstGeom>
          <a:noFill/>
        </p:spPr>
        <p:txBody>
          <a:bodyPr wrap="square" rtlCol="0">
            <a:spAutoFit/>
          </a:bodyPr>
          <a:lstStyle/>
          <a:p>
            <a:r>
              <a:rPr lang="pt-PT" sz="1600" b="1" dirty="0" err="1" smtClean="0">
                <a:solidFill>
                  <a:schemeClr val="tx2"/>
                </a:solidFill>
              </a:rPr>
              <a:t>The</a:t>
            </a:r>
            <a:r>
              <a:rPr lang="pt-PT" sz="1600" b="1" dirty="0" smtClean="0">
                <a:solidFill>
                  <a:schemeClr val="tx2"/>
                </a:solidFill>
              </a:rPr>
              <a:t> </a:t>
            </a:r>
            <a:r>
              <a:rPr lang="pt-PT" sz="1600" b="1" dirty="0" err="1" smtClean="0">
                <a:solidFill>
                  <a:schemeClr val="tx2"/>
                </a:solidFill>
              </a:rPr>
              <a:t>benefits</a:t>
            </a:r>
            <a:r>
              <a:rPr lang="pt-PT" sz="1600" b="1" dirty="0" smtClean="0">
                <a:solidFill>
                  <a:schemeClr val="tx2"/>
                </a:solidFill>
              </a:rPr>
              <a:t> </a:t>
            </a:r>
            <a:r>
              <a:rPr lang="pt-PT" sz="1600" b="1" dirty="0" err="1" smtClean="0">
                <a:solidFill>
                  <a:schemeClr val="tx2"/>
                </a:solidFill>
              </a:rPr>
              <a:t>of</a:t>
            </a:r>
            <a:r>
              <a:rPr lang="pt-PT" sz="1600" b="1" dirty="0" smtClean="0">
                <a:solidFill>
                  <a:schemeClr val="tx2"/>
                </a:solidFill>
              </a:rPr>
              <a:t> </a:t>
            </a:r>
            <a:r>
              <a:rPr lang="pt-PT" sz="1600" b="1" dirty="0" err="1" smtClean="0">
                <a:solidFill>
                  <a:schemeClr val="tx2"/>
                </a:solidFill>
              </a:rPr>
              <a:t>allotment</a:t>
            </a:r>
            <a:r>
              <a:rPr lang="pt-PT" sz="1600" b="1" dirty="0" smtClean="0">
                <a:solidFill>
                  <a:schemeClr val="tx2"/>
                </a:solidFill>
              </a:rPr>
              <a:t> </a:t>
            </a:r>
            <a:r>
              <a:rPr lang="pt-PT" sz="1600" b="1" dirty="0" err="1" smtClean="0">
                <a:solidFill>
                  <a:schemeClr val="tx2"/>
                </a:solidFill>
              </a:rPr>
              <a:t>gardens</a:t>
            </a:r>
            <a:endParaRPr lang="pt-PT" sz="16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10" name="Marcador de Posição do Texto 9"/>
          <p:cNvSpPr>
            <a:spLocks noGrp="1"/>
          </p:cNvSpPr>
          <p:nvPr>
            <p:ph type="body" sz="half" idx="4294967295"/>
          </p:nvPr>
        </p:nvSpPr>
        <p:spPr>
          <a:xfrm>
            <a:off x="0" y="1730375"/>
            <a:ext cx="2468563" cy="4572000"/>
          </a:xfrm>
        </p:spPr>
        <p:txBody>
          <a:bodyPr>
            <a:normAutofit fontScale="92500" lnSpcReduction="10000"/>
          </a:bodyPr>
          <a:lstStyle/>
          <a:p>
            <a:endParaRPr lang="pt-PT" dirty="0" smtClean="0"/>
          </a:p>
          <a:p>
            <a:endParaRPr lang="pt-PT" dirty="0" smtClean="0"/>
          </a:p>
          <a:p>
            <a:r>
              <a:rPr lang="pt-PT" sz="1800" dirty="0" err="1" smtClean="0"/>
              <a:t>Our</a:t>
            </a:r>
            <a:r>
              <a:rPr lang="pt-PT" sz="1800" dirty="0" smtClean="0"/>
              <a:t> </a:t>
            </a:r>
            <a:r>
              <a:rPr lang="pt-PT" sz="1800" dirty="0" err="1" smtClean="0"/>
              <a:t>aim</a:t>
            </a:r>
            <a:r>
              <a:rPr lang="pt-PT" sz="1800" dirty="0" smtClean="0"/>
              <a:t> </a:t>
            </a:r>
            <a:r>
              <a:rPr lang="pt-PT" sz="1800" dirty="0" err="1" smtClean="0"/>
              <a:t>is</a:t>
            </a:r>
            <a:r>
              <a:rPr lang="pt-PT" sz="1800" dirty="0" smtClean="0"/>
              <a:t> </a:t>
            </a:r>
            <a:r>
              <a:rPr lang="pt-PT" sz="1800" dirty="0" err="1" smtClean="0"/>
              <a:t>the</a:t>
            </a:r>
            <a:r>
              <a:rPr lang="pt-PT" sz="1800" dirty="0" smtClean="0"/>
              <a:t> </a:t>
            </a:r>
            <a:r>
              <a:rPr lang="pt-PT" sz="1800" dirty="0" err="1" smtClean="0"/>
              <a:t>inclusion</a:t>
            </a:r>
            <a:r>
              <a:rPr lang="pt-PT" sz="1800" dirty="0" smtClean="0"/>
              <a:t> </a:t>
            </a:r>
            <a:r>
              <a:rPr lang="pt-PT" sz="1800" dirty="0" err="1" smtClean="0"/>
              <a:t>of</a:t>
            </a:r>
            <a:r>
              <a:rPr lang="pt-PT" sz="1800" dirty="0" smtClean="0"/>
              <a:t> </a:t>
            </a:r>
            <a:r>
              <a:rPr lang="pt-PT" sz="1800" dirty="0" err="1" smtClean="0"/>
              <a:t>the</a:t>
            </a:r>
            <a:r>
              <a:rPr lang="pt-PT" sz="1800" dirty="0" smtClean="0"/>
              <a:t> </a:t>
            </a:r>
            <a:r>
              <a:rPr lang="pt-PT" sz="1800" dirty="0" err="1" smtClean="0"/>
              <a:t>allotment</a:t>
            </a:r>
            <a:r>
              <a:rPr lang="pt-PT" sz="1800" dirty="0" smtClean="0"/>
              <a:t> </a:t>
            </a:r>
            <a:r>
              <a:rPr lang="pt-PT" sz="1800" dirty="0" err="1" smtClean="0"/>
              <a:t>gardens</a:t>
            </a:r>
            <a:r>
              <a:rPr lang="pt-PT" sz="1800" dirty="0" smtClean="0"/>
              <a:t> </a:t>
            </a:r>
            <a:r>
              <a:rPr lang="pt-PT" sz="1800" dirty="0" err="1" smtClean="0"/>
              <a:t>in</a:t>
            </a:r>
            <a:r>
              <a:rPr lang="pt-PT" sz="1800" dirty="0" smtClean="0"/>
              <a:t> a </a:t>
            </a:r>
            <a:r>
              <a:rPr lang="pt-PT" sz="1800" dirty="0" err="1" smtClean="0"/>
              <a:t>new</a:t>
            </a:r>
            <a:r>
              <a:rPr lang="pt-PT" sz="1800" dirty="0" smtClean="0"/>
              <a:t> design </a:t>
            </a:r>
            <a:r>
              <a:rPr lang="pt-PT" sz="1800" dirty="0" err="1" smtClean="0"/>
              <a:t>approach</a:t>
            </a:r>
            <a:r>
              <a:rPr lang="pt-PT" sz="1800" dirty="0" smtClean="0"/>
              <a:t> to </a:t>
            </a:r>
            <a:r>
              <a:rPr lang="pt-PT" sz="1800" dirty="0" err="1" smtClean="0"/>
              <a:t>the</a:t>
            </a:r>
            <a:r>
              <a:rPr lang="pt-PT" sz="1800" dirty="0" smtClean="0"/>
              <a:t> </a:t>
            </a:r>
            <a:r>
              <a:rPr lang="pt-PT" sz="1800" dirty="0" err="1" smtClean="0"/>
              <a:t>city’s</a:t>
            </a:r>
            <a:r>
              <a:rPr lang="pt-PT" sz="1800" dirty="0" smtClean="0"/>
              <a:t> </a:t>
            </a:r>
            <a:r>
              <a:rPr lang="pt-PT" sz="1800" dirty="0" err="1" smtClean="0"/>
              <a:t>open</a:t>
            </a:r>
            <a:r>
              <a:rPr lang="pt-PT" sz="1800" dirty="0" smtClean="0"/>
              <a:t> </a:t>
            </a:r>
            <a:r>
              <a:rPr lang="pt-PT" sz="1800" dirty="0" err="1" smtClean="0"/>
              <a:t>spaces</a:t>
            </a:r>
            <a:r>
              <a:rPr lang="pt-PT" sz="1800" dirty="0" smtClean="0"/>
              <a:t>, </a:t>
            </a:r>
            <a:r>
              <a:rPr lang="pt-PT" sz="1800" dirty="0" err="1" smtClean="0"/>
              <a:t>improving</a:t>
            </a:r>
            <a:r>
              <a:rPr lang="pt-PT" sz="1800" dirty="0" smtClean="0"/>
              <a:t> </a:t>
            </a:r>
            <a:r>
              <a:rPr lang="pt-PT" sz="1800" dirty="0" err="1" smtClean="0"/>
              <a:t>the</a:t>
            </a:r>
            <a:r>
              <a:rPr lang="pt-PT" sz="1800" dirty="0" smtClean="0"/>
              <a:t> </a:t>
            </a:r>
            <a:r>
              <a:rPr lang="pt-PT" sz="1800" dirty="0" err="1" smtClean="0"/>
              <a:t>efficiency</a:t>
            </a:r>
            <a:r>
              <a:rPr lang="pt-PT" sz="1800" dirty="0" smtClean="0"/>
              <a:t> </a:t>
            </a:r>
            <a:r>
              <a:rPr lang="pt-PT" sz="1800" dirty="0" err="1" smtClean="0"/>
              <a:t>of</a:t>
            </a:r>
            <a:r>
              <a:rPr lang="pt-PT" sz="1800" dirty="0" smtClean="0"/>
              <a:t> </a:t>
            </a:r>
            <a:r>
              <a:rPr lang="pt-PT" sz="1800" dirty="0" err="1" smtClean="0"/>
              <a:t>multifunctional</a:t>
            </a:r>
            <a:r>
              <a:rPr lang="pt-PT" sz="1800" dirty="0" smtClean="0"/>
              <a:t> </a:t>
            </a:r>
            <a:r>
              <a:rPr lang="pt-PT" sz="1800" dirty="0" err="1" smtClean="0"/>
              <a:t>land</a:t>
            </a:r>
            <a:r>
              <a:rPr lang="pt-PT" sz="1800" dirty="0" smtClean="0"/>
              <a:t> uses </a:t>
            </a:r>
            <a:r>
              <a:rPr lang="pt-PT" sz="1800" dirty="0" err="1" smtClean="0"/>
              <a:t>and</a:t>
            </a:r>
            <a:r>
              <a:rPr lang="pt-PT" sz="1800" dirty="0" smtClean="0"/>
              <a:t> </a:t>
            </a:r>
            <a:r>
              <a:rPr lang="pt-PT" sz="1800" dirty="0" err="1" smtClean="0"/>
              <a:t>their</a:t>
            </a:r>
            <a:r>
              <a:rPr lang="pt-PT" sz="1800" dirty="0" smtClean="0"/>
              <a:t> </a:t>
            </a:r>
            <a:r>
              <a:rPr lang="pt-PT" sz="1800" dirty="0" err="1" smtClean="0"/>
              <a:t>articulation</a:t>
            </a:r>
            <a:r>
              <a:rPr lang="pt-PT" sz="1800" dirty="0" smtClean="0"/>
              <a:t> </a:t>
            </a:r>
            <a:r>
              <a:rPr lang="pt-PT" sz="1800" dirty="0" err="1" smtClean="0"/>
              <a:t>trough</a:t>
            </a:r>
            <a:r>
              <a:rPr lang="pt-PT" sz="1800" dirty="0" smtClean="0"/>
              <a:t> </a:t>
            </a:r>
            <a:r>
              <a:rPr lang="pt-PT" sz="1800" dirty="0" err="1" smtClean="0"/>
              <a:t>structural</a:t>
            </a:r>
            <a:r>
              <a:rPr lang="pt-PT" sz="1800" dirty="0" smtClean="0"/>
              <a:t> </a:t>
            </a:r>
            <a:r>
              <a:rPr lang="pt-PT" sz="1800" dirty="0" err="1" smtClean="0"/>
              <a:t>and</a:t>
            </a:r>
            <a:r>
              <a:rPr lang="pt-PT" sz="1800" dirty="0" smtClean="0"/>
              <a:t> </a:t>
            </a:r>
            <a:r>
              <a:rPr lang="pt-PT" sz="1800" dirty="0" err="1" smtClean="0"/>
              <a:t>human</a:t>
            </a:r>
            <a:r>
              <a:rPr lang="pt-PT" sz="1800" dirty="0" smtClean="0"/>
              <a:t> interfaces.</a:t>
            </a:r>
            <a:endParaRPr lang="pt-PT" sz="1800" dirty="0"/>
          </a:p>
        </p:txBody>
      </p:sp>
      <p:sp>
        <p:nvSpPr>
          <p:cNvPr id="5" name="CaixaDeTexto 4"/>
          <p:cNvSpPr txBox="1"/>
          <p:nvPr/>
        </p:nvSpPr>
        <p:spPr>
          <a:xfrm>
            <a:off x="457200" y="1524000"/>
            <a:ext cx="7239000" cy="338554"/>
          </a:xfrm>
          <a:prstGeom prst="rect">
            <a:avLst/>
          </a:prstGeom>
          <a:noFill/>
        </p:spPr>
        <p:txBody>
          <a:bodyPr wrap="square" rtlCol="0">
            <a:spAutoFit/>
          </a:bodyPr>
          <a:lstStyle/>
          <a:p>
            <a:r>
              <a:rPr lang="pt-PT" sz="1600" b="1" dirty="0" smtClean="0">
                <a:solidFill>
                  <a:schemeClr val="tx2"/>
                </a:solidFill>
              </a:rPr>
              <a:t>Objectives</a:t>
            </a:r>
          </a:p>
        </p:txBody>
      </p:sp>
      <p:pic>
        <p:nvPicPr>
          <p:cNvPr id="14" name="Picture 10" descr="granja4"/>
          <p:cNvPicPr>
            <a:picLocks noGrp="1" noChangeAspect="1" noChangeArrowheads="1"/>
          </p:cNvPicPr>
          <p:nvPr>
            <p:ph idx="1"/>
          </p:nvPr>
        </p:nvPicPr>
        <p:blipFill>
          <a:blip r:embed="rId2" cstate="print"/>
          <a:srcRect/>
          <a:stretch>
            <a:fillRect/>
          </a:stretch>
        </p:blipFill>
        <p:spPr bwMode="auto">
          <a:xfrm>
            <a:off x="2971800" y="2286000"/>
            <a:ext cx="5293784" cy="39703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1251062"/>
          </a:xfrm>
        </p:spPr>
        <p:txBody>
          <a:bodyPr>
            <a:normAutofit/>
          </a:bodyPr>
          <a:lstStyle/>
          <a:p>
            <a:r>
              <a:rPr lang="pt-PT" sz="1600" dirty="0" err="1" smtClean="0">
                <a:solidFill>
                  <a:srgbClr val="FF0000"/>
                </a:solidFill>
              </a:rPr>
              <a:t>Allotment</a:t>
            </a:r>
            <a:r>
              <a:rPr lang="pt-PT" sz="1600" dirty="0" smtClean="0">
                <a:solidFill>
                  <a:srgbClr val="FF0000"/>
                </a:solidFill>
              </a:rPr>
              <a:t> </a:t>
            </a:r>
            <a:r>
              <a:rPr lang="pt-PT" sz="1600" dirty="0" err="1" smtClean="0">
                <a:solidFill>
                  <a:srgbClr val="FF0000"/>
                </a:solidFill>
              </a:rPr>
              <a:t>Gardens</a:t>
            </a:r>
            <a:r>
              <a:rPr lang="pt-PT" sz="1600" dirty="0" smtClean="0">
                <a:solidFill>
                  <a:srgbClr val="FF0000"/>
                </a:solidFill>
              </a:rPr>
              <a:t>  - A </a:t>
            </a:r>
            <a:r>
              <a:rPr lang="pt-PT" sz="1600" dirty="0" err="1" smtClean="0">
                <a:solidFill>
                  <a:srgbClr val="FF0000"/>
                </a:solidFill>
              </a:rPr>
              <a:t>Valuable</a:t>
            </a:r>
            <a:r>
              <a:rPr lang="pt-PT" sz="1600" dirty="0" smtClean="0">
                <a:solidFill>
                  <a:srgbClr val="FF0000"/>
                </a:solidFill>
              </a:rPr>
              <a:t> </a:t>
            </a:r>
            <a:r>
              <a:rPr lang="pt-PT" sz="1600" dirty="0" err="1" smtClean="0">
                <a:solidFill>
                  <a:srgbClr val="FF0000"/>
                </a:solidFill>
              </a:rPr>
              <a:t>Ecosystem</a:t>
            </a:r>
            <a:r>
              <a:rPr lang="pt-PT" sz="1600" dirty="0" smtClean="0">
                <a:solidFill>
                  <a:srgbClr val="FF0000"/>
                </a:solidFill>
              </a:rPr>
              <a:t> </a:t>
            </a:r>
            <a:r>
              <a:rPr lang="pt-PT" sz="1600" dirty="0" err="1" smtClean="0">
                <a:solidFill>
                  <a:srgbClr val="FF0000"/>
                </a:solidFill>
              </a:rPr>
              <a:t>Service</a:t>
            </a:r>
            <a:endParaRPr lang="pt-PT" sz="1600" dirty="0">
              <a:solidFill>
                <a:srgbClr val="FF0000"/>
              </a:solidFill>
            </a:endParaRPr>
          </a:p>
        </p:txBody>
      </p:sp>
      <p:sp>
        <p:nvSpPr>
          <p:cNvPr id="3" name="Marcador de Posição de Conteúdo 2"/>
          <p:cNvSpPr>
            <a:spLocks noGrp="1"/>
          </p:cNvSpPr>
          <p:nvPr>
            <p:ph idx="4294967295"/>
          </p:nvPr>
        </p:nvSpPr>
        <p:spPr>
          <a:xfrm>
            <a:off x="2971800" y="1752600"/>
            <a:ext cx="5921375" cy="4559300"/>
          </a:xfrm>
        </p:spPr>
        <p:txBody>
          <a:bodyPr>
            <a:normAutofit/>
          </a:bodyPr>
          <a:lstStyle/>
          <a:p>
            <a:endParaRPr lang="pt-PT" sz="2400" b="1" i="1" dirty="0" smtClean="0">
              <a:solidFill>
                <a:schemeClr val="tx2"/>
              </a:solidFill>
            </a:endParaRPr>
          </a:p>
          <a:p>
            <a:endParaRPr lang="pt-PT" sz="2400" b="1" i="1" dirty="0" smtClean="0">
              <a:solidFill>
                <a:schemeClr val="tx2"/>
              </a:solidFill>
            </a:endParaRPr>
          </a:p>
          <a:p>
            <a:endParaRPr lang="pt-PT" sz="2400" b="1" i="1" dirty="0" smtClean="0">
              <a:solidFill>
                <a:schemeClr val="tx2"/>
              </a:solidFill>
            </a:endParaRPr>
          </a:p>
          <a:p>
            <a:endParaRPr lang="pt-PT" sz="2400" b="1" i="1" dirty="0" smtClean="0">
              <a:solidFill>
                <a:schemeClr val="tx2"/>
              </a:solidFill>
            </a:endParaRPr>
          </a:p>
          <a:p>
            <a:r>
              <a:rPr lang="pt-PT" sz="2000" b="1" i="1" dirty="0" smtClean="0">
                <a:solidFill>
                  <a:schemeClr val="tx2"/>
                </a:solidFill>
              </a:rPr>
              <a:t>…</a:t>
            </a:r>
            <a:r>
              <a:rPr lang="pt-PT" sz="2000" b="1" i="1" dirty="0" err="1" smtClean="0">
                <a:solidFill>
                  <a:schemeClr val="tx2"/>
                </a:solidFill>
              </a:rPr>
              <a:t>The</a:t>
            </a:r>
            <a:r>
              <a:rPr lang="pt-PT" sz="2000" b="1" i="1" dirty="0" smtClean="0">
                <a:solidFill>
                  <a:schemeClr val="tx2"/>
                </a:solidFill>
              </a:rPr>
              <a:t> </a:t>
            </a:r>
            <a:r>
              <a:rPr lang="pt-PT" sz="2000" b="1" i="1" dirty="0" err="1" smtClean="0">
                <a:solidFill>
                  <a:schemeClr val="tx2"/>
                </a:solidFill>
              </a:rPr>
              <a:t>creation</a:t>
            </a:r>
            <a:r>
              <a:rPr lang="pt-PT" sz="2000" b="1" i="1" dirty="0" smtClean="0">
                <a:solidFill>
                  <a:schemeClr val="tx2"/>
                </a:solidFill>
              </a:rPr>
              <a:t> </a:t>
            </a:r>
            <a:r>
              <a:rPr lang="pt-PT" sz="2000" b="1" i="1" dirty="0" err="1" smtClean="0">
                <a:solidFill>
                  <a:schemeClr val="tx2"/>
                </a:solidFill>
              </a:rPr>
              <a:t>of</a:t>
            </a:r>
            <a:r>
              <a:rPr lang="pt-PT" sz="2000" b="1" i="1" dirty="0" smtClean="0">
                <a:solidFill>
                  <a:schemeClr val="tx2"/>
                </a:solidFill>
              </a:rPr>
              <a:t> a </a:t>
            </a:r>
            <a:r>
              <a:rPr lang="pt-PT" sz="2000" b="1" i="1" dirty="0" err="1" smtClean="0">
                <a:solidFill>
                  <a:schemeClr val="tx2"/>
                </a:solidFill>
              </a:rPr>
              <a:t>productive</a:t>
            </a:r>
            <a:r>
              <a:rPr lang="pt-PT" sz="2000" b="1" i="1" dirty="0" smtClean="0">
                <a:solidFill>
                  <a:schemeClr val="tx2"/>
                </a:solidFill>
              </a:rPr>
              <a:t> </a:t>
            </a:r>
            <a:r>
              <a:rPr lang="pt-PT" sz="2000" b="1" i="1" dirty="0" err="1" smtClean="0">
                <a:solidFill>
                  <a:schemeClr val="tx2"/>
                </a:solidFill>
              </a:rPr>
              <a:t>and</a:t>
            </a:r>
            <a:r>
              <a:rPr lang="pt-PT" sz="2000" b="1" i="1" dirty="0" smtClean="0">
                <a:solidFill>
                  <a:schemeClr val="tx2"/>
                </a:solidFill>
              </a:rPr>
              <a:t> </a:t>
            </a:r>
            <a:r>
              <a:rPr lang="pt-PT" sz="2000" b="1" i="1" dirty="0" err="1" smtClean="0">
                <a:solidFill>
                  <a:schemeClr val="tx2"/>
                </a:solidFill>
              </a:rPr>
              <a:t>recreational</a:t>
            </a:r>
            <a:r>
              <a:rPr lang="pt-PT" sz="2000" b="1" i="1" dirty="0" smtClean="0">
                <a:solidFill>
                  <a:schemeClr val="tx2"/>
                </a:solidFill>
              </a:rPr>
              <a:t> </a:t>
            </a:r>
            <a:r>
              <a:rPr lang="pt-PT" sz="2000" b="1" i="1" dirty="0" err="1" smtClean="0">
                <a:solidFill>
                  <a:schemeClr val="tx2"/>
                </a:solidFill>
              </a:rPr>
              <a:t>landscape</a:t>
            </a:r>
            <a:r>
              <a:rPr lang="pt-PT" sz="2000" b="1" i="1" dirty="0" smtClean="0">
                <a:solidFill>
                  <a:schemeClr val="tx2"/>
                </a:solidFill>
              </a:rPr>
              <a:t> </a:t>
            </a:r>
            <a:r>
              <a:rPr lang="pt-PT" sz="2000" b="1" i="1" dirty="0" err="1" smtClean="0">
                <a:solidFill>
                  <a:schemeClr val="tx2"/>
                </a:solidFill>
              </a:rPr>
              <a:t>infrastruture</a:t>
            </a:r>
            <a:r>
              <a:rPr lang="pt-PT" sz="2000" b="1" i="1" dirty="0" smtClean="0">
                <a:solidFill>
                  <a:schemeClr val="tx2"/>
                </a:solidFill>
              </a:rPr>
              <a:t> </a:t>
            </a:r>
            <a:r>
              <a:rPr lang="pt-PT" sz="2000" b="1" i="1" dirty="0" err="1" smtClean="0">
                <a:solidFill>
                  <a:schemeClr val="tx2"/>
                </a:solidFill>
              </a:rPr>
              <a:t>that</a:t>
            </a:r>
            <a:r>
              <a:rPr lang="pt-PT" sz="2000" b="1" i="1" dirty="0" smtClean="0">
                <a:solidFill>
                  <a:schemeClr val="tx2"/>
                </a:solidFill>
              </a:rPr>
              <a:t> </a:t>
            </a:r>
            <a:r>
              <a:rPr lang="pt-PT" sz="2000" b="1" i="1" dirty="0" err="1" smtClean="0">
                <a:solidFill>
                  <a:schemeClr val="tx2"/>
                </a:solidFill>
              </a:rPr>
              <a:t>will</a:t>
            </a:r>
            <a:r>
              <a:rPr lang="pt-PT" sz="2000" b="1" i="1" dirty="0" smtClean="0">
                <a:solidFill>
                  <a:schemeClr val="tx2"/>
                </a:solidFill>
              </a:rPr>
              <a:t> </a:t>
            </a:r>
            <a:r>
              <a:rPr lang="pt-PT" sz="2000" b="1" i="1" dirty="0" err="1" smtClean="0">
                <a:solidFill>
                  <a:schemeClr val="tx2"/>
                </a:solidFill>
              </a:rPr>
              <a:t>assure</a:t>
            </a:r>
            <a:r>
              <a:rPr lang="pt-PT" sz="2000" b="1" i="1" dirty="0" smtClean="0">
                <a:solidFill>
                  <a:schemeClr val="tx2"/>
                </a:solidFill>
              </a:rPr>
              <a:t> </a:t>
            </a:r>
            <a:r>
              <a:rPr lang="pt-PT" sz="2000" b="1" i="1" dirty="0" err="1" smtClean="0">
                <a:solidFill>
                  <a:schemeClr val="tx2"/>
                </a:solidFill>
              </a:rPr>
              <a:t>the</a:t>
            </a:r>
            <a:r>
              <a:rPr lang="pt-PT" sz="2000" b="1" i="1" dirty="0" smtClean="0">
                <a:solidFill>
                  <a:schemeClr val="tx2"/>
                </a:solidFill>
              </a:rPr>
              <a:t> link </a:t>
            </a:r>
            <a:r>
              <a:rPr lang="pt-PT" sz="2000" b="1" i="1" dirty="0" err="1" smtClean="0">
                <a:solidFill>
                  <a:schemeClr val="tx2"/>
                </a:solidFill>
              </a:rPr>
              <a:t>and</a:t>
            </a:r>
            <a:r>
              <a:rPr lang="pt-PT" sz="2000" b="1" i="1" dirty="0" smtClean="0">
                <a:solidFill>
                  <a:schemeClr val="tx2"/>
                </a:solidFill>
              </a:rPr>
              <a:t> </a:t>
            </a:r>
            <a:r>
              <a:rPr lang="pt-PT" sz="2000" b="1" i="1" dirty="0" err="1" smtClean="0">
                <a:solidFill>
                  <a:schemeClr val="tx2"/>
                </a:solidFill>
              </a:rPr>
              <a:t>the</a:t>
            </a:r>
            <a:r>
              <a:rPr lang="pt-PT" sz="2000" b="1" i="1" dirty="0" smtClean="0">
                <a:solidFill>
                  <a:schemeClr val="tx2"/>
                </a:solidFill>
              </a:rPr>
              <a:t> </a:t>
            </a:r>
            <a:r>
              <a:rPr lang="pt-PT" sz="2000" b="1" i="1" dirty="0" err="1" smtClean="0">
                <a:solidFill>
                  <a:schemeClr val="tx2"/>
                </a:solidFill>
              </a:rPr>
              <a:t>articulation</a:t>
            </a:r>
            <a:r>
              <a:rPr lang="pt-PT" sz="2000" b="1" i="1" dirty="0" smtClean="0">
                <a:solidFill>
                  <a:schemeClr val="tx2"/>
                </a:solidFill>
              </a:rPr>
              <a:t> </a:t>
            </a:r>
            <a:r>
              <a:rPr lang="pt-PT" sz="2000" b="1" i="1" dirty="0" err="1" smtClean="0">
                <a:solidFill>
                  <a:schemeClr val="tx2"/>
                </a:solidFill>
              </a:rPr>
              <a:t>with</a:t>
            </a:r>
            <a:r>
              <a:rPr lang="pt-PT" sz="2000" b="1" i="1" dirty="0" smtClean="0">
                <a:solidFill>
                  <a:schemeClr val="tx2"/>
                </a:solidFill>
              </a:rPr>
              <a:t> </a:t>
            </a:r>
            <a:r>
              <a:rPr lang="pt-PT" sz="2000" b="1" i="1" dirty="0" err="1" smtClean="0">
                <a:solidFill>
                  <a:schemeClr val="tx2"/>
                </a:solidFill>
              </a:rPr>
              <a:t>the</a:t>
            </a:r>
            <a:r>
              <a:rPr lang="pt-PT" sz="2000" b="1" i="1" dirty="0" smtClean="0">
                <a:solidFill>
                  <a:schemeClr val="tx2"/>
                </a:solidFill>
              </a:rPr>
              <a:t> </a:t>
            </a:r>
            <a:r>
              <a:rPr lang="pt-PT" sz="2000" b="1" i="1" dirty="0" err="1" smtClean="0">
                <a:solidFill>
                  <a:schemeClr val="tx2"/>
                </a:solidFill>
              </a:rPr>
              <a:t>several</a:t>
            </a:r>
            <a:r>
              <a:rPr lang="pt-PT" sz="2000" b="1" i="1" dirty="0" smtClean="0">
                <a:solidFill>
                  <a:schemeClr val="tx2"/>
                </a:solidFill>
              </a:rPr>
              <a:t> </a:t>
            </a:r>
            <a:r>
              <a:rPr lang="pt-PT" sz="2000" b="1" i="1" dirty="0" err="1" smtClean="0">
                <a:solidFill>
                  <a:schemeClr val="tx2"/>
                </a:solidFill>
              </a:rPr>
              <a:t>open</a:t>
            </a:r>
            <a:r>
              <a:rPr lang="pt-PT" sz="2000" b="1" i="1" dirty="0" smtClean="0">
                <a:solidFill>
                  <a:schemeClr val="tx2"/>
                </a:solidFill>
              </a:rPr>
              <a:t> </a:t>
            </a:r>
            <a:r>
              <a:rPr lang="pt-PT" sz="2000" b="1" i="1" dirty="0" err="1" smtClean="0">
                <a:solidFill>
                  <a:schemeClr val="tx2"/>
                </a:solidFill>
              </a:rPr>
              <a:t>spaces</a:t>
            </a:r>
            <a:r>
              <a:rPr lang="pt-PT" sz="2000" b="1" i="1" dirty="0" smtClean="0">
                <a:solidFill>
                  <a:schemeClr val="tx2"/>
                </a:solidFill>
              </a:rPr>
              <a:t> </a:t>
            </a:r>
            <a:r>
              <a:rPr lang="pt-PT" sz="2000" b="1" i="1" dirty="0" err="1" smtClean="0">
                <a:solidFill>
                  <a:schemeClr val="tx2"/>
                </a:solidFill>
              </a:rPr>
              <a:t>of</a:t>
            </a:r>
            <a:r>
              <a:rPr lang="pt-PT" sz="2000" b="1" i="1" dirty="0" smtClean="0">
                <a:solidFill>
                  <a:schemeClr val="tx2"/>
                </a:solidFill>
              </a:rPr>
              <a:t> </a:t>
            </a:r>
            <a:r>
              <a:rPr lang="pt-PT" sz="2000" b="1" i="1" dirty="0" err="1" smtClean="0">
                <a:solidFill>
                  <a:schemeClr val="tx2"/>
                </a:solidFill>
              </a:rPr>
              <a:t>the</a:t>
            </a:r>
            <a:r>
              <a:rPr lang="pt-PT" sz="2000" b="1" i="1" dirty="0" smtClean="0">
                <a:solidFill>
                  <a:schemeClr val="tx2"/>
                </a:solidFill>
              </a:rPr>
              <a:t> </a:t>
            </a:r>
            <a:r>
              <a:rPr lang="pt-PT" sz="2000" b="1" i="1" dirty="0" err="1" smtClean="0">
                <a:solidFill>
                  <a:schemeClr val="tx2"/>
                </a:solidFill>
              </a:rPr>
              <a:t>city</a:t>
            </a:r>
            <a:r>
              <a:rPr lang="pt-PT" sz="2000" b="1" i="1" dirty="0" smtClean="0">
                <a:solidFill>
                  <a:schemeClr val="tx2"/>
                </a:solidFill>
              </a:rPr>
              <a:t> </a:t>
            </a:r>
            <a:r>
              <a:rPr lang="pt-PT" sz="2000" b="1" i="1" dirty="0" err="1" smtClean="0">
                <a:solidFill>
                  <a:schemeClr val="tx2"/>
                </a:solidFill>
              </a:rPr>
              <a:t>and</a:t>
            </a:r>
            <a:r>
              <a:rPr lang="pt-PT" sz="2000" b="1" i="1" dirty="0" smtClean="0">
                <a:solidFill>
                  <a:schemeClr val="tx2"/>
                </a:solidFill>
              </a:rPr>
              <a:t> </a:t>
            </a:r>
            <a:r>
              <a:rPr lang="pt-PT" sz="2000" b="1" i="1" dirty="0" err="1" smtClean="0">
                <a:solidFill>
                  <a:schemeClr val="tx2"/>
                </a:solidFill>
              </a:rPr>
              <a:t>the</a:t>
            </a:r>
            <a:r>
              <a:rPr lang="pt-PT" sz="2000" b="1" i="1" dirty="0" smtClean="0">
                <a:solidFill>
                  <a:schemeClr val="tx2"/>
                </a:solidFill>
              </a:rPr>
              <a:t> </a:t>
            </a:r>
            <a:r>
              <a:rPr lang="pt-PT" sz="2000" b="1" i="1" dirty="0" err="1" smtClean="0">
                <a:solidFill>
                  <a:schemeClr val="tx2"/>
                </a:solidFill>
              </a:rPr>
              <a:t>connection</a:t>
            </a:r>
            <a:r>
              <a:rPr lang="pt-PT" sz="2000" b="1" i="1" dirty="0" smtClean="0">
                <a:solidFill>
                  <a:schemeClr val="tx2"/>
                </a:solidFill>
              </a:rPr>
              <a:t> </a:t>
            </a:r>
            <a:r>
              <a:rPr lang="pt-PT" sz="2000" b="1" i="1" dirty="0" err="1" smtClean="0">
                <a:solidFill>
                  <a:schemeClr val="tx2"/>
                </a:solidFill>
              </a:rPr>
              <a:t>between</a:t>
            </a:r>
            <a:r>
              <a:rPr lang="pt-PT" sz="2000" b="1" i="1" dirty="0" smtClean="0">
                <a:solidFill>
                  <a:schemeClr val="tx2"/>
                </a:solidFill>
              </a:rPr>
              <a:t> </a:t>
            </a:r>
            <a:r>
              <a:rPr lang="pt-PT" sz="2000" b="1" i="1" dirty="0" err="1" smtClean="0">
                <a:solidFill>
                  <a:schemeClr val="tx2"/>
                </a:solidFill>
              </a:rPr>
              <a:t>them</a:t>
            </a:r>
            <a:r>
              <a:rPr lang="pt-PT" sz="2000" b="1" i="1" dirty="0" smtClean="0">
                <a:solidFill>
                  <a:schemeClr val="tx2"/>
                </a:solidFill>
              </a:rPr>
              <a:t> </a:t>
            </a:r>
            <a:r>
              <a:rPr lang="pt-PT" sz="2000" b="1" i="1" dirty="0" err="1" smtClean="0">
                <a:solidFill>
                  <a:schemeClr val="tx2"/>
                </a:solidFill>
              </a:rPr>
              <a:t>and</a:t>
            </a:r>
            <a:r>
              <a:rPr lang="pt-PT" sz="2000" b="1" i="1" dirty="0" smtClean="0">
                <a:solidFill>
                  <a:schemeClr val="tx2"/>
                </a:solidFill>
              </a:rPr>
              <a:t> </a:t>
            </a:r>
            <a:r>
              <a:rPr lang="pt-PT" sz="2000" b="1" i="1" dirty="0" err="1" smtClean="0">
                <a:solidFill>
                  <a:schemeClr val="tx2"/>
                </a:solidFill>
              </a:rPr>
              <a:t>the</a:t>
            </a:r>
            <a:r>
              <a:rPr lang="pt-PT" sz="2000" b="1" i="1" dirty="0" smtClean="0">
                <a:solidFill>
                  <a:schemeClr val="tx2"/>
                </a:solidFill>
              </a:rPr>
              <a:t> </a:t>
            </a:r>
            <a:r>
              <a:rPr lang="pt-PT" sz="2000" b="1" i="1" dirty="0" err="1" smtClean="0">
                <a:solidFill>
                  <a:schemeClr val="tx2"/>
                </a:solidFill>
              </a:rPr>
              <a:t>countryside</a:t>
            </a:r>
            <a:r>
              <a:rPr lang="pt-PT" sz="2000" b="1" i="1" dirty="0" smtClean="0">
                <a:solidFill>
                  <a:schemeClr val="tx2"/>
                </a:solidFill>
              </a:rPr>
              <a:t>.</a:t>
            </a:r>
          </a:p>
          <a:p>
            <a:pPr>
              <a:buNone/>
            </a:pPr>
            <a:endParaRPr lang="pt-PT" sz="2400" b="1" i="1" dirty="0">
              <a:solidFill>
                <a:schemeClr val="tx2"/>
              </a:solidFill>
            </a:endParaRPr>
          </a:p>
        </p:txBody>
      </p:sp>
      <p:sp>
        <p:nvSpPr>
          <p:cNvPr id="6" name="Rectângulo 5"/>
          <p:cNvSpPr/>
          <p:nvPr/>
        </p:nvSpPr>
        <p:spPr>
          <a:xfrm>
            <a:off x="457200" y="1447800"/>
            <a:ext cx="6019800" cy="338554"/>
          </a:xfrm>
          <a:prstGeom prst="rect">
            <a:avLst/>
          </a:prstGeom>
        </p:spPr>
        <p:txBody>
          <a:bodyPr wrap="square">
            <a:spAutoFit/>
          </a:bodyPr>
          <a:lstStyle/>
          <a:p>
            <a:r>
              <a:rPr lang="pt-PT" sz="1600" b="1" dirty="0" smtClean="0">
                <a:solidFill>
                  <a:schemeClr val="tx2"/>
                </a:solidFill>
              </a:rPr>
              <a:t>Objectives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Personalizado 34">
      <a:dk1>
        <a:sysClr val="windowText" lastClr="000000"/>
      </a:dk1>
      <a:lt1>
        <a:sysClr val="window" lastClr="FFFFFF"/>
      </a:lt1>
      <a:dk2>
        <a:srgbClr val="5A6378"/>
      </a:dk2>
      <a:lt2>
        <a:srgbClr val="D4D4D6"/>
      </a:lt2>
      <a:accent1>
        <a:srgbClr val="901829"/>
      </a:accent1>
      <a:accent2>
        <a:srgbClr val="60B5CC"/>
      </a:accent2>
      <a:accent3>
        <a:srgbClr val="E66C7D"/>
      </a:accent3>
      <a:accent4>
        <a:srgbClr val="2F6130"/>
      </a:accent4>
      <a:accent5>
        <a:srgbClr val="E88651"/>
      </a:accent5>
      <a:accent6>
        <a:srgbClr val="C64847"/>
      </a:accent6>
      <a:hlink>
        <a:srgbClr val="168BBA"/>
      </a:hlink>
      <a:folHlink>
        <a:srgbClr val="680000"/>
      </a:folHlink>
    </a:clrScheme>
    <a:fontScheme name="Energia">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3291</TotalTime>
  <Words>1552</Words>
  <Application>Microsoft Office PowerPoint</Application>
  <PresentationFormat>Apresentação no Ecrã (4:3)</PresentationFormat>
  <Paragraphs>216</Paragraphs>
  <Slides>33</Slides>
  <Notes>3</Notes>
  <HiddenSlides>0</HiddenSlides>
  <MMClips>0</MMClips>
  <ScaleCrop>false</ScaleCrop>
  <HeadingPairs>
    <vt:vector size="4" baseType="variant">
      <vt:variant>
        <vt:lpstr>Tema</vt:lpstr>
      </vt:variant>
      <vt:variant>
        <vt:i4>1</vt:i4>
      </vt:variant>
      <vt:variant>
        <vt:lpstr>Títulos dos diapositivos</vt:lpstr>
      </vt:variant>
      <vt:variant>
        <vt:i4>33</vt:i4>
      </vt:variant>
    </vt:vector>
  </HeadingPairs>
  <TitlesOfParts>
    <vt:vector size="34" baseType="lpstr">
      <vt:lpstr>Módulo</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Diapositivo 14</vt:lpstr>
      <vt:lpstr>Diapositivo 15</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lpstr>Allotment Gardens  - A Valuable Ecosystem Service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Rute</dc:creator>
  <cp:lastModifiedBy>Rute</cp:lastModifiedBy>
  <cp:revision>285</cp:revision>
  <dcterms:created xsi:type="dcterms:W3CDTF">2011-05-18T10:06:30Z</dcterms:created>
  <dcterms:modified xsi:type="dcterms:W3CDTF">2011-07-12T22:07:24Z</dcterms:modified>
</cp:coreProperties>
</file>