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2" r:id="rId3"/>
    <p:sldId id="273" r:id="rId4"/>
    <p:sldId id="260" r:id="rId5"/>
    <p:sldId id="261" r:id="rId6"/>
    <p:sldId id="274" r:id="rId7"/>
    <p:sldId id="275" r:id="rId8"/>
    <p:sldId id="265" r:id="rId9"/>
    <p:sldId id="266" r:id="rId10"/>
    <p:sldId id="267" r:id="rId11"/>
    <p:sldId id="268" r:id="rId12"/>
    <p:sldId id="269" r:id="rId13"/>
    <p:sldId id="276" r:id="rId14"/>
    <p:sldId id="271" r:id="rId15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8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933EB-561B-4C76-A396-A1C8204B3634}" type="datetimeFigureOut">
              <a:rPr lang="es-ES" smtClean="0"/>
              <a:t>01/10/2012</a:t>
            </a:fld>
            <a:endParaRPr lang="es-E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s-E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58F6A-922A-46F4-81D8-25F6AD85432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958F6A-922A-46F4-81D8-25F6AD854328}" type="slidenum">
              <a:rPr lang="es-ES" smtClean="0"/>
              <a:t>5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958F6A-922A-46F4-81D8-25F6AD854328}" type="slidenum">
              <a:rPr lang="es-ES" smtClean="0"/>
              <a:t>13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5C6E-8C6C-464E-9E37-E80BB5878802}" type="datetimeFigureOut">
              <a:rPr lang="pt-PT" smtClean="0"/>
              <a:pPr/>
              <a:t>01-10-2012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54F00-84F6-4B0C-9B3E-FEF659A93D8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sem nome.pn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218767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 </a:t>
            </a:r>
            <a:r>
              <a:rPr lang="es-ES_tradnl" dirty="0"/>
              <a:t>P</a:t>
            </a:r>
            <a:r>
              <a:rPr lang="es-ES_tradnl" dirty="0" smtClean="0"/>
              <a:t>roceso </a:t>
            </a:r>
            <a:r>
              <a:rPr lang="es-ES_tradnl" dirty="0"/>
              <a:t>de transición del </a:t>
            </a:r>
            <a:r>
              <a:rPr lang="es-ES_tradnl" dirty="0" smtClean="0"/>
              <a:t>familiar 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a </a:t>
            </a:r>
            <a:r>
              <a:rPr lang="es-ES_tradnl" dirty="0"/>
              <a:t>cuidador 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de </a:t>
            </a:r>
            <a:r>
              <a:rPr lang="es-ES_tradnl" dirty="0"/>
              <a:t>la persona con depresión</a:t>
            </a: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pic>
        <p:nvPicPr>
          <p:cNvPr id="5" name="Picture 2" descr="logo_lef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728788" cy="4778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Rectângulo 5"/>
          <p:cNvSpPr/>
          <p:nvPr/>
        </p:nvSpPr>
        <p:spPr>
          <a:xfrm>
            <a:off x="6012160" y="5733256"/>
            <a:ext cx="2952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 smtClean="0">
                <a:cs typeface="Arial" pitchFamily="34" charset="0"/>
              </a:rPr>
              <a:t>Maria de Fátima  Marques</a:t>
            </a:r>
          </a:p>
          <a:p>
            <a:endParaRPr lang="pt-PT" sz="800" dirty="0" smtClean="0">
              <a:cs typeface="Arial" pitchFamily="34" charset="0"/>
            </a:endParaRPr>
          </a:p>
          <a:p>
            <a:r>
              <a:rPr lang="pt-PT" dirty="0" smtClean="0">
                <a:cs typeface="Arial" pitchFamily="34" charset="0"/>
              </a:rPr>
              <a:t>Prof. Doutor Manuel Lopes</a:t>
            </a:r>
            <a:endParaRPr lang="pt-PT" dirty="0">
              <a:cs typeface="Arial" pitchFamily="34" charset="0"/>
            </a:endParaRPr>
          </a:p>
        </p:txBody>
      </p:sp>
      <p:sp>
        <p:nvSpPr>
          <p:cNvPr id="1029" name="AutoShape 5" descr="https://encuentros.isciii.es/murcia2012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1031" name="AutoShape 7" descr="https://encuentros.isciii.es/murcia2012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1033" name="AutoShape 9" descr="https://encuentros.isciii.es/murcia2012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1035" name="AutoShape 11" descr="data:image/jpeg;base64,/9j/4AAQSkZJRgABAQAAAQABAAD/2wCEAAkGBhQSERIUEhMTEhQWFBcVFxgXGBgUFxUXFxYXGBsgGBgZJyYeFxkkHBUVHy8iJCcpOCwsGB8xNTAqNSgrLCkBCQoKDgwOGg8PGjUlHCQsLSkpLDIsLCwsNCwsNS8sLCwpNSwpLy8sLCksLCwsLC8pKSwqLCkpLywvLCksLCk0LP/AABEIADkA8AMBIgACEQEDEQH/xAAcAAACAgMBAQAAAAAAAAAAAAAFBgADAQIEBwj/xAA/EAACAQIEBAMEBwYEBwAAAAABAhEAAwQSITEFIkFRBhNhMnGxwQcjQoGRofA0UmJzgtEzcpKyFBUkQ5Oj4f/EABoBAAIDAQEAAAAAAAAAAAAAAAACAQMEBQb/xAAwEQACAQIDBgMHBQAAAAAAAAAAAQIDEQQSEyEyQVJxkQVCUSMxYWKBofAUIjM00f/aAAwDAQACEQMRAD8AcjarRrVXrikLBQdTbF0aRyFss6+saetWtarfcy2BzWqpa1RJ7cenWqWtz8aZMVoHPaqh7VEns1S1unTFsDHtVS9qibWqqezT3IsC2tVU1qibWaqaz2BbbQanWhzUVdkKLbsga1qrMFwxrrqiiSxA/X60rm8SYe8hsBCFdy2g1EDLGc7HrXov0f8ABsqec+rHlUxH+YgdJOnuFc2t4hf2dPef2XqdCjg7J1Km6vu/T/Rh4BwRMLaCIBO7N1Y/27UUrFZqlKysS227slalx3rJoPx/hr3ggQLykkliRIj2dPstsfnUTbSulcmCUpWbsF8471PMHel2/wAAdmuRlykhkWfZZnRrk9vY095qzF8JuHENcUAgqoUkrKkKRMFSdyDoRVOrPlLVSi/MH8wqZqXU4ZiAVlywkH/EIM5UkkwZEi5y/wAX4a3+H4siA8RA0fVtbmsxp7Sf6aNaXKydGPMhkzVMwpcvcIvtvcLc0xnI2uIViNuUOPvre3w7EA2ybhOxYlyQDmJbljmBXKB2o1ZcrI0o23kMGcd6mYUAxHC7xuXGRsoZiwhiJMWgM2n8L/jXOvCMSphbkDnjnMSS51nvmT3ZaHVknuslUotbyGfMKhcd6Xn4ZiADlusTtq52NsA/1Z5M1WOGYkqQzTKMo+sMCc/tCDn0Ke7KaNaXKw0o2vmQy5hULCl7/luIk/WECRMOdVzLoojkhQw03mqcRwnEsCpcEZCurnWQYnuZjX86HWlysFRjffQ0TUrVa2rQZz5hxHGnuZc11xlteSIOUeX2I2OpnXrFMuB8d3bFq0Mq3s7XHLMWB1uHQZdIBJpBy9tKP28EGs4WSZK3Nv5rRS5muIyin70NV3x2z4e4uXLeMBSIywTzTOxyyNqv8PeJkRHF5jPKUEEzAMjSY1C15/ibTK7gdGI310rRcSejGnVWQrpoeuAeKnZb4v8AIQpa2W+00DTT1BP31vY8UFoZgV+rv8sfaDWza+8jN+BpIXFsPtfCum1iW7k/lU60iNKI1cP8Tu124ty2QnmNlbpkExHcGNPfVeJ4jiXxK+VbbyA6tmJAJEcwiZjU6elB8KrMRrE9iCfXc/KulMddVDlRi0mJnp7tum51naKrliKnuGVGIdwVzEm0TdS0jAHVnBGwy5o7kmY7DvVfh/HOt1vNupdHluTllUiEJJLRoArnbrpVdq7cu2FV0KsQCwYxHv17x+hWy8DKI5z22JTKVQyYuArJ7ABifuqipiZuLzvYXQoLMsq2nVhCL/klWN1jIViuU87Rt7lA/Rr1zBYQW7aIuyqAK888FYEHEJA5balvwED416SKy4D9+aq+LsuiN3iPs8lBcFd9WZqVKldM5Rq1LeJt4vzGZc2mYDVIyl0jKP3soOretM0Vgiq6lPPxsWU6mR3sn1AWJtYgiyQTnCMHIyjmYp0OhMBu9VMuMggGdGIJyToSFHbUFWn0qx8ZfDKvd3WQm8OFXQ7AA5t+h1Ndd17yIMxDN5iDRfskiZH466Ujo38z7jqtbyrsDGTGERLQUYEjy1IJDwSR19jaP7U38RiLRAlxmaQOVixm0ObfSM+3v2rtfi94ZSbY2JIAY7ojDWNIzNPfLVg4peI0tKNhrn3Ks07baAf1Ujw/pJ9xliNu2K7HMr4zWcwGbp5WaIMCTplmPXtWP+HxIZYB0ZiNUK6tcnNOswViPvq8cXuswAt5RKSSrGASoYH/AFDWpa4vegDypOVdw0yQmpgREsRA15fwbQ+Z9yP1HyrsbIMSLL6k3OTKTkmCq54jSQc4E/nWMGuKzoXJyyuYQkQVaSY1zA5djWt/i97VRbg5W1AYwQWgiRqDl/Or8biry3oVSUm0PZmCzGTPUQIPbT1ptLand9xdXY1lXY5Hwt4NdZVc3Jcq+cZCpHKuQmD7iB3mowxRYtDCTGht5gmcmBPLMRvXQvGLhEi19kkyHGothiBpPtEjbpWqcWvHUW91GhDZZHmkxAnXIvX7Q+9dBer/AD6E679F+fU5LK4xQFAaAgG6EzCyQT9r299Nq3w6YtYHNEk6m2d2cnP1mMkZdKIYDijPdKFQvKT1kQU36a5jt2oqBULD28z7jPEX8q7A7gpu5PrpzZuuXUR2XbWaJVgCs1fGOVWKJSzNs+RrLEe74U0WbsW8IZkBWb/3MflSytsetHr2HIs4bQgeU0SO9x6WY0TF51e456M5P4kkULM66DrXZh8OwjrVGHBLKJGrAan1ioiNLgFOPNatlLaWgoyjnYEMfWdiT8xQx31iB399GPFtqMSQQcwJntGkAfdQNgAx9/T/AO0Q9wT2MKYG+WhYtg+pjT8KM4Kw2uqEkknUnf3++lgP2DCPWfhTBwjimYhH36dJ1091JOLCMgzcfy7ZZ20G+UGSdAAoOgLExV1hmZQ7gKzgMQOhOwnrAgVTY+vuAA5rNpu8q96N+xVRoPWiGJEMa5uNlkpNcWdTw6GeunwW0avAFn/Gf/KvxJ+IpzFLHgJPqHPe4fyUCmet2BjahEx+ISzYmbJUqVK2GElSpUoA4+KXmS0zJ7Wkdd2A+dC7XHLinK1uTLifZ9nNtEg7CY7ij8VjLQABXxE3LNrQhiTJ6ZvZ05oy9J3rZOPOVnywIAkkmBLlZ0HsiJNHYrAWgAVgeJu9zKyjKSYInSERuoEjmOulc9njDhSxIYmMylWQWiWI5m100jaeu1HctTLQACucbulTlTISNCZJUxbJkR/H+VRePOZizqC2k6wis0RGjaDT1FUeI/E7YfEWbSiyodS+a8WUORctp5dvKCTci4W2PTTcgKv0rK6M1rDO2XMTmdVUILlhJza7i+p20gz3oAZLfHXMHytOsEmZZgMukH2etS1x1y1seWDnOpBMDUCBIEkTrS7b+li0WAFi6R5ptyCmozW1BWfbY+aDkGsBt6zY+la2yLc/4e8EK5mOZOWfMy9eafLIP7vxAHhLKgkhQCdzAk+81bSbiPH4PDzirKLnDojW3Ycma95Ukgjl0YgkrMdNa5T9KSJyPazOEttmFy2ltjcKj2izKqjOJJY7H0kAe5rNed3/AKWVYP5OHuFlVXhyo5PKuXXkSIdVtMIkySO9MvhjxcmNfEKiMvkuFkxDg5gCBuNUbQ0AeA2uG3/s4e3/AOGfjRPCcDxF24udGSAFBKkIABoABoKYMNt99Wp7R99Jm+A+UEv4Ucf9xR/S3yrPDPCdpL6PfuqyBs5TIxDRrHumOtN1jp+ula4zr+u1V5mDVhR8Sg3bxdQpk7wEP+6KELhFI5haDfvG4g39Jo/xbY0qYyrqa2FcmFLGCtD2jaYdhetr+cGiWC4dhH5A2Z22CuGIjsV0b8qUk+Vd/CP2i372/wBtPKN0Cdh6tXTbti2hCx1cF9PyrGJuBnYjadJ3iuS37C1cv6/KuB4nsiup6Lwffb+B6B4F/Zj/ADG+VMdLngX9mP8AMb5Ux11MJ/DHocjG/wBifVkqVKlaTKSpUqUASpUqUASpUqUASpUqUAatbBiRtqPQ+lY8lew/Ct6lAHFi+DWbjI72kdrbZkJUEq2hkesgH3gGhNjg2LF1WOKU2xfuOU8sCbTA5UJ/hJGvxmmI1ofnQArjgGO5v+rw4kKCRh1BOUGJg9DAHoSNDrVV3wzjnVM2Lw7FWVoOGXLKbGNzB1j8IpvNZoAVcRwPHMqgYxA4e4S4tBcyEKEBEESIaT60U4Hw29aa6b17zg2XLyhSIzSTAAkyu37tE2/v863F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1037" name="AutoShape 13" descr="data:image/jpeg;base64,/9j/4AAQSkZJRgABAQAAAQABAAD/2wCEAAkGBhQSERIUEhMTEhQWFBcVFxgXGBgUFxUXFxYXGBsgGBgZJyYeFxkkHBUVHy8iJCcpOCwsGB8xNTAqNSgrLCkBCQoKDgwOGg8PGjUlHCQsLSkpLDIsLCwsNCwsNS8sLCwpNSwpLy8sLCksLCwsLC8pKSwqLCkpLywvLCksLCk0LP/AABEIADkA8AMBIgACEQEDEQH/xAAcAAACAgMBAQAAAAAAAAAAAAAFBgADAQIEBwj/xAA/EAACAQIEBAMEBwYEBwAAAAABAhEAAwQSITEFIkFRBhNhMnGxwQcjQoGRofA0UmJzgtEzcpKyFBUkQ5Oj4f/EABoBAAIDAQEAAAAAAAAAAAAAAAACAQMEBQb/xAAwEQACAQIDBgMHBQAAAAAAAAAAAQIDEQQSEyEyQVJxkQVCUSMxYWKBofAUIjM00f/aAAwDAQACEQMRAD8AcjarRrVXrikLBQdTbF0aRyFss6+saetWtarfcy2BzWqpa1RJ7cenWqWtz8aZMVoHPaqh7VEns1S1unTFsDHtVS9qibWqqezT3IsC2tVU1qibWaqaz2BbbQanWhzUVdkKLbsga1qrMFwxrrqiiSxA/X60rm8SYe8hsBCFdy2g1EDLGc7HrXov0f8ABsqec+rHlUxH+YgdJOnuFc2t4hf2dPef2XqdCjg7J1Km6vu/T/Rh4BwRMLaCIBO7N1Y/27UUrFZqlKysS227slalx3rJoPx/hr3ggQLykkliRIj2dPstsfnUTbSulcmCUpWbsF8471PMHel2/wAAdmuRlykhkWfZZnRrk9vY095qzF8JuHENcUAgqoUkrKkKRMFSdyDoRVOrPlLVSi/MH8wqZqXU4ZiAVlywkH/EIM5UkkwZEi5y/wAX4a3+H4siA8RA0fVtbmsxp7Sf6aNaXKydGPMhkzVMwpcvcIvtvcLc0xnI2uIViNuUOPvre3w7EA2ybhOxYlyQDmJbljmBXKB2o1ZcrI0o23kMGcd6mYUAxHC7xuXGRsoZiwhiJMWgM2n8L/jXOvCMSphbkDnjnMSS51nvmT3ZaHVknuslUotbyGfMKhcd6Xn4ZiADlusTtq52NsA/1Z5M1WOGYkqQzTKMo+sMCc/tCDn0Ke7KaNaXKw0o2vmQy5hULCl7/luIk/WECRMOdVzLoojkhQw03mqcRwnEsCpcEZCurnWQYnuZjX86HWlysFRjffQ0TUrVa2rQZz5hxHGnuZc11xlteSIOUeX2I2OpnXrFMuB8d3bFq0Mq3s7XHLMWB1uHQZdIBJpBy9tKP28EGs4WSZK3Nv5rRS5muIyin70NV3x2z4e4uXLeMBSIywTzTOxyyNqv8PeJkRHF5jPKUEEzAMjSY1C15/ibTK7gdGI310rRcSejGnVWQrpoeuAeKnZb4v8AIQpa2W+00DTT1BP31vY8UFoZgV+rv8sfaDWza+8jN+BpIXFsPtfCum1iW7k/lU60iNKI1cP8Tu124ty2QnmNlbpkExHcGNPfVeJ4jiXxK+VbbyA6tmJAJEcwiZjU6elB8KrMRrE9iCfXc/KulMddVDlRi0mJnp7tum51naKrliKnuGVGIdwVzEm0TdS0jAHVnBGwy5o7kmY7DvVfh/HOt1vNupdHluTllUiEJJLRoArnbrpVdq7cu2FV0KsQCwYxHv17x+hWy8DKI5z22JTKVQyYuArJ7ABifuqipiZuLzvYXQoLMsq2nVhCL/klWN1jIViuU87Rt7lA/Rr1zBYQW7aIuyqAK888FYEHEJA5balvwED416SKy4D9+aq+LsuiN3iPs8lBcFd9WZqVKldM5Rq1LeJt4vzGZc2mYDVIyl0jKP3soOretM0Vgiq6lPPxsWU6mR3sn1AWJtYgiyQTnCMHIyjmYp0OhMBu9VMuMggGdGIJyToSFHbUFWn0qx8ZfDKvd3WQm8OFXQ7AA5t+h1Ndd17yIMxDN5iDRfskiZH466Ujo38z7jqtbyrsDGTGERLQUYEjy1IJDwSR19jaP7U38RiLRAlxmaQOVixm0ObfSM+3v2rtfi94ZSbY2JIAY7ojDWNIzNPfLVg4peI0tKNhrn3Ks07baAf1Ujw/pJ9xliNu2K7HMr4zWcwGbp5WaIMCTplmPXtWP+HxIZYB0ZiNUK6tcnNOswViPvq8cXuswAt5RKSSrGASoYH/AFDWpa4vegDypOVdw0yQmpgREsRA15fwbQ+Z9yP1HyrsbIMSLL6k3OTKTkmCq54jSQc4E/nWMGuKzoXJyyuYQkQVaSY1zA5djWt/i97VRbg5W1AYwQWgiRqDl/Or8biry3oVSUm0PZmCzGTPUQIPbT1ptLand9xdXY1lXY5Hwt4NdZVc3Jcq+cZCpHKuQmD7iB3mowxRYtDCTGht5gmcmBPLMRvXQvGLhEi19kkyHGothiBpPtEjbpWqcWvHUW91GhDZZHmkxAnXIvX7Q+9dBer/AD6E679F+fU5LK4xQFAaAgG6EzCyQT9r299Nq3w6YtYHNEk6m2d2cnP1mMkZdKIYDijPdKFQvKT1kQU36a5jt2oqBULD28z7jPEX8q7A7gpu5PrpzZuuXUR2XbWaJVgCs1fGOVWKJSzNs+RrLEe74U0WbsW8IZkBWb/3MflSytsetHr2HIs4bQgeU0SO9x6WY0TF51e456M5P4kkULM66DrXZh8OwjrVGHBLKJGrAan1ioiNLgFOPNatlLaWgoyjnYEMfWdiT8xQx31iB399GPFtqMSQQcwJntGkAfdQNgAx9/T/AO0Q9wT2MKYG+WhYtg+pjT8KM4Kw2uqEkknUnf3++lgP2DCPWfhTBwjimYhH36dJ1091JOLCMgzcfy7ZZ20G+UGSdAAoOgLExV1hmZQ7gKzgMQOhOwnrAgVTY+vuAA5rNpu8q96N+xVRoPWiGJEMa5uNlkpNcWdTw6GeunwW0avAFn/Gf/KvxJ+IpzFLHgJPqHPe4fyUCmet2BjahEx+ISzYmbJUqVK2GElSpUoA4+KXmS0zJ7Wkdd2A+dC7XHLinK1uTLifZ9nNtEg7CY7ij8VjLQABXxE3LNrQhiTJ6ZvZ05oy9J3rZOPOVnywIAkkmBLlZ0HsiJNHYrAWgAVgeJu9zKyjKSYInSERuoEjmOulc9njDhSxIYmMylWQWiWI5m100jaeu1HctTLQACucbulTlTISNCZJUxbJkR/H+VRePOZizqC2k6wis0RGjaDT1FUeI/E7YfEWbSiyodS+a8WUORctp5dvKCTci4W2PTTcgKv0rK6M1rDO2XMTmdVUILlhJza7i+p20gz3oAZLfHXMHytOsEmZZgMukH2etS1x1y1seWDnOpBMDUCBIEkTrS7b+li0WAFi6R5ptyCmozW1BWfbY+aDkGsBt6zY+la2yLc/4e8EK5mOZOWfMy9eafLIP7vxAHhLKgkhQCdzAk+81bSbiPH4PDzirKLnDojW3Ycma95Ukgjl0YgkrMdNa5T9KSJyPazOEttmFy2ltjcKj2izKqjOJJY7H0kAe5rNed3/AKWVYP5OHuFlVXhyo5PKuXXkSIdVtMIkySO9MvhjxcmNfEKiMvkuFkxDg5gCBuNUbQ0AeA2uG3/s4e3/AOGfjRPCcDxF24udGSAFBKkIABoABoKYMNt99Wp7R99Jm+A+UEv4Ucf9xR/S3yrPDPCdpL6PfuqyBs5TIxDRrHumOtN1jp+ula4zr+u1V5mDVhR8Sg3bxdQpk7wEP+6KELhFI5haDfvG4g39Jo/xbY0qYyrqa2FcmFLGCtD2jaYdhetr+cGiWC4dhH5A2Z22CuGIjsV0b8qUk+Vd/CP2i372/wBtPKN0Cdh6tXTbti2hCx1cF9PyrGJuBnYjadJ3iuS37C1cv6/KuB4nsiup6Lwffb+B6B4F/Zj/ADG+VMdLngX9mP8AMb5Ux11MJ/DHocjG/wBifVkqVKlaTKSpUqUASpUqUASpUqUASpUqUAatbBiRtqPQ+lY8lew/Ct6lAHFi+DWbjI72kdrbZkJUEq2hkesgH3gGhNjg2LF1WOKU2xfuOU8sCbTA5UJ/hJGvxmmI1ofnQArjgGO5v+rw4kKCRh1BOUGJg9DAHoSNDrVV3wzjnVM2Lw7FWVoOGXLKbGNzB1j8IpvNZoAVcRwPHMqgYxA4e4S4tBcyEKEBEESIaT60U4Hw29aa6b17zg2XLyhSIzSTAAkyu37tE2/v863F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pic>
        <p:nvPicPr>
          <p:cNvPr id="17" name="Imagem 16" descr="3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9705" y="188640"/>
            <a:ext cx="2664295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15" descr="nas escadas.jpg"/>
          <p:cNvPicPr>
            <a:picLocks noChangeAspect="1"/>
          </p:cNvPicPr>
          <p:nvPr/>
        </p:nvPicPr>
        <p:blipFill>
          <a:blip r:embed="rId2" cstate="print">
            <a:lum bright="90000" contrast="-50000"/>
            <a:grayscl/>
          </a:blip>
          <a:srcRect/>
          <a:stretch>
            <a:fillRect/>
          </a:stretch>
        </p:blipFill>
        <p:spPr bwMode="auto">
          <a:xfrm>
            <a:off x="-252413" y="0"/>
            <a:ext cx="9396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27088" y="260350"/>
            <a:ext cx="7273925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dirty="0" smtClean="0">
                <a:solidFill>
                  <a:schemeClr val="tx1"/>
                </a:solidFill>
                <a:latin typeface="Bookman Old Style" pitchFamily="18" charset="0"/>
              </a:rPr>
              <a:t>resultados</a:t>
            </a:r>
            <a:r>
              <a:rPr lang="es-ES_tradnl" sz="2400" dirty="0" smtClean="0">
                <a:solidFill>
                  <a:schemeClr val="tx1"/>
                </a:solidFill>
                <a:latin typeface="Bookman Old Style" pitchFamily="18" charset="0"/>
              </a:rPr>
              <a:t> – codificación axial</a:t>
            </a:r>
            <a:endParaRPr lang="es-ES_tradnl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3131840" y="2420888"/>
            <a:ext cx="2376264" cy="156966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sz="2400" dirty="0" smtClean="0">
                <a:latin typeface="Bookman Old Style" pitchFamily="18" charset="0"/>
              </a:rPr>
              <a:t> 2ª-</a:t>
            </a:r>
            <a:r>
              <a:rPr lang="es-ES_tradnl" sz="2400" dirty="0" smtClean="0">
                <a:latin typeface="Bookman Old Style" pitchFamily="18" charset="0"/>
              </a:rPr>
              <a:t>estrategias </a:t>
            </a:r>
          </a:p>
          <a:p>
            <a:pPr algn="ctr"/>
            <a:r>
              <a:rPr lang="es-ES_tradnl" sz="2400" dirty="0" smtClean="0">
                <a:latin typeface="Bookman Old Style" pitchFamily="18" charset="0"/>
              </a:rPr>
              <a:t>de cuidado</a:t>
            </a:r>
          </a:p>
          <a:p>
            <a:pPr algn="ctr"/>
            <a:r>
              <a:rPr lang="es-ES_tradnl" sz="2400" dirty="0" smtClean="0">
                <a:latin typeface="Bookman Old Style" pitchFamily="18" charset="0"/>
              </a:rPr>
              <a:t>d</a:t>
            </a:r>
            <a:r>
              <a:rPr lang="es-ES_tradnl" sz="2400" dirty="0" smtClean="0">
                <a:latin typeface="Bookman Old Style" pitchFamily="18" charset="0"/>
              </a:rPr>
              <a:t>el </a:t>
            </a:r>
          </a:p>
          <a:p>
            <a:pPr algn="ctr"/>
            <a:r>
              <a:rPr lang="es-ES_tradnl" sz="2400" dirty="0" smtClean="0">
                <a:latin typeface="Bookman Old Style" pitchFamily="18" charset="0"/>
              </a:rPr>
              <a:t>familiar</a:t>
            </a:r>
            <a:endParaRPr lang="es-ES_tradnl" sz="2400" dirty="0">
              <a:latin typeface="Bookman Old Style" pitchFamily="18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0" y="980728"/>
            <a:ext cx="2699792" cy="2139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sz="1900" u="sng" dirty="0" smtClean="0">
                <a:latin typeface="Bookman Old Style" pitchFamily="18" charset="0"/>
              </a:rPr>
              <a:t>escape</a:t>
            </a:r>
            <a:r>
              <a:rPr lang="es-ES_tradnl" sz="19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 *está menos tiempo en el hogar para evitar discusiones; 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*</a:t>
            </a:r>
            <a:r>
              <a:rPr lang="es-ES_tradnl" sz="1900" dirty="0" smtClean="0">
                <a:latin typeface="Bookman Old Style" pitchFamily="18" charset="0"/>
              </a:rPr>
              <a:t>aumenta el consumo de alcohol como vía de escape</a:t>
            </a:r>
            <a:endParaRPr lang="es-ES_tradnl" sz="1900" dirty="0">
              <a:latin typeface="Bookman Old Style" pitchFamily="18" charset="0"/>
            </a:endParaRPr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5724128" y="1052736"/>
            <a:ext cx="341987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sz="1900" u="sng" dirty="0" smtClean="0">
                <a:latin typeface="Bookman Old Style" pitchFamily="18" charset="0"/>
              </a:rPr>
              <a:t>indiferencia</a:t>
            </a:r>
            <a:r>
              <a:rPr lang="es-ES_tradnl" sz="19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 *ignora los comportamientos y actitudes del paciente para no estar en desacuerdo con él</a:t>
            </a:r>
            <a:endParaRPr lang="es-ES_tradnl" sz="1900" dirty="0">
              <a:latin typeface="Bookman Old Style" pitchFamily="18" charset="0"/>
            </a:endParaRP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0" y="3140968"/>
            <a:ext cx="3131840" cy="37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s-ES_tradnl" sz="1900" u="sng" dirty="0" smtClean="0">
              <a:latin typeface="Bookman Old Style" pitchFamily="18" charset="0"/>
            </a:endParaRPr>
          </a:p>
          <a:p>
            <a:pPr algn="ctr"/>
            <a:r>
              <a:rPr lang="es-ES_tradnl" sz="1900" u="sng" dirty="0" smtClean="0">
                <a:latin typeface="Bookman Old Style" pitchFamily="18" charset="0"/>
              </a:rPr>
              <a:t>conflicto</a:t>
            </a:r>
            <a:r>
              <a:rPr lang="es-ES_tradnl" sz="19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 *exige que el paciente haga actividades y por eso casi nunca participa en las tareas domésticas; 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*culpa el paciente por la inestabilidad familiar </a:t>
            </a:r>
            <a:r>
              <a:rPr lang="es-ES" sz="1900" dirty="0" smtClean="0">
                <a:latin typeface="Bookman Old Style" pitchFamily="18" charset="0"/>
              </a:rPr>
              <a:t>para </a:t>
            </a:r>
            <a:r>
              <a:rPr lang="es-ES" sz="1900" dirty="0" smtClean="0">
                <a:latin typeface="Bookman Old Style" pitchFamily="18" charset="0"/>
              </a:rPr>
              <a:t>ayudar-le a tener conciencia de su comportamiento</a:t>
            </a:r>
            <a:endParaRPr lang="es-ES_tradnl" sz="1900" dirty="0">
              <a:latin typeface="Bookman Old Style" pitchFamily="18" charset="0"/>
            </a:endParaRPr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5580112" y="3212976"/>
            <a:ext cx="3384376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sz="1900" u="sng" dirty="0" smtClean="0">
                <a:latin typeface="Bookman Old Style" pitchFamily="18" charset="0"/>
              </a:rPr>
              <a:t>chantaje</a:t>
            </a:r>
            <a:r>
              <a:rPr lang="es-ES_tradnl" sz="19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*niega participar en actividades sociales si el paciente  no lo acompaña  (</a:t>
            </a:r>
            <a:r>
              <a:rPr lang="es-ES" sz="1900" dirty="0" smtClean="0">
                <a:latin typeface="Bookman Old Style" pitchFamily="18" charset="0"/>
              </a:rPr>
              <a:t>voy a ir si vas)</a:t>
            </a:r>
            <a:endParaRPr lang="es-ES_tradnl" sz="1900" dirty="0">
              <a:latin typeface="Bookman Old Style" pitchFamily="18" charset="0"/>
            </a:endParaRPr>
          </a:p>
        </p:txBody>
      </p:sp>
      <p:sp>
        <p:nvSpPr>
          <p:cNvPr id="12" name="CaixaDeTexto 11"/>
          <p:cNvSpPr txBox="1">
            <a:spLocks noChangeArrowheads="1"/>
          </p:cNvSpPr>
          <p:nvPr/>
        </p:nvSpPr>
        <p:spPr bwMode="auto">
          <a:xfrm>
            <a:off x="3491880" y="4941168"/>
            <a:ext cx="4104456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sz="1900" u="sng" dirty="0" smtClean="0">
                <a:latin typeface="Bookman Old Style" pitchFamily="18" charset="0"/>
              </a:rPr>
              <a:t>n</a:t>
            </a:r>
            <a:r>
              <a:rPr lang="es-ES_tradnl" sz="1900" u="sng" dirty="0" smtClean="0">
                <a:latin typeface="Bookman Old Style" pitchFamily="18" charset="0"/>
              </a:rPr>
              <a:t>inguna participación</a:t>
            </a:r>
          </a:p>
          <a:p>
            <a:pPr algn="ctr"/>
            <a:r>
              <a:rPr lang="es-ES_tradnl" sz="1900" dirty="0" smtClean="0">
                <a:latin typeface="Bookman Old Style" pitchFamily="18" charset="0"/>
              </a:rPr>
              <a:t> *no participa en las consultas médicas para  que el paciente se sienta más cómodo y para no perturbar </a:t>
            </a:r>
            <a:endParaRPr lang="es-ES_tradnl" sz="1900" dirty="0">
              <a:latin typeface="Bookman Old Style" pitchFamily="18" charset="0"/>
            </a:endParaRPr>
          </a:p>
        </p:txBody>
      </p:sp>
      <p:cxnSp>
        <p:nvCxnSpPr>
          <p:cNvPr id="15" name="Conexão recta unidireccional 14"/>
          <p:cNvCxnSpPr/>
          <p:nvPr/>
        </p:nvCxnSpPr>
        <p:spPr>
          <a:xfrm>
            <a:off x="4572000" y="4149080"/>
            <a:ext cx="576064" cy="7920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xão recta unidireccional 17"/>
          <p:cNvCxnSpPr/>
          <p:nvPr/>
        </p:nvCxnSpPr>
        <p:spPr>
          <a:xfrm flipV="1">
            <a:off x="4788024" y="1412776"/>
            <a:ext cx="1512168" cy="86303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 flipH="1">
            <a:off x="2123728" y="2996952"/>
            <a:ext cx="936104" cy="50405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cta unidireccional 27"/>
          <p:cNvCxnSpPr/>
          <p:nvPr/>
        </p:nvCxnSpPr>
        <p:spPr>
          <a:xfrm flipH="1" flipV="1">
            <a:off x="2771800" y="1340768"/>
            <a:ext cx="1368152" cy="10081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xão recta unidireccional 33"/>
          <p:cNvCxnSpPr/>
          <p:nvPr/>
        </p:nvCxnSpPr>
        <p:spPr>
          <a:xfrm>
            <a:off x="5580112" y="2996952"/>
            <a:ext cx="1080120" cy="36004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/>
      <p:bldP spid="10" grpId="0"/>
      <p:bldP spid="11" grpId="0"/>
      <p:bldP spid="13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15" descr="nas escadas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3850" y="260350"/>
            <a:ext cx="4319588" cy="5048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Bookman Old Style" pitchFamily="18" charset="0"/>
              </a:rPr>
              <a:t>discusión</a:t>
            </a:r>
            <a:r>
              <a:rPr lang="pt-PT" sz="2800" dirty="0" smtClean="0">
                <a:solidFill>
                  <a:schemeClr val="tx1"/>
                </a:solidFill>
                <a:latin typeface="Bookman Old Style" pitchFamily="18" charset="0"/>
              </a:rPr>
              <a:t>…</a:t>
            </a:r>
            <a:endParaRPr lang="pt-PT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4" name="Rectângulo 13"/>
          <p:cNvSpPr>
            <a:spLocks noChangeArrowheads="1"/>
          </p:cNvSpPr>
          <p:nvPr/>
        </p:nvSpPr>
        <p:spPr bwMode="auto">
          <a:xfrm>
            <a:off x="395536" y="1340768"/>
            <a:ext cx="84963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2400"/>
              </a:lnSpc>
            </a:pPr>
            <a:r>
              <a:rPr lang="es-ES_tradnl" sz="2000" dirty="0" smtClean="0">
                <a:latin typeface="Bookman Old Style" pitchFamily="18" charset="0"/>
              </a:rPr>
              <a:t>De </a:t>
            </a:r>
            <a:r>
              <a:rPr lang="es-ES_tradnl" sz="2000" dirty="0" smtClean="0">
                <a:latin typeface="Bookman Old Style" pitchFamily="18" charset="0"/>
              </a:rPr>
              <a:t>alguna manera los familiares cambian, para atender a las necesidades del paciente y el papel de cuidador se construye cada día en la interacción entre las personas que </a:t>
            </a:r>
            <a:r>
              <a:rPr lang="es-ES_tradnl" sz="2000" dirty="0" smtClean="0">
                <a:latin typeface="Bookman Old Style" pitchFamily="18" charset="0"/>
              </a:rPr>
              <a:t>cohabitan</a:t>
            </a:r>
          </a:p>
          <a:p>
            <a:pPr algn="ctr">
              <a:lnSpc>
                <a:spcPts val="2400"/>
              </a:lnSpc>
            </a:pPr>
            <a:endParaRPr lang="pt-PT" sz="2000" dirty="0">
              <a:latin typeface="Bookman Old Style" pitchFamily="18" charset="0"/>
            </a:endParaRPr>
          </a:p>
          <a:p>
            <a:pPr algn="ctr"/>
            <a:r>
              <a:rPr lang="es-ES_tradnl" sz="2000" dirty="0" smtClean="0">
                <a:latin typeface="Bookman Old Style" pitchFamily="18" charset="0"/>
              </a:rPr>
              <a:t>El cuidado adquiere características particulares de contenidos inadecuados a la situación de salud</a:t>
            </a:r>
            <a:r>
              <a:rPr lang="es-ES_tradnl" sz="2000" dirty="0" smtClean="0">
                <a:latin typeface="Bookman Old Style" pitchFamily="18" charset="0"/>
              </a:rPr>
              <a:t>.</a:t>
            </a:r>
          </a:p>
          <a:p>
            <a:pPr algn="ctr"/>
            <a:endParaRPr lang="pt-PT" sz="2000" dirty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latin typeface="Bookman Old Style" pitchFamily="18" charset="0"/>
              </a:rPr>
              <a:t>Todo lo que el familiar hace, tiene la intención de ayudar el paciente a mejorar y superar su depresión a través de un modo diferente de cuidado, pero las estrategias utilizadas conducen el paciente  a un mayor aislamiento. </a:t>
            </a:r>
            <a:endParaRPr lang="es-ES_tradnl" sz="2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endParaRPr lang="pt-PT" sz="2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latin typeface="Bookman Old Style" pitchFamily="18" charset="0"/>
              </a:rPr>
              <a:t>El </a:t>
            </a:r>
            <a:r>
              <a:rPr lang="es-ES_tradnl" sz="2000" dirty="0" smtClean="0">
                <a:latin typeface="Bookman Old Style" pitchFamily="18" charset="0"/>
              </a:rPr>
              <a:t>paciente se siente </a:t>
            </a:r>
            <a:r>
              <a:rPr lang="es-ES_tradnl" sz="2000" dirty="0" smtClean="0">
                <a:latin typeface="Bookman Old Style" pitchFamily="18" charset="0"/>
              </a:rPr>
              <a:t>incomprendido, </a:t>
            </a:r>
            <a:r>
              <a:rPr lang="es-ES_tradnl" sz="2000" dirty="0" smtClean="0">
                <a:latin typeface="Bookman Old Style" pitchFamily="18" charset="0"/>
              </a:rPr>
              <a:t>mal </a:t>
            </a:r>
            <a:r>
              <a:rPr lang="es-ES_tradnl" sz="2000" dirty="0" smtClean="0">
                <a:latin typeface="Bookman Old Style" pitchFamily="18" charset="0"/>
              </a:rPr>
              <a:t>aceptado e no cuidado. </a:t>
            </a:r>
            <a:endParaRPr lang="pt-PT" sz="2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endParaRPr lang="pt-PT" sz="20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15" descr="nas escadas.jpg"/>
          <p:cNvPicPr>
            <a:picLocks noChangeAspect="1"/>
          </p:cNvPicPr>
          <p:nvPr/>
        </p:nvPicPr>
        <p:blipFill>
          <a:blip r:embed="rId2" cstate="print">
            <a:lum bright="80000" contrast="-84000"/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79388" y="260350"/>
            <a:ext cx="4537075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Bookman Old Style" pitchFamily="18" charset="0"/>
              </a:rPr>
              <a:t>discusión</a:t>
            </a:r>
            <a:r>
              <a:rPr lang="pt-PT" sz="2800" dirty="0" smtClean="0">
                <a:solidFill>
                  <a:schemeClr val="tx1"/>
                </a:solidFill>
                <a:latin typeface="Bookman Old Style" pitchFamily="18" charset="0"/>
              </a:rPr>
              <a:t>…</a:t>
            </a:r>
            <a:endParaRPr lang="pt-PT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1196752"/>
            <a:ext cx="8352978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ts val="3000"/>
              </a:lnSpc>
            </a:pPr>
            <a:r>
              <a:rPr lang="es-ES_tradnl" sz="2000" dirty="0" smtClean="0">
                <a:latin typeface="Bookman Old Style" pitchFamily="18" charset="0"/>
              </a:rPr>
              <a:t>Algunas </a:t>
            </a:r>
            <a:r>
              <a:rPr lang="es-ES_tradnl" sz="2000" dirty="0" smtClean="0">
                <a:latin typeface="Bookman Old Style" pitchFamily="18" charset="0"/>
              </a:rPr>
              <a:t>veces  el familiar tiene un sentimiento de culpa, no como consecuencia de haber </a:t>
            </a:r>
            <a:r>
              <a:rPr lang="es-ES_tradnl" sz="2000" dirty="0" smtClean="0">
                <a:latin typeface="Bookman Old Style" pitchFamily="18" charset="0"/>
              </a:rPr>
              <a:t>hecho algo malo, </a:t>
            </a:r>
            <a:r>
              <a:rPr lang="es-ES_tradnl" sz="2000" dirty="0" smtClean="0">
                <a:latin typeface="Bookman Old Style" pitchFamily="18" charset="0"/>
              </a:rPr>
              <a:t>sino por haber tenido un comportamiento más duro con el paciente y no saber </a:t>
            </a:r>
            <a:r>
              <a:rPr lang="es-ES_tradnl" sz="2000" dirty="0" smtClean="0">
                <a:latin typeface="Bookman Old Style" pitchFamily="18" charset="0"/>
              </a:rPr>
              <a:t>si esto es correcto.</a:t>
            </a:r>
          </a:p>
          <a:p>
            <a:pPr algn="ctr">
              <a:lnSpc>
                <a:spcPts val="3000"/>
              </a:lnSpc>
            </a:pPr>
            <a:endParaRPr lang="es-ES" sz="2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" sz="2000" dirty="0" smtClean="0">
                <a:latin typeface="Bookman Old Style" pitchFamily="18" charset="0"/>
              </a:rPr>
              <a:t>Vive </a:t>
            </a:r>
            <a:r>
              <a:rPr lang="es-ES" sz="2000" dirty="0" smtClean="0">
                <a:latin typeface="Bookman Old Style" pitchFamily="18" charset="0"/>
              </a:rPr>
              <a:t>sentimientos de inadecuación frente a una nueva </a:t>
            </a:r>
            <a:r>
              <a:rPr lang="es-ES" sz="2000" dirty="0" smtClean="0">
                <a:latin typeface="Bookman Old Style" pitchFamily="18" charset="0"/>
              </a:rPr>
              <a:t>situación</a:t>
            </a:r>
          </a:p>
          <a:p>
            <a:pPr algn="ctr">
              <a:lnSpc>
                <a:spcPts val="3000"/>
              </a:lnSpc>
            </a:pPr>
            <a:endParaRPr lang="es-ES" sz="2000" dirty="0" smtClean="0">
              <a:latin typeface="Bookman Old Style" pitchFamily="18" charset="0"/>
            </a:endParaRPr>
          </a:p>
          <a:p>
            <a:pPr>
              <a:lnSpc>
                <a:spcPts val="3000"/>
              </a:lnSpc>
            </a:pPr>
            <a:r>
              <a:rPr lang="es-ES_tradnl" sz="2000" dirty="0" smtClean="0">
                <a:latin typeface="Bookman Old Style" pitchFamily="18" charset="0"/>
              </a:rPr>
              <a:t>Este </a:t>
            </a:r>
            <a:r>
              <a:rPr lang="es-ES_tradnl" sz="2000" dirty="0" smtClean="0">
                <a:latin typeface="Bookman Old Style" pitchFamily="18" charset="0"/>
              </a:rPr>
              <a:t>hecho parece sugerir que la experiencia de la transición a </a:t>
            </a:r>
            <a:r>
              <a:rPr lang="es-ES_tradnl" sz="2000" dirty="0" smtClean="0">
                <a:latin typeface="Bookman Old Style" pitchFamily="18" charset="0"/>
              </a:rPr>
              <a:t>cuidador:</a:t>
            </a:r>
            <a:r>
              <a:rPr lang="es-ES_tradnl" sz="2000" dirty="0" smtClean="0">
                <a:latin typeface="Bookman Old Style" pitchFamily="18" charset="0"/>
              </a:rPr>
              <a:t> </a:t>
            </a:r>
            <a:r>
              <a:rPr lang="es-ES_tradnl" sz="2000" dirty="0" smtClean="0">
                <a:latin typeface="Bookman Old Style" pitchFamily="18" charset="0"/>
              </a:rPr>
              <a:t>        	 resulta </a:t>
            </a:r>
            <a:r>
              <a:rPr lang="es-ES_tradnl" sz="2000" dirty="0" smtClean="0">
                <a:latin typeface="Bookman Old Style" pitchFamily="18" charset="0"/>
              </a:rPr>
              <a:t>en malestar subjetivo, </a:t>
            </a:r>
          </a:p>
          <a:p>
            <a:pPr>
              <a:lnSpc>
                <a:spcPts val="3000"/>
              </a:lnSpc>
            </a:pPr>
            <a:endParaRPr lang="es-ES_tradnl" sz="1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latin typeface="Bookman Old Style" pitchFamily="18" charset="0"/>
              </a:rPr>
              <a:t> </a:t>
            </a:r>
            <a:r>
              <a:rPr lang="es-ES_tradnl" sz="2000" dirty="0" smtClean="0">
                <a:latin typeface="Bookman Old Style" pitchFamily="18" charset="0"/>
              </a:rPr>
              <a:t>   un </a:t>
            </a:r>
            <a:r>
              <a:rPr lang="es-ES_tradnl" sz="2000" dirty="0" smtClean="0">
                <a:latin typeface="Bookman Old Style" pitchFamily="18" charset="0"/>
              </a:rPr>
              <a:t>comportamiento inadecuado, </a:t>
            </a:r>
          </a:p>
          <a:p>
            <a:pPr algn="ctr">
              <a:lnSpc>
                <a:spcPts val="3000"/>
              </a:lnSpc>
            </a:pPr>
            <a:endParaRPr lang="es-ES_tradnl" sz="1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r>
              <a:rPr lang="es-ES_tradnl" sz="2000" dirty="0" smtClean="0">
                <a:latin typeface="Bookman Old Style" pitchFamily="18" charset="0"/>
              </a:rPr>
              <a:t>  </a:t>
            </a:r>
            <a:r>
              <a:rPr lang="es-ES_tradnl" sz="2000" dirty="0" smtClean="0">
                <a:latin typeface="Bookman Old Style" pitchFamily="18" charset="0"/>
              </a:rPr>
              <a:t>un malestar de las relaciones interpersonales</a:t>
            </a:r>
            <a:endParaRPr lang="es-ES" sz="2000" dirty="0" smtClean="0">
              <a:latin typeface="Bookman Old Style" pitchFamily="18" charset="0"/>
            </a:endParaRPr>
          </a:p>
          <a:p>
            <a:pPr algn="ctr">
              <a:lnSpc>
                <a:spcPts val="3000"/>
              </a:lnSpc>
            </a:pPr>
            <a:endParaRPr lang="es-ES_tradnl" sz="2000" dirty="0" smtClean="0"/>
          </a:p>
        </p:txBody>
      </p:sp>
      <p:cxnSp>
        <p:nvCxnSpPr>
          <p:cNvPr id="9" name="Conexão recta unidireccional 8"/>
          <p:cNvCxnSpPr/>
          <p:nvPr/>
        </p:nvCxnSpPr>
        <p:spPr>
          <a:xfrm>
            <a:off x="3203848" y="2420888"/>
            <a:ext cx="0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cta unidireccional 13"/>
          <p:cNvCxnSpPr/>
          <p:nvPr/>
        </p:nvCxnSpPr>
        <p:spPr>
          <a:xfrm>
            <a:off x="1979712" y="4509120"/>
            <a:ext cx="1224136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cta unidireccional 15"/>
          <p:cNvCxnSpPr/>
          <p:nvPr/>
        </p:nvCxnSpPr>
        <p:spPr>
          <a:xfrm>
            <a:off x="1979712" y="4581128"/>
            <a:ext cx="0" cy="129614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xão recta unidireccional 18"/>
          <p:cNvCxnSpPr/>
          <p:nvPr/>
        </p:nvCxnSpPr>
        <p:spPr>
          <a:xfrm>
            <a:off x="2051720" y="4581128"/>
            <a:ext cx="648072" cy="6480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500"/>
                            </p:stCondLst>
                            <p:childTnLst>
                              <p:par>
                                <p:cTn id="4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000"/>
                            </p:stCondLst>
                            <p:childTnLst>
                              <p:par>
                                <p:cTn id="4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2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15" descr="nas escadas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540904"/>
              </a:clrFrom>
              <a:clrTo>
                <a:srgbClr val="540904">
                  <a:alpha val="0"/>
                </a:srgbClr>
              </a:clrTo>
            </a:clrChange>
            <a:lum bright="80000" contrast="-86000"/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ângulo 16"/>
          <p:cNvSpPr>
            <a:spLocks noChangeArrowheads="1"/>
          </p:cNvSpPr>
          <p:nvPr/>
        </p:nvSpPr>
        <p:spPr bwMode="auto">
          <a:xfrm>
            <a:off x="5867400" y="6581775"/>
            <a:ext cx="327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6150" name="CaixaDeTexto 8"/>
          <p:cNvSpPr txBox="1">
            <a:spLocks noChangeArrowheads="1"/>
          </p:cNvSpPr>
          <p:nvPr/>
        </p:nvSpPr>
        <p:spPr bwMode="auto">
          <a:xfrm>
            <a:off x="547688" y="1781175"/>
            <a:ext cx="4968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PT">
              <a:latin typeface="Calibri" pitchFamily="34" charset="0"/>
            </a:endParaRPr>
          </a:p>
        </p:txBody>
      </p:sp>
      <p:sp>
        <p:nvSpPr>
          <p:cNvPr id="6151" name="CaixaDeTexto 9"/>
          <p:cNvSpPr txBox="1">
            <a:spLocks noChangeArrowheads="1"/>
          </p:cNvSpPr>
          <p:nvPr/>
        </p:nvSpPr>
        <p:spPr bwMode="auto">
          <a:xfrm>
            <a:off x="539750" y="1773238"/>
            <a:ext cx="4968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PT">
              <a:latin typeface="Calibri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79388" y="260350"/>
            <a:ext cx="4537075" cy="5762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Bookman Old Style" pitchFamily="18" charset="0"/>
              </a:rPr>
              <a:t>discusión</a:t>
            </a:r>
            <a:r>
              <a:rPr lang="pt-PT" sz="2800" dirty="0" smtClean="0">
                <a:solidFill>
                  <a:schemeClr val="tx1"/>
                </a:solidFill>
                <a:latin typeface="Bookman Old Style" pitchFamily="18" charset="0"/>
              </a:rPr>
              <a:t>…</a:t>
            </a:r>
            <a:endParaRPr lang="pt-PT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23528" y="1102820"/>
            <a:ext cx="864096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Los familiares viven la transición a cuidadores con mucha inestabilidad, porque no saben si lo están haciendo bien.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Calibri" pitchFamily="34" charset="0"/>
              <a:cs typeface="Courier New" pitchFamily="49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La transición es un concepto central y se encuentra dentro del dominio del conocimiento en enfermería </a:t>
            </a:r>
            <a:r>
              <a:rPr kumimoji="0" lang="es-ES_trad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s-ES_tradnl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Meleis</a:t>
            </a:r>
            <a:r>
              <a:rPr kumimoji="0" lang="es-ES_tradn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, 2007).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000" dirty="0" smtClean="0">
              <a:latin typeface="Bookman Old Style" pitchFamily="18" charset="0"/>
              <a:ea typeface="Calibri" pitchFamily="34" charset="0"/>
              <a:cs typeface="Courier New" pitchFamily="49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Si las enfermeras supieran cómo los familiares se enfrentan a la depresión de su familiar y las estrategias que utilizan, pudran planificar intervenciones adecuadas para que la transición se haga con estabilidad.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2000" dirty="0" smtClean="0">
              <a:latin typeface="Bookman Old Style" pitchFamily="18" charset="0"/>
              <a:ea typeface="Calibri" pitchFamily="34" charset="0"/>
              <a:cs typeface="Courier New" pitchFamily="49" charset="0"/>
            </a:endParaRP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 Para tal, es importante que las enfermeras presten atención a estas familias y hagan su seguimiento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ea typeface="Calibri" pitchFamily="34" charset="0"/>
              <a:cs typeface="Courier New" pitchFamily="49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        </a:t>
            </a:r>
            <a:r>
              <a:rPr kumimoji="0" lang="es-ES_tradn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Calibri" pitchFamily="34" charset="0"/>
                <a:cs typeface="Courier New" pitchFamily="49" charset="0"/>
              </a:rPr>
              <a:t> así, los cuidadores pueden recibir orientaciones y apoyo, para que la transición se haga armoniosamente y la relación entre familiar y paciente se mejore. </a:t>
            </a:r>
            <a:endParaRPr kumimoji="0" lang="es-ES_tradn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cxnSp>
        <p:nvCxnSpPr>
          <p:cNvPr id="18" name="Conexão recta unidireccional 17"/>
          <p:cNvCxnSpPr/>
          <p:nvPr/>
        </p:nvCxnSpPr>
        <p:spPr>
          <a:xfrm>
            <a:off x="1547664" y="5157192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76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76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764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sem nome.pn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254771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sz="3600" dirty="0" smtClean="0"/>
              <a:t>P</a:t>
            </a:r>
            <a:r>
              <a:rPr lang="es-ES_tradnl" sz="3600" dirty="0" smtClean="0"/>
              <a:t>roceso </a:t>
            </a:r>
            <a:r>
              <a:rPr lang="es-ES_tradnl" sz="3600" dirty="0"/>
              <a:t>de transición del </a:t>
            </a:r>
            <a:r>
              <a:rPr lang="es-ES_tradnl" sz="3600" dirty="0" smtClean="0"/>
              <a:t>familiar </a:t>
            </a: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a </a:t>
            </a:r>
            <a:r>
              <a:rPr lang="es-ES_tradnl" sz="3600" dirty="0"/>
              <a:t>cuidador </a:t>
            </a: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de </a:t>
            </a:r>
            <a:r>
              <a:rPr lang="es-ES_tradnl" sz="3600" dirty="0"/>
              <a:t>la persona con depresión</a:t>
            </a:r>
            <a:r>
              <a:rPr lang="pt-PT" sz="3600" dirty="0"/>
              <a:t/>
            </a:r>
            <a:br>
              <a:rPr lang="pt-PT" sz="3600" dirty="0"/>
            </a:br>
            <a:endParaRPr lang="pt-PT" sz="3600" dirty="0"/>
          </a:p>
        </p:txBody>
      </p:sp>
      <p:pic>
        <p:nvPicPr>
          <p:cNvPr id="5" name="Picture 2" descr="logo_lef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640"/>
            <a:ext cx="1728788" cy="4778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029" name="AutoShape 5" descr="https://encuentros.isciii.es/murcia2012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1" name="AutoShape 7" descr="https://encuentros.isciii.es/murcia2012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3" name="AutoShape 9" descr="https://encuentros.isciii.es/murcia2012/img/toppi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5" name="AutoShape 11" descr="data:image/jpeg;base64,/9j/4AAQSkZJRgABAQAAAQABAAD/2wCEAAkGBhQSERIUEhMTEhQWFBcVFxgXGBgUFxUXFxYXGBsgGBgZJyYeFxkkHBUVHy8iJCcpOCwsGB8xNTAqNSgrLCkBCQoKDgwOGg8PGjUlHCQsLSkpLDIsLCwsNCwsNS8sLCwpNSwpLy8sLCksLCwsLC8pKSwqLCkpLywvLCksLCk0LP/AABEIADkA8AMBIgACEQEDEQH/xAAcAAACAgMBAQAAAAAAAAAAAAAFBgADAQIEBwj/xAA/EAACAQIEBAMEBwYEBwAAAAABAhEAAwQSITEFIkFRBhNhMnGxwQcjQoGRofA0UmJzgtEzcpKyFBUkQ5Oj4f/EABoBAAIDAQEAAAAAAAAAAAAAAAACAQMEBQb/xAAwEQACAQIDBgMHBQAAAAAAAAAAAQIDEQQSEyEyQVJxkQVCUSMxYWKBofAUIjM00f/aAAwDAQACEQMRAD8AcjarRrVXrikLBQdTbF0aRyFss6+saetWtarfcy2BzWqpa1RJ7cenWqWtz8aZMVoHPaqh7VEns1S1unTFsDHtVS9qibWqqezT3IsC2tVU1qibWaqaz2BbbQanWhzUVdkKLbsga1qrMFwxrrqiiSxA/X60rm8SYe8hsBCFdy2g1EDLGc7HrXov0f8ABsqec+rHlUxH+YgdJOnuFc2t4hf2dPef2XqdCjg7J1Km6vu/T/Rh4BwRMLaCIBO7N1Y/27UUrFZqlKysS227slalx3rJoPx/hr3ggQLykkliRIj2dPstsfnUTbSulcmCUpWbsF8471PMHel2/wAAdmuRlykhkWfZZnRrk9vY095qzF8JuHENcUAgqoUkrKkKRMFSdyDoRVOrPlLVSi/MH8wqZqXU4ZiAVlywkH/EIM5UkkwZEi5y/wAX4a3+H4siA8RA0fVtbmsxp7Sf6aNaXKydGPMhkzVMwpcvcIvtvcLc0xnI2uIViNuUOPvre3w7EA2ybhOxYlyQDmJbljmBXKB2o1ZcrI0o23kMGcd6mYUAxHC7xuXGRsoZiwhiJMWgM2n8L/jXOvCMSphbkDnjnMSS51nvmT3ZaHVknuslUotbyGfMKhcd6Xn4ZiADlusTtq52NsA/1Z5M1WOGYkqQzTKMo+sMCc/tCDn0Ke7KaNaXKw0o2vmQy5hULCl7/luIk/WECRMOdVzLoojkhQw03mqcRwnEsCpcEZCurnWQYnuZjX86HWlysFRjffQ0TUrVa2rQZz5hxHGnuZc11xlteSIOUeX2I2OpnXrFMuB8d3bFq0Mq3s7XHLMWB1uHQZdIBJpBy9tKP28EGs4WSZK3Nv5rRS5muIyin70NV3x2z4e4uXLeMBSIywTzTOxyyNqv8PeJkRHF5jPKUEEzAMjSY1C15/ibTK7gdGI310rRcSejGnVWQrpoeuAeKnZb4v8AIQpa2W+00DTT1BP31vY8UFoZgV+rv8sfaDWza+8jN+BpIXFsPtfCum1iW7k/lU60iNKI1cP8Tu124ty2QnmNlbpkExHcGNPfVeJ4jiXxK+VbbyA6tmJAJEcwiZjU6elB8KrMRrE9iCfXc/KulMddVDlRi0mJnp7tum51naKrliKnuGVGIdwVzEm0TdS0jAHVnBGwy5o7kmY7DvVfh/HOt1vNupdHluTllUiEJJLRoArnbrpVdq7cu2FV0KsQCwYxHv17x+hWy8DKI5z22JTKVQyYuArJ7ABifuqipiZuLzvYXQoLMsq2nVhCL/klWN1jIViuU87Rt7lA/Rr1zBYQW7aIuyqAK888FYEHEJA5balvwED416SKy4D9+aq+LsuiN3iPs8lBcFd9WZqVKldM5Rq1LeJt4vzGZc2mYDVIyl0jKP3soOretM0Vgiq6lPPxsWU6mR3sn1AWJtYgiyQTnCMHIyjmYp0OhMBu9VMuMggGdGIJyToSFHbUFWn0qx8ZfDKvd3WQm8OFXQ7AA5t+h1Ndd17yIMxDN5iDRfskiZH466Ujo38z7jqtbyrsDGTGERLQUYEjy1IJDwSR19jaP7U38RiLRAlxmaQOVixm0ObfSM+3v2rtfi94ZSbY2JIAY7ojDWNIzNPfLVg4peI0tKNhrn3Ks07baAf1Ujw/pJ9xliNu2K7HMr4zWcwGbp5WaIMCTplmPXtWP+HxIZYB0ZiNUK6tcnNOswViPvq8cXuswAt5RKSSrGASoYH/AFDWpa4vegDypOVdw0yQmpgREsRA15fwbQ+Z9yP1HyrsbIMSLL6k3OTKTkmCq54jSQc4E/nWMGuKzoXJyyuYQkQVaSY1zA5djWt/i97VRbg5W1AYwQWgiRqDl/Or8biry3oVSUm0PZmCzGTPUQIPbT1ptLand9xdXY1lXY5Hwt4NdZVc3Jcq+cZCpHKuQmD7iB3mowxRYtDCTGht5gmcmBPLMRvXQvGLhEi19kkyHGothiBpPtEjbpWqcWvHUW91GhDZZHmkxAnXIvX7Q+9dBer/AD6E679F+fU5LK4xQFAaAgG6EzCyQT9r299Nq3w6YtYHNEk6m2d2cnP1mMkZdKIYDijPdKFQvKT1kQU36a5jt2oqBULD28z7jPEX8q7A7gpu5PrpzZuuXUR2XbWaJVgCs1fGOVWKJSzNs+RrLEe74U0WbsW8IZkBWb/3MflSytsetHr2HIs4bQgeU0SO9x6WY0TF51e456M5P4kkULM66DrXZh8OwjrVGHBLKJGrAan1ioiNLgFOPNatlLaWgoyjnYEMfWdiT8xQx31iB399GPFtqMSQQcwJntGkAfdQNgAx9/T/AO0Q9wT2MKYG+WhYtg+pjT8KM4Kw2uqEkknUnf3++lgP2DCPWfhTBwjimYhH36dJ1091JOLCMgzcfy7ZZ20G+UGSdAAoOgLExV1hmZQ7gKzgMQOhOwnrAgVTY+vuAA5rNpu8q96N+xVRoPWiGJEMa5uNlkpNcWdTw6GeunwW0avAFn/Gf/KvxJ+IpzFLHgJPqHPe4fyUCmet2BjahEx+ISzYmbJUqVK2GElSpUoA4+KXmS0zJ7Wkdd2A+dC7XHLinK1uTLifZ9nNtEg7CY7ij8VjLQABXxE3LNrQhiTJ6ZvZ05oy9J3rZOPOVnywIAkkmBLlZ0HsiJNHYrAWgAVgeJu9zKyjKSYInSERuoEjmOulc9njDhSxIYmMylWQWiWI5m100jaeu1HctTLQACucbulTlTISNCZJUxbJkR/H+VRePOZizqC2k6wis0RGjaDT1FUeI/E7YfEWbSiyodS+a8WUORctp5dvKCTci4W2PTTcgKv0rK6M1rDO2XMTmdVUILlhJza7i+p20gz3oAZLfHXMHytOsEmZZgMukH2etS1x1y1seWDnOpBMDUCBIEkTrS7b+li0WAFi6R5ptyCmozW1BWfbY+aDkGsBt6zY+la2yLc/4e8EK5mOZOWfMy9eafLIP7vxAHhLKgkhQCdzAk+81bSbiPH4PDzirKLnDojW3Ycma95Ukgjl0YgkrMdNa5T9KSJyPazOEttmFy2ltjcKj2izKqjOJJY7H0kAe5rNed3/AKWVYP5OHuFlVXhyo5PKuXXkSIdVtMIkySO9MvhjxcmNfEKiMvkuFkxDg5gCBuNUbQ0AeA2uG3/s4e3/AOGfjRPCcDxF24udGSAFBKkIABoABoKYMNt99Wp7R99Jm+A+UEv4Ucf9xR/S3yrPDPCdpL6PfuqyBs5TIxDRrHumOtN1jp+ula4zr+u1V5mDVhR8Sg3bxdQpk7wEP+6KELhFI5haDfvG4g39Jo/xbY0qYyrqa2FcmFLGCtD2jaYdhetr+cGiWC4dhH5A2Z22CuGIjsV0b8qUk+Vd/CP2i372/wBtPKN0Cdh6tXTbti2hCx1cF9PyrGJuBnYjadJ3iuS37C1cv6/KuB4nsiup6Lwffb+B6B4F/Zj/ADG+VMdLngX9mP8AMb5Ux11MJ/DHocjG/wBifVkqVKlaTKSpUqUASpUqUASpUqUASpUqUAatbBiRtqPQ+lY8lew/Ct6lAHFi+DWbjI72kdrbZkJUEq2hkesgH3gGhNjg2LF1WOKU2xfuOU8sCbTA5UJ/hJGvxmmI1ofnQArjgGO5v+rw4kKCRh1BOUGJg9DAHoSNDrVV3wzjnVM2Lw7FWVoOGXLKbGNzB1j8IpvNZoAVcRwPHMqgYxA4e4S4tBcyEKEBEESIaT60U4Hw29aa6b17zg2XLyhSIzSTAAkyu37tE2/v863F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1037" name="AutoShape 13" descr="data:image/jpeg;base64,/9j/4AAQSkZJRgABAQAAAQABAAD/2wCEAAkGBhQSERIUEhMTEhQWFBcVFxgXGBgUFxUXFxYXGBsgGBgZJyYeFxkkHBUVHy8iJCcpOCwsGB8xNTAqNSgrLCkBCQoKDgwOGg8PGjUlHCQsLSkpLDIsLCwsNCwsNS8sLCwpNSwpLy8sLCksLCwsLC8pKSwqLCkpLywvLCksLCk0LP/AABEIADkA8AMBIgACEQEDEQH/xAAcAAACAgMBAQAAAAAAAAAAAAAFBgADAQIEBwj/xAA/EAACAQIEBAMEBwYEBwAAAAABAhEAAwQSITEFIkFRBhNhMnGxwQcjQoGRofA0UmJzgtEzcpKyFBUkQ5Oj4f/EABoBAAIDAQEAAAAAAAAAAAAAAAACAQMEBQb/xAAwEQACAQIDBgMHBQAAAAAAAAAAAQIDEQQSEyEyQVJxkQVCUSMxYWKBofAUIjM00f/aAAwDAQACEQMRAD8AcjarRrVXrikLBQdTbF0aRyFss6+saetWtarfcy2BzWqpa1RJ7cenWqWtz8aZMVoHPaqh7VEns1S1unTFsDHtVS9qibWqqezT3IsC2tVU1qibWaqaz2BbbQanWhzUVdkKLbsga1qrMFwxrrqiiSxA/X60rm8SYe8hsBCFdy2g1EDLGc7HrXov0f8ABsqec+rHlUxH+YgdJOnuFc2t4hf2dPef2XqdCjg7J1Km6vu/T/Rh4BwRMLaCIBO7N1Y/27UUrFZqlKysS227slalx3rJoPx/hr3ggQLykkliRIj2dPstsfnUTbSulcmCUpWbsF8471PMHel2/wAAdmuRlykhkWfZZnRrk9vY095qzF8JuHENcUAgqoUkrKkKRMFSdyDoRVOrPlLVSi/MH8wqZqXU4ZiAVlywkH/EIM5UkkwZEi5y/wAX4a3+H4siA8RA0fVtbmsxp7Sf6aNaXKydGPMhkzVMwpcvcIvtvcLc0xnI2uIViNuUOPvre3w7EA2ybhOxYlyQDmJbljmBXKB2o1ZcrI0o23kMGcd6mYUAxHC7xuXGRsoZiwhiJMWgM2n8L/jXOvCMSphbkDnjnMSS51nvmT3ZaHVknuslUotbyGfMKhcd6Xn4ZiADlusTtq52NsA/1Z5M1WOGYkqQzTKMo+sMCc/tCDn0Ke7KaNaXKw0o2vmQy5hULCl7/luIk/WECRMOdVzLoojkhQw03mqcRwnEsCpcEZCurnWQYnuZjX86HWlysFRjffQ0TUrVa2rQZz5hxHGnuZc11xlteSIOUeX2I2OpnXrFMuB8d3bFq0Mq3s7XHLMWB1uHQZdIBJpBy9tKP28EGs4WSZK3Nv5rRS5muIyin70NV3x2z4e4uXLeMBSIywTzTOxyyNqv8PeJkRHF5jPKUEEzAMjSY1C15/ibTK7gdGI310rRcSejGnVWQrpoeuAeKnZb4v8AIQpa2W+00DTT1BP31vY8UFoZgV+rv8sfaDWza+8jN+BpIXFsPtfCum1iW7k/lU60iNKI1cP8Tu124ty2QnmNlbpkExHcGNPfVeJ4jiXxK+VbbyA6tmJAJEcwiZjU6elB8KrMRrE9iCfXc/KulMddVDlRi0mJnp7tum51naKrliKnuGVGIdwVzEm0TdS0jAHVnBGwy5o7kmY7DvVfh/HOt1vNupdHluTllUiEJJLRoArnbrpVdq7cu2FV0KsQCwYxHv17x+hWy8DKI5z22JTKVQyYuArJ7ABifuqipiZuLzvYXQoLMsq2nVhCL/klWN1jIViuU87Rt7lA/Rr1zBYQW7aIuyqAK888FYEHEJA5balvwED416SKy4D9+aq+LsuiN3iPs8lBcFd9WZqVKldM5Rq1LeJt4vzGZc2mYDVIyl0jKP3soOretM0Vgiq6lPPxsWU6mR3sn1AWJtYgiyQTnCMHIyjmYp0OhMBu9VMuMggGdGIJyToSFHbUFWn0qx8ZfDKvd3WQm8OFXQ7AA5t+h1Ndd17yIMxDN5iDRfskiZH466Ujo38z7jqtbyrsDGTGERLQUYEjy1IJDwSR19jaP7U38RiLRAlxmaQOVixm0ObfSM+3v2rtfi94ZSbY2JIAY7ojDWNIzNPfLVg4peI0tKNhrn3Ks07baAf1Ujw/pJ9xliNu2K7HMr4zWcwGbp5WaIMCTplmPXtWP+HxIZYB0ZiNUK6tcnNOswViPvq8cXuswAt5RKSSrGASoYH/AFDWpa4vegDypOVdw0yQmpgREsRA15fwbQ+Z9yP1HyrsbIMSLL6k3OTKTkmCq54jSQc4E/nWMGuKzoXJyyuYQkQVaSY1zA5djWt/i97VRbg5W1AYwQWgiRqDl/Or8biry3oVSUm0PZmCzGTPUQIPbT1ptLand9xdXY1lXY5Hwt4NdZVc3Jcq+cZCpHKuQmD7iB3mowxRYtDCTGht5gmcmBPLMRvXQvGLhEi19kkyHGothiBpPtEjbpWqcWvHUW91GhDZZHmkxAnXIvX7Q+9dBer/AD6E679F+fU5LK4xQFAaAgG6EzCyQT9r299Nq3w6YtYHNEk6m2d2cnP1mMkZdKIYDijPdKFQvKT1kQU36a5jt2oqBULD28z7jPEX8q7A7gpu5PrpzZuuXUR2XbWaJVgCs1fGOVWKJSzNs+RrLEe74U0WbsW8IZkBWb/3MflSytsetHr2HIs4bQgeU0SO9x6WY0TF51e456M5P4kkULM66DrXZh8OwjrVGHBLKJGrAan1ioiNLgFOPNatlLaWgoyjnYEMfWdiT8xQx31iB399GPFtqMSQQcwJntGkAfdQNgAx9/T/AO0Q9wT2MKYG+WhYtg+pjT8KM4Kw2uqEkknUnf3++lgP2DCPWfhTBwjimYhH36dJ1091JOLCMgzcfy7ZZ20G+UGSdAAoOgLExV1hmZQ7gKzgMQOhOwnrAgVTY+vuAA5rNpu8q96N+xVRoPWiGJEMa5uNlkpNcWdTw6GeunwW0avAFn/Gf/KvxJ+IpzFLHgJPqHPe4fyUCmet2BjahEx+ISzYmbJUqVK2GElSpUoA4+KXmS0zJ7Wkdd2A+dC7XHLinK1uTLifZ9nNtEg7CY7ij8VjLQABXxE3LNrQhiTJ6ZvZ05oy9J3rZOPOVnywIAkkmBLlZ0HsiJNHYrAWgAVgeJu9zKyjKSYInSERuoEjmOulc9njDhSxIYmMylWQWiWI5m100jaeu1HctTLQACucbulTlTISNCZJUxbJkR/H+VRePOZizqC2k6wis0RGjaDT1FUeI/E7YfEWbSiyodS+a8WUORctp5dvKCTci4W2PTTcgKv0rK6M1rDO2XMTmdVUILlhJza7i+p20gz3oAZLfHXMHytOsEmZZgMukH2etS1x1y1seWDnOpBMDUCBIEkTrS7b+li0WAFi6R5ptyCmozW1BWfbY+aDkGsBt6zY+la2yLc/4e8EK5mOZOWfMy9eafLIP7vxAHhLKgkhQCdzAk+81bSbiPH4PDzirKLnDojW3Ycma95Ukgjl0YgkrMdNa5T9KSJyPazOEttmFy2ltjcKj2izKqjOJJY7H0kAe5rNed3/AKWVYP5OHuFlVXhyo5PKuXXkSIdVtMIkySO9MvhjxcmNfEKiMvkuFkxDg5gCBuNUbQ0AeA2uG3/s4e3/AOGfjRPCcDxF24udGSAFBKkIABoABoKYMNt99Wp7R99Jm+A+UEv4Ucf9xR/S3yrPDPCdpL6PfuqyBs5TIxDRrHumOtN1jp+ula4zr+u1V5mDVhR8Sg3bxdQpk7wEP+6KELhFI5haDfvG4g39Jo/xbY0qYyrqa2FcmFLGCtD2jaYdhetr+cGiWC4dhH5A2Z22CuGIjsV0b8qUk+Vd/CP2i372/wBtPKN0Cdh6tXTbti2hCx1cF9PyrGJuBnYjadJ3iuS37C1cv6/KuB4nsiup6Lwffb+B6B4F/Zj/ADG+VMdLngX9mP8AMb5Ux11MJ/DHocjG/wBifVkqVKlaTKSpUqUASpUqUASpUqUASpUqUAatbBiRtqPQ+lY8lew/Ct6lAHFi+DWbjI72kdrbZkJUEq2hkesgH3gGhNjg2LF1WOKU2xfuOU8sCbTA5UJ/hJGvxmmI1ofnQArjgGO5v+rw4kKCRh1BOUGJg9DAHoSNDrVV3wzjnVM2Lw7FWVoOGXLKbGNzB1j8IpvNZoAVcRwPHMqgYxA4e4S4tBcyEKEBEESIaT60U4Hw29aa6b17zg2XLyhSIzSTAAkyu37tE2/v863F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17" name="Imagem 16" descr="3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9705" y="188640"/>
            <a:ext cx="2664295" cy="864096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2555776" y="4941168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dirty="0" smtClean="0"/>
              <a:t>GRACIAS !</a:t>
            </a:r>
            <a:endParaRPr lang="pt-PT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6228184" y="1628800"/>
            <a:ext cx="1512168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3074" name="Imagem 15" descr="nas escadas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27384"/>
            <a:ext cx="9144000" cy="6858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3075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 dirty="0">
                <a:latin typeface="Bookman Old Style" pitchFamily="18" charset="0"/>
              </a:rPr>
              <a:t>                       Maria de Fátima Marques</a:t>
            </a:r>
            <a:endParaRPr lang="pt-PT" dirty="0">
              <a:latin typeface="Bookman Old Style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 rot="20649590">
            <a:off x="262418" y="625208"/>
            <a:ext cx="2735263" cy="4603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dirty="0">
                <a:latin typeface="Bookman Old Style" pitchFamily="18" charset="0"/>
              </a:rPr>
              <a:t>e</a:t>
            </a:r>
            <a:r>
              <a:rPr lang="pt-PT" sz="2400" dirty="0" smtClean="0">
                <a:latin typeface="Bookman Old Style" pitchFamily="18" charset="0"/>
              </a:rPr>
              <a:t>l problema</a:t>
            </a:r>
            <a:r>
              <a:rPr lang="pt-PT" sz="2400" dirty="0" smtClean="0">
                <a:latin typeface="Bookman Old Style" pitchFamily="18" charset="0"/>
                <a:cs typeface="+mn-cs"/>
              </a:rPr>
              <a:t>…</a:t>
            </a:r>
            <a:endParaRPr lang="pt-PT" sz="2400" dirty="0">
              <a:latin typeface="Bookman Old Style" pitchFamily="18" charset="0"/>
              <a:cs typeface="+mn-cs"/>
            </a:endParaRPr>
          </a:p>
        </p:txBody>
      </p:sp>
      <p:sp>
        <p:nvSpPr>
          <p:cNvPr id="22" name="CaixaDeTexto 21"/>
          <p:cNvSpPr txBox="1">
            <a:spLocks noChangeArrowheads="1"/>
          </p:cNvSpPr>
          <p:nvPr/>
        </p:nvSpPr>
        <p:spPr bwMode="auto">
          <a:xfrm>
            <a:off x="507524" y="5572660"/>
            <a:ext cx="2574925" cy="92333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dirty="0" smtClean="0">
                <a:latin typeface="Bookman Old Style" pitchFamily="18" charset="0"/>
              </a:rPr>
              <a:t>trastorno </a:t>
            </a:r>
            <a:r>
              <a:rPr lang="es-ES" sz="2000" dirty="0" smtClean="0">
                <a:latin typeface="Bookman Old Style" pitchFamily="18" charset="0"/>
              </a:rPr>
              <a:t>del</a:t>
            </a:r>
          </a:p>
          <a:p>
            <a:pPr algn="ctr"/>
            <a:r>
              <a:rPr lang="pt-PT" sz="2000" dirty="0" smtClean="0">
                <a:latin typeface="Bookman Old Style" pitchFamily="18" charset="0"/>
              </a:rPr>
              <a:t>estado </a:t>
            </a:r>
            <a:r>
              <a:rPr lang="pt-PT" sz="2000" dirty="0">
                <a:latin typeface="Bookman Old Style" pitchFamily="18" charset="0"/>
              </a:rPr>
              <a:t>de humor </a:t>
            </a:r>
            <a:r>
              <a:rPr lang="pt-PT" sz="1400" dirty="0" smtClean="0">
                <a:latin typeface="Bookman Old Style" pitchFamily="18" charset="0"/>
              </a:rPr>
              <a:t>(CIE10)</a:t>
            </a:r>
            <a:endParaRPr lang="pt-PT" sz="1400" dirty="0">
              <a:latin typeface="Bookman Old Style" pitchFamily="18" charset="0"/>
            </a:endParaRPr>
          </a:p>
        </p:txBody>
      </p:sp>
      <p:sp>
        <p:nvSpPr>
          <p:cNvPr id="26" name="CaixaDeTexto 25"/>
          <p:cNvSpPr txBox="1">
            <a:spLocks noChangeArrowheads="1"/>
          </p:cNvSpPr>
          <p:nvPr/>
        </p:nvSpPr>
        <p:spPr bwMode="auto">
          <a:xfrm>
            <a:off x="179512" y="1988840"/>
            <a:ext cx="19442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deteriora la cualidad de vidas de los pacientes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86" name="CaixaDeTexto 85"/>
          <p:cNvSpPr txBox="1">
            <a:spLocks noChangeArrowheads="1"/>
          </p:cNvSpPr>
          <p:nvPr/>
        </p:nvSpPr>
        <p:spPr bwMode="auto">
          <a:xfrm>
            <a:off x="244528" y="3788847"/>
            <a:ext cx="19907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grave problema  de salud pública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7" name="Explosão 1 16"/>
          <p:cNvSpPr/>
          <p:nvPr/>
        </p:nvSpPr>
        <p:spPr>
          <a:xfrm rot="21217188">
            <a:off x="2520505" y="2300834"/>
            <a:ext cx="3142054" cy="213227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600" dirty="0" smtClean="0">
                <a:latin typeface="Bookman Old Style" pitchFamily="18" charset="0"/>
              </a:rPr>
              <a:t>depresión</a:t>
            </a:r>
            <a:endParaRPr lang="es-ES" sz="2600" dirty="0">
              <a:latin typeface="Bookman Old Style" pitchFamily="18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2987824" y="980728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grandes implicaciones sociales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5004048" y="260648"/>
            <a:ext cx="3960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18,4 millones de europeos 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sufren de depresión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(EAAD,2012)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27" name="Rectângulo 26"/>
          <p:cNvSpPr/>
          <p:nvPr/>
        </p:nvSpPr>
        <p:spPr>
          <a:xfrm>
            <a:off x="6281936" y="3068960"/>
            <a:ext cx="286206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7,9%  de la populación tiene perturbaciones depresivas </a:t>
            </a:r>
            <a:endParaRPr lang="es-ES" sz="2000" dirty="0" smtClean="0">
              <a:latin typeface="Bookman Old Style" pitchFamily="18" charset="0"/>
            </a:endParaRPr>
          </a:p>
          <a:p>
            <a:pPr algn="ctr"/>
            <a:r>
              <a:rPr lang="es-ES" sz="1400" dirty="0" smtClean="0">
                <a:latin typeface="Bookman Old Style" pitchFamily="18" charset="0"/>
              </a:rPr>
              <a:t>(</a:t>
            </a:r>
            <a:r>
              <a:rPr lang="es-ES" sz="1400" dirty="0" smtClean="0">
                <a:latin typeface="Bookman Old Style" pitchFamily="18" charset="0"/>
              </a:rPr>
              <a:t>Caldas de Almeida, 2010</a:t>
            </a:r>
            <a:r>
              <a:rPr lang="pt-PT" sz="1400" dirty="0" smtClean="0">
                <a:latin typeface="Bookman Old Style" pitchFamily="18" charset="0"/>
              </a:rPr>
              <a:t>)</a:t>
            </a:r>
            <a:endParaRPr lang="pt-PT" sz="1400" dirty="0">
              <a:latin typeface="Bookman Old Style" pitchFamily="18" charset="0"/>
            </a:endParaRPr>
          </a:p>
        </p:txBody>
      </p:sp>
      <p:sp>
        <p:nvSpPr>
          <p:cNvPr id="28" name="Rectângulo 27"/>
          <p:cNvSpPr/>
          <p:nvPr/>
        </p:nvSpPr>
        <p:spPr>
          <a:xfrm>
            <a:off x="3851920" y="4869160"/>
            <a:ext cx="381642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es el país europeo con mayor tasa de depresión y el segundo mayor del mundo</a:t>
            </a:r>
            <a:r>
              <a:rPr lang="pt-PT" sz="2000" dirty="0" smtClean="0">
                <a:latin typeface="Bookman Old Style" pitchFamily="18" charset="0"/>
              </a:rPr>
              <a:t>    </a:t>
            </a:r>
          </a:p>
          <a:p>
            <a:pPr algn="ctr"/>
            <a:r>
              <a:rPr lang="es-ES" sz="1400" dirty="0" smtClean="0">
                <a:latin typeface="Bookman Old Style" pitchFamily="18" charset="0"/>
              </a:rPr>
              <a:t>(Vicepresidente SPPSM, 2011)</a:t>
            </a:r>
            <a:endParaRPr lang="es-ES" sz="14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300192" y="1772816"/>
            <a:ext cx="2016224" cy="5760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bg1"/>
                </a:solidFill>
                <a:latin typeface="Bookman Old Style" pitchFamily="18" charset="0"/>
              </a:rPr>
              <a:t>P</a:t>
            </a:r>
            <a:r>
              <a:rPr lang="es-ES" sz="2000" dirty="0" smtClean="0">
                <a:solidFill>
                  <a:schemeClr val="tx1"/>
                </a:solidFill>
                <a:latin typeface="Bookman Old Style" pitchFamily="18" charset="0"/>
              </a:rPr>
              <a:t>Portugal</a:t>
            </a:r>
            <a:endParaRPr lang="es-ES" sz="2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cxnSp>
        <p:nvCxnSpPr>
          <p:cNvPr id="34" name="Conexão recta unidireccional 33"/>
          <p:cNvCxnSpPr/>
          <p:nvPr/>
        </p:nvCxnSpPr>
        <p:spPr>
          <a:xfrm>
            <a:off x="7092280" y="2348880"/>
            <a:ext cx="360040" cy="7200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cta unidireccional 35"/>
          <p:cNvCxnSpPr/>
          <p:nvPr/>
        </p:nvCxnSpPr>
        <p:spPr>
          <a:xfrm flipH="1">
            <a:off x="5580112" y="2348880"/>
            <a:ext cx="1512168" cy="25202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/>
      <p:bldP spid="26" grpId="0"/>
      <p:bldP spid="86" grpId="0"/>
      <p:bldP spid="17" grpId="0" animBg="1"/>
      <p:bldP spid="19" grpId="0"/>
      <p:bldP spid="24" grpId="0"/>
      <p:bldP spid="27" grpId="0"/>
      <p:bldP spid="28" grpId="0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15" descr="nas escadas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18" name="CaixaDeTexto 17"/>
          <p:cNvSpPr txBox="1"/>
          <p:nvPr/>
        </p:nvSpPr>
        <p:spPr>
          <a:xfrm rot="20846170">
            <a:off x="142875" y="382588"/>
            <a:ext cx="2736850" cy="4619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400" dirty="0" smtClean="0">
                <a:latin typeface="Bookman Old Style" pitchFamily="18" charset="0"/>
              </a:rPr>
              <a:t>el problema</a:t>
            </a:r>
            <a:r>
              <a:rPr lang="pt-PT" sz="2400" dirty="0" smtClean="0">
                <a:latin typeface="Bookman Old Style" pitchFamily="18" charset="0"/>
                <a:cs typeface="+mn-cs"/>
              </a:rPr>
              <a:t>…</a:t>
            </a:r>
            <a:endParaRPr lang="pt-PT" sz="2400" dirty="0">
              <a:latin typeface="Bookman Old Style" pitchFamily="18" charset="0"/>
              <a:cs typeface="+mn-cs"/>
            </a:endParaRP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5076056" y="5373216"/>
            <a:ext cx="3384376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_tradnl" sz="1900" dirty="0" smtClean="0">
                <a:latin typeface="Bookman Old Style" pitchFamily="18" charset="0"/>
              </a:rPr>
              <a:t>pasaje de una fase, condición o estado a otro</a:t>
            </a:r>
          </a:p>
          <a:p>
            <a:pPr algn="ctr"/>
            <a:r>
              <a:rPr lang="es-ES_tradnl" sz="1400" dirty="0" smtClean="0"/>
              <a:t>(</a:t>
            </a:r>
            <a:r>
              <a:rPr lang="es-ES_tradnl" sz="1400" dirty="0" err="1" smtClean="0"/>
              <a:t>Chick</a:t>
            </a:r>
            <a:r>
              <a:rPr lang="es-ES_tradnl" sz="1400" dirty="0" smtClean="0"/>
              <a:t> &amp; </a:t>
            </a:r>
            <a:r>
              <a:rPr lang="es-ES_tradnl" sz="1400" dirty="0" err="1" smtClean="0"/>
              <a:t>Meleis</a:t>
            </a:r>
            <a:r>
              <a:rPr lang="es-ES_tradnl" sz="1400" dirty="0" smtClean="0"/>
              <a:t>, 1986)</a:t>
            </a:r>
            <a:endParaRPr lang="es-ES_tradnl" sz="1400" dirty="0"/>
          </a:p>
        </p:txBody>
      </p:sp>
      <p:sp>
        <p:nvSpPr>
          <p:cNvPr id="31" name="CaixaDeTexto 30"/>
          <p:cNvSpPr txBox="1">
            <a:spLocks noChangeArrowheads="1"/>
          </p:cNvSpPr>
          <p:nvPr/>
        </p:nvSpPr>
        <p:spPr bwMode="auto">
          <a:xfrm>
            <a:off x="179512" y="2204864"/>
            <a:ext cx="2232248" cy="155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900" dirty="0" smtClean="0">
                <a:latin typeface="Bookman Old Style" pitchFamily="18" charset="0"/>
              </a:rPr>
              <a:t>deben ser vistos como aliados preciosos en la prestación de cuidados</a:t>
            </a:r>
            <a:endParaRPr lang="es-ES" sz="1900" dirty="0">
              <a:latin typeface="Bookman Old Style" pitchFamily="18" charset="0"/>
            </a:endParaRPr>
          </a:p>
        </p:txBody>
      </p:sp>
      <p:cxnSp>
        <p:nvCxnSpPr>
          <p:cNvPr id="21" name="Conexão recta unidireccional 20"/>
          <p:cNvCxnSpPr/>
          <p:nvPr/>
        </p:nvCxnSpPr>
        <p:spPr>
          <a:xfrm flipV="1">
            <a:off x="7812360" y="2708920"/>
            <a:ext cx="0" cy="7920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3347864" y="260648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el internamiento </a:t>
            </a:r>
            <a:r>
              <a:rPr lang="es-ES" sz="2000" dirty="0" smtClean="0">
                <a:latin typeface="Bookman Old Style" pitchFamily="18" charset="0"/>
              </a:rPr>
              <a:t>en </a:t>
            </a:r>
            <a:r>
              <a:rPr lang="es-ES" sz="2000" dirty="0" smtClean="0">
                <a:latin typeface="Bookman Old Style" pitchFamily="18" charset="0"/>
              </a:rPr>
              <a:t>unidades de salud es un recurso de última línea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131840" y="1556792"/>
            <a:ext cx="3312368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7" name="Oval 26"/>
          <p:cNvSpPr/>
          <p:nvPr/>
        </p:nvSpPr>
        <p:spPr>
          <a:xfrm>
            <a:off x="3779912" y="2348880"/>
            <a:ext cx="2088232" cy="576263"/>
          </a:xfrm>
          <a:prstGeom prst="ellips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latin typeface="Bookman Old Style" pitchFamily="18" charset="0"/>
              </a:rPr>
              <a:t>depresión</a:t>
            </a:r>
            <a:endParaRPr lang="es-ES" sz="2000" b="1" dirty="0">
              <a:latin typeface="Bookman Old Style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3779912" y="1700808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Bookman Old Style" pitchFamily="18" charset="0"/>
              </a:rPr>
              <a:t>familia</a:t>
            </a:r>
            <a:endParaRPr lang="es-ES" sz="2400" b="1" dirty="0">
              <a:latin typeface="Bookman Old Style" pitchFamily="18" charset="0"/>
            </a:endParaRPr>
          </a:p>
        </p:txBody>
      </p:sp>
      <p:cxnSp>
        <p:nvCxnSpPr>
          <p:cNvPr id="35" name="Conexão recta unidireccional 34"/>
          <p:cNvCxnSpPr/>
          <p:nvPr/>
        </p:nvCxnSpPr>
        <p:spPr>
          <a:xfrm flipH="1">
            <a:off x="5436096" y="908720"/>
            <a:ext cx="864096" cy="9361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aixaDeTexto 35"/>
          <p:cNvSpPr txBox="1"/>
          <p:nvPr/>
        </p:nvSpPr>
        <p:spPr>
          <a:xfrm>
            <a:off x="0" y="4941168"/>
            <a:ext cx="2160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se espera que ellos pasen à la condición de cuidadores  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2123728" y="3789040"/>
            <a:ext cx="23042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t</a:t>
            </a:r>
            <a:r>
              <a:rPr lang="es-ES" sz="2000" dirty="0" smtClean="0">
                <a:latin typeface="Bookman Old Style" pitchFamily="18" charset="0"/>
              </a:rPr>
              <a:t>ienen </a:t>
            </a:r>
            <a:r>
              <a:rPr lang="es-ES" sz="2000" dirty="0" smtClean="0">
                <a:latin typeface="Bookman Old Style" pitchFamily="18" charset="0"/>
              </a:rPr>
              <a:t>que mudar su comportamiento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1043608" y="1196752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smtClean="0">
                <a:latin typeface="Bookman Old Style" pitchFamily="18" charset="0"/>
              </a:rPr>
              <a:t>l</a:t>
            </a:r>
            <a:r>
              <a:rPr lang="es-ES" sz="2000" dirty="0" smtClean="0">
                <a:latin typeface="Bookman Old Style" pitchFamily="18" charset="0"/>
              </a:rPr>
              <a:t>os 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smtClean="0">
                <a:latin typeface="Bookman Old Style" pitchFamily="18" charset="0"/>
              </a:rPr>
              <a:t>familiares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39" name="CaixaDeTexto 38"/>
          <p:cNvSpPr txBox="1"/>
          <p:nvPr/>
        </p:nvSpPr>
        <p:spPr>
          <a:xfrm>
            <a:off x="6588224" y="1916832"/>
            <a:ext cx="23762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latin typeface="Bookman Old Style" pitchFamily="18" charset="0"/>
              </a:rPr>
              <a:t>transición</a:t>
            </a:r>
            <a:r>
              <a:rPr lang="pt-PT" sz="2800" b="1" dirty="0" smtClean="0">
                <a:latin typeface="Bookman Old Style" pitchFamily="18" charset="0"/>
              </a:rPr>
              <a:t>    </a:t>
            </a:r>
            <a:r>
              <a:rPr lang="pt-PT" sz="1400" dirty="0" smtClean="0">
                <a:latin typeface="Bookman Old Style" pitchFamily="18" charset="0"/>
              </a:rPr>
              <a:t>(Zagonel, 1999)</a:t>
            </a:r>
            <a:r>
              <a:rPr lang="pt-PT" sz="1400" b="1" dirty="0" smtClean="0">
                <a:latin typeface="Bookman Old Style" pitchFamily="18" charset="0"/>
              </a:rPr>
              <a:t>  </a:t>
            </a:r>
            <a:endParaRPr lang="pt-PT" sz="1400" b="1" dirty="0">
              <a:latin typeface="Bookman Old Style" pitchFamily="18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339752" y="5589240"/>
            <a:ext cx="18722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nuevo rol com</a:t>
            </a:r>
            <a:r>
              <a:rPr lang="es-ES" sz="2000" dirty="0" smtClean="0">
                <a:latin typeface="Bookman Old Style" pitchFamily="18" charset="0"/>
              </a:rPr>
              <a:t>o cuidadores</a:t>
            </a:r>
            <a:endParaRPr lang="pt-PT" sz="2000" dirty="0" smtClean="0">
              <a:latin typeface="Bookman Old Style" pitchFamily="18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796136" y="3573016"/>
            <a:ext cx="3024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Bookman Old Style" pitchFamily="18" charset="0"/>
              </a:rPr>
              <a:t>procesos dinámicos de movimiento y cambio que caracterizan el ciclo de vida de la persona</a:t>
            </a:r>
            <a:endParaRPr lang="es-ES_tradnl" dirty="0">
              <a:latin typeface="Bookman Old Style" pitchFamily="18" charset="0"/>
            </a:endParaRPr>
          </a:p>
        </p:txBody>
      </p:sp>
      <p:cxnSp>
        <p:nvCxnSpPr>
          <p:cNvPr id="20" name="Conexão recta unidireccional 19"/>
          <p:cNvCxnSpPr>
            <a:endCxn id="31" idx="0"/>
          </p:cNvCxnSpPr>
          <p:nvPr/>
        </p:nvCxnSpPr>
        <p:spPr>
          <a:xfrm flipH="1">
            <a:off x="1295636" y="1556792"/>
            <a:ext cx="900100" cy="64807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xão recta unidireccional 28"/>
          <p:cNvCxnSpPr/>
          <p:nvPr/>
        </p:nvCxnSpPr>
        <p:spPr>
          <a:xfrm>
            <a:off x="971600" y="3861048"/>
            <a:ext cx="0" cy="11521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xão recta unidireccional 32"/>
          <p:cNvCxnSpPr>
            <a:stCxn id="38" idx="2"/>
            <a:endCxn id="37" idx="0"/>
          </p:cNvCxnSpPr>
          <p:nvPr/>
        </p:nvCxnSpPr>
        <p:spPr>
          <a:xfrm>
            <a:off x="2195736" y="1596862"/>
            <a:ext cx="1080120" cy="219217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recta unidireccional 43"/>
          <p:cNvCxnSpPr/>
          <p:nvPr/>
        </p:nvCxnSpPr>
        <p:spPr>
          <a:xfrm flipV="1">
            <a:off x="1259632" y="4221088"/>
            <a:ext cx="1152128" cy="7200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xão recta unidireccional 48"/>
          <p:cNvCxnSpPr/>
          <p:nvPr/>
        </p:nvCxnSpPr>
        <p:spPr>
          <a:xfrm>
            <a:off x="3131840" y="4797152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xão recta unidireccional 50"/>
          <p:cNvCxnSpPr/>
          <p:nvPr/>
        </p:nvCxnSpPr>
        <p:spPr>
          <a:xfrm flipV="1">
            <a:off x="3995936" y="5805264"/>
            <a:ext cx="1152128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xão recta unidireccional 54"/>
          <p:cNvCxnSpPr/>
          <p:nvPr/>
        </p:nvCxnSpPr>
        <p:spPr>
          <a:xfrm flipV="1">
            <a:off x="8172400" y="4797152"/>
            <a:ext cx="0" cy="86409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500"/>
                            </p:stCondLst>
                            <p:childTnLst>
                              <p:par>
                                <p:cTn id="6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500"/>
                            </p:stCondLst>
                            <p:childTnLst>
                              <p:par>
                                <p:cTn id="7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500"/>
                            </p:stCondLst>
                            <p:childTnLst>
                              <p:par>
                                <p:cTn id="8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3500"/>
                            </p:stCondLst>
                            <p:childTnLst>
                              <p:par>
                                <p:cTn id="9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1" animBg="1"/>
      <p:bldP spid="11" grpId="0"/>
      <p:bldP spid="31" grpId="0"/>
      <p:bldP spid="22" grpId="0"/>
      <p:bldP spid="26" grpId="0" animBg="1"/>
      <p:bldP spid="27" grpId="0" animBg="1"/>
      <p:bldP spid="28" grpId="0"/>
      <p:bldP spid="36" grpId="0"/>
      <p:bldP spid="37" grpId="0"/>
      <p:bldP spid="38" grpId="0"/>
      <p:bldP spid="39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15" descr="nas escadas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540904"/>
              </a:clrFrom>
              <a:clrTo>
                <a:srgbClr val="540904">
                  <a:alpha val="0"/>
                </a:srgbClr>
              </a:clrTo>
            </a:clrChange>
            <a:lum bright="80000" contrast="-86000"/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ângulo 16"/>
          <p:cNvSpPr>
            <a:spLocks noChangeArrowheads="1"/>
          </p:cNvSpPr>
          <p:nvPr/>
        </p:nvSpPr>
        <p:spPr bwMode="auto">
          <a:xfrm>
            <a:off x="5867400" y="6581775"/>
            <a:ext cx="327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468313" y="404813"/>
            <a:ext cx="81359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 b="1" dirty="0" smtClean="0"/>
              <a:t>¿ </a:t>
            </a:r>
            <a:r>
              <a:rPr lang="es-ES" sz="2400" b="1" dirty="0" smtClean="0">
                <a:latin typeface="Bookman Old Style" pitchFamily="18" charset="0"/>
              </a:rPr>
              <a:t>como es que el miembro de la familia se convierte en cuidador de su familiar con depresión?</a:t>
            </a:r>
            <a:endParaRPr lang="es-ES" sz="2400" b="1" dirty="0">
              <a:latin typeface="Bookman Old Style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 rot="659257">
            <a:off x="6451759" y="1947466"/>
            <a:ext cx="2652712" cy="6699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2800" dirty="0">
                <a:solidFill>
                  <a:schemeClr val="tx1"/>
                </a:solidFill>
                <a:latin typeface="Bookman Old Style" pitchFamily="18" charset="0"/>
              </a:rPr>
              <a:t>objetivos</a:t>
            </a:r>
          </a:p>
        </p:txBody>
      </p:sp>
      <p:sp>
        <p:nvSpPr>
          <p:cNvPr id="6150" name="CaixaDeTexto 8"/>
          <p:cNvSpPr txBox="1">
            <a:spLocks noChangeArrowheads="1"/>
          </p:cNvSpPr>
          <p:nvPr/>
        </p:nvSpPr>
        <p:spPr bwMode="auto">
          <a:xfrm>
            <a:off x="547688" y="1781175"/>
            <a:ext cx="4968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PT">
              <a:latin typeface="Calibri" pitchFamily="34" charset="0"/>
            </a:endParaRPr>
          </a:p>
        </p:txBody>
      </p:sp>
      <p:sp>
        <p:nvSpPr>
          <p:cNvPr id="6151" name="CaixaDeTexto 9"/>
          <p:cNvSpPr txBox="1">
            <a:spLocks noChangeArrowheads="1"/>
          </p:cNvSpPr>
          <p:nvPr/>
        </p:nvSpPr>
        <p:spPr bwMode="auto">
          <a:xfrm>
            <a:off x="539750" y="1773238"/>
            <a:ext cx="4968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PT">
              <a:latin typeface="Calibri" pitchFamily="34" charset="0"/>
            </a:endParaRPr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323528" y="5517232"/>
            <a:ext cx="66960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000" dirty="0" smtClean="0">
                <a:latin typeface="Bookman Old Style" pitchFamily="18" charset="0"/>
              </a:rPr>
              <a:t>describir las estrategias utilizadas por el familiar para cuidar del paciente con depresión.</a:t>
            </a:r>
            <a:endParaRPr lang="pt-PT" sz="2000" dirty="0">
              <a:latin typeface="Bookman Old Style" pitchFamily="18" charset="0"/>
            </a:endParaRPr>
          </a:p>
        </p:txBody>
      </p:sp>
      <p:sp>
        <p:nvSpPr>
          <p:cNvPr id="20" name="CaixaDeTexto 19"/>
          <p:cNvSpPr txBox="1">
            <a:spLocks noChangeArrowheads="1"/>
          </p:cNvSpPr>
          <p:nvPr/>
        </p:nvSpPr>
        <p:spPr bwMode="auto">
          <a:xfrm>
            <a:off x="251520" y="4149080"/>
            <a:ext cx="67691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 smtClean="0">
                <a:latin typeface="Bookman Old Style" pitchFamily="18" charset="0"/>
              </a:rPr>
              <a:t>   - </a:t>
            </a:r>
            <a:r>
              <a:rPr lang="es-ES_tradnl" sz="2000" dirty="0" smtClean="0">
                <a:latin typeface="Bookman Old Style" pitchFamily="18" charset="0"/>
              </a:rPr>
              <a:t>identificar las reacciones que el familiar desarrolla en la relación con el paciente;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21" name="CaixaDeTexto 20"/>
          <p:cNvSpPr txBox="1">
            <a:spLocks noChangeArrowheads="1"/>
          </p:cNvSpPr>
          <p:nvPr/>
        </p:nvSpPr>
        <p:spPr bwMode="auto">
          <a:xfrm>
            <a:off x="251520" y="2708920"/>
            <a:ext cx="6337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000" dirty="0">
                <a:latin typeface="Bookman Old Style" pitchFamily="18" charset="0"/>
              </a:rPr>
              <a:t>   </a:t>
            </a:r>
            <a:r>
              <a:rPr lang="es-ES" sz="2000" dirty="0" smtClean="0">
                <a:latin typeface="Bookman Old Style" pitchFamily="18" charset="0"/>
              </a:rPr>
              <a:t>- </a:t>
            </a:r>
            <a:r>
              <a:rPr lang="es-ES_tradnl" sz="2000" dirty="0" smtClean="0">
                <a:latin typeface="Bookman Old Style" pitchFamily="18" charset="0"/>
              </a:rPr>
              <a:t>caracterizar la depresión en la perspectiva del familiar y del paciente</a:t>
            </a:r>
            <a:endParaRPr lang="es-ES" sz="2000" dirty="0">
              <a:latin typeface="Bookman Old Style" pitchFamily="18" charset="0"/>
            </a:endParaRPr>
          </a:p>
        </p:txBody>
      </p:sp>
      <p:cxnSp>
        <p:nvCxnSpPr>
          <p:cNvPr id="30" name="Conexão recta unidireccional 29"/>
          <p:cNvCxnSpPr/>
          <p:nvPr/>
        </p:nvCxnSpPr>
        <p:spPr>
          <a:xfrm flipH="1">
            <a:off x="5868144" y="2708920"/>
            <a:ext cx="2592288" cy="280831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 flipH="1">
            <a:off x="6660232" y="2708920"/>
            <a:ext cx="1800200" cy="23124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xão recta unidireccional 31"/>
          <p:cNvCxnSpPr/>
          <p:nvPr/>
        </p:nvCxnSpPr>
        <p:spPr>
          <a:xfrm flipH="1">
            <a:off x="5796136" y="2708920"/>
            <a:ext cx="2664296" cy="158417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15" descr="nas escadas.jpg"/>
          <p:cNvPicPr>
            <a:picLocks noChangeAspect="1"/>
          </p:cNvPicPr>
          <p:nvPr/>
        </p:nvPicPr>
        <p:blipFill>
          <a:blip r:embed="rId3" cstate="print">
            <a:lum bright="80000" contrast="-86000"/>
            <a:grayscl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5" name="Fluxograma: terminador 4"/>
          <p:cNvSpPr/>
          <p:nvPr/>
        </p:nvSpPr>
        <p:spPr>
          <a:xfrm>
            <a:off x="323850" y="404813"/>
            <a:ext cx="6264275" cy="72072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Bookman Old Style" pitchFamily="18" charset="0"/>
              </a:rPr>
              <a:t>diseño de naturaleza cualitativa y inductiva</a:t>
            </a:r>
            <a:endParaRPr lang="es-ES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4859338" y="2060848"/>
            <a:ext cx="4284662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PT" sz="1000" dirty="0" smtClean="0">
              <a:latin typeface="Bookman Old Style" pitchFamily="18" charset="0"/>
            </a:endParaRP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selección de participantes </a:t>
            </a:r>
            <a:r>
              <a:rPr lang="es-ES" sz="2000" dirty="0" smtClean="0">
                <a:latin typeface="Bookman Old Style" pitchFamily="18" charset="0"/>
              </a:rPr>
              <a:t>por</a:t>
            </a:r>
          </a:p>
          <a:p>
            <a:pPr algn="ctr"/>
            <a:endParaRPr lang="es-ES" sz="2000" dirty="0" smtClean="0">
              <a:latin typeface="Bookman Old Style" pitchFamily="18" charset="0"/>
            </a:endParaRPr>
          </a:p>
          <a:p>
            <a:pPr algn="ctr"/>
            <a:endParaRPr lang="es-ES" sz="2000" dirty="0" smtClean="0">
              <a:latin typeface="Bookman Old Style" pitchFamily="18" charset="0"/>
            </a:endParaRP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muestra no probabilística intencional</a:t>
            </a:r>
          </a:p>
          <a:p>
            <a:pPr algn="ctr"/>
            <a:endParaRPr lang="es-ES" sz="2000" dirty="0" smtClean="0">
              <a:latin typeface="Bookman Old Style" pitchFamily="18" charset="0"/>
            </a:endParaRPr>
          </a:p>
          <a:p>
            <a:pPr algn="ctr"/>
            <a:endParaRPr lang="es-ES" sz="2000" dirty="0" smtClean="0">
              <a:latin typeface="Bookman Old Style" pitchFamily="18" charset="0"/>
            </a:endParaRPr>
          </a:p>
        </p:txBody>
      </p:sp>
      <p:cxnSp>
        <p:nvCxnSpPr>
          <p:cNvPr id="8" name="Conexão recta unidireccional 7"/>
          <p:cNvCxnSpPr/>
          <p:nvPr/>
        </p:nvCxnSpPr>
        <p:spPr>
          <a:xfrm>
            <a:off x="7020272" y="2636912"/>
            <a:ext cx="0" cy="50482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5219700" y="4724400"/>
            <a:ext cx="367347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dirty="0">
                <a:latin typeface="Bookman Old Style" pitchFamily="18" charset="0"/>
              </a:rPr>
              <a:t>8 pacientes          8 familias</a:t>
            </a:r>
          </a:p>
        </p:txBody>
      </p:sp>
      <p:cxnSp>
        <p:nvCxnSpPr>
          <p:cNvPr id="15" name="Conexão recta unidireccional 14"/>
          <p:cNvCxnSpPr/>
          <p:nvPr/>
        </p:nvCxnSpPr>
        <p:spPr>
          <a:xfrm>
            <a:off x="6804025" y="4941888"/>
            <a:ext cx="576263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xão recta unidireccional 20"/>
          <p:cNvCxnSpPr/>
          <p:nvPr/>
        </p:nvCxnSpPr>
        <p:spPr>
          <a:xfrm>
            <a:off x="6084888" y="4076700"/>
            <a:ext cx="0" cy="6477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cta unidireccional 22"/>
          <p:cNvCxnSpPr/>
          <p:nvPr/>
        </p:nvCxnSpPr>
        <p:spPr>
          <a:xfrm>
            <a:off x="8101013" y="4076700"/>
            <a:ext cx="0" cy="6477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>
            <a:spLocks noChangeArrowheads="1"/>
          </p:cNvSpPr>
          <p:nvPr/>
        </p:nvSpPr>
        <p:spPr bwMode="auto">
          <a:xfrm>
            <a:off x="5219700" y="5732463"/>
            <a:ext cx="3924300" cy="40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PT" sz="2000" dirty="0">
                <a:latin typeface="Bookman Old Style" pitchFamily="18" charset="0"/>
              </a:rPr>
              <a:t>20 participantes</a:t>
            </a:r>
          </a:p>
        </p:txBody>
      </p:sp>
      <p:sp>
        <p:nvSpPr>
          <p:cNvPr id="25" name="Seta para baixo 24"/>
          <p:cNvSpPr/>
          <p:nvPr/>
        </p:nvSpPr>
        <p:spPr>
          <a:xfrm>
            <a:off x="7019925" y="5229225"/>
            <a:ext cx="73025" cy="43180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26" name="CaixaDeTexto 25"/>
          <p:cNvSpPr txBox="1">
            <a:spLocks noChangeArrowheads="1"/>
          </p:cNvSpPr>
          <p:nvPr/>
        </p:nvSpPr>
        <p:spPr bwMode="auto">
          <a:xfrm>
            <a:off x="323528" y="1844824"/>
            <a:ext cx="3311847" cy="463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es-ES" sz="2000" dirty="0" smtClean="0">
                <a:latin typeface="Bookman Old Style" pitchFamily="18" charset="0"/>
              </a:rPr>
              <a:t>- dos </a:t>
            </a:r>
            <a:r>
              <a:rPr lang="es-ES" sz="2000" dirty="0" smtClean="0">
                <a:latin typeface="Bookman Old Style" pitchFamily="18" charset="0"/>
              </a:rPr>
              <a:t>polos de las consultas externas  del Departamento de Psiquiatría y Salud Mental – Hospital de Évora, Portugal</a:t>
            </a:r>
          </a:p>
          <a:p>
            <a:pPr>
              <a:lnSpc>
                <a:spcPts val="3000"/>
              </a:lnSpc>
            </a:pPr>
            <a:r>
              <a:rPr lang="es-ES" sz="2000" dirty="0" smtClean="0">
                <a:latin typeface="Bookman Old Style" pitchFamily="18" charset="0"/>
              </a:rPr>
              <a:t> </a:t>
            </a:r>
            <a:endParaRPr lang="es-ES" sz="2000" dirty="0" smtClean="0">
              <a:latin typeface="Bookman Old Style" pitchFamily="18" charset="0"/>
            </a:endParaRPr>
          </a:p>
          <a:p>
            <a:pPr>
              <a:lnSpc>
                <a:spcPts val="3000"/>
              </a:lnSpc>
            </a:pPr>
            <a:r>
              <a:rPr lang="es-ES" sz="2000" dirty="0" smtClean="0">
                <a:latin typeface="Bookman Old Style" pitchFamily="18" charset="0"/>
              </a:rPr>
              <a:t>- en </a:t>
            </a:r>
            <a:r>
              <a:rPr lang="es-ES" sz="2000" dirty="0" smtClean="0">
                <a:latin typeface="Bookman Old Style" pitchFamily="18" charset="0"/>
              </a:rPr>
              <a:t>dos ciudades diferentes</a:t>
            </a:r>
          </a:p>
          <a:p>
            <a:pPr>
              <a:lnSpc>
                <a:spcPct val="150000"/>
              </a:lnSpc>
            </a:pPr>
            <a:endParaRPr lang="es-ES" sz="2000" dirty="0" smtClean="0">
              <a:latin typeface="Bookman Old Style" pitchFamily="18" charset="0"/>
            </a:endParaRPr>
          </a:p>
          <a:p>
            <a:pPr>
              <a:lnSpc>
                <a:spcPct val="150000"/>
              </a:lnSpc>
            </a:pPr>
            <a:r>
              <a:rPr lang="es-ES" sz="2000" dirty="0" smtClean="0">
                <a:latin typeface="Bookman Old Style" pitchFamily="18" charset="0"/>
              </a:rPr>
              <a:t>- febrero </a:t>
            </a:r>
            <a:r>
              <a:rPr lang="es-ES" sz="2000" dirty="0" smtClean="0">
                <a:latin typeface="Bookman Old Style" pitchFamily="18" charset="0"/>
              </a:rPr>
              <a:t>a julio 2009</a:t>
            </a:r>
          </a:p>
        </p:txBody>
      </p:sp>
      <p:sp>
        <p:nvSpPr>
          <p:cNvPr id="27" name="Seta para a esquerda 26"/>
          <p:cNvSpPr/>
          <p:nvPr/>
        </p:nvSpPr>
        <p:spPr>
          <a:xfrm>
            <a:off x="3708400" y="3789363"/>
            <a:ext cx="1223963" cy="144462"/>
          </a:xfrm>
          <a:prstGeom prst="lef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3" grpId="0"/>
      <p:bldP spid="24" grpId="0"/>
      <p:bldP spid="25" grpId="0" animBg="1"/>
      <p:bldP spid="26" grpId="0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 descr="nas escadas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Rectângulo 16"/>
          <p:cNvSpPr/>
          <p:nvPr/>
        </p:nvSpPr>
        <p:spPr>
          <a:xfrm>
            <a:off x="6804248" y="6453336"/>
            <a:ext cx="23397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dirty="0" smtClean="0">
                <a:latin typeface="Bookman Old Style" pitchFamily="18" charset="0"/>
              </a:rPr>
              <a:t>Maria de Fátima Marques</a:t>
            </a:r>
            <a:endParaRPr lang="pt-PT" dirty="0">
              <a:latin typeface="Bookman Old Style" pitchFamily="18" charset="0"/>
            </a:endParaRPr>
          </a:p>
        </p:txBody>
      </p:sp>
      <p:sp>
        <p:nvSpPr>
          <p:cNvPr id="5" name="Fluxograma: terminador 4"/>
          <p:cNvSpPr/>
          <p:nvPr/>
        </p:nvSpPr>
        <p:spPr>
          <a:xfrm>
            <a:off x="251520" y="332656"/>
            <a:ext cx="5400600" cy="648072"/>
          </a:xfrm>
          <a:prstGeom prst="flowChartTerminator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 smtClean="0">
                <a:solidFill>
                  <a:schemeClr val="tx1"/>
                </a:solidFill>
                <a:latin typeface="Bookman Old Style" pitchFamily="18" charset="0"/>
              </a:rPr>
              <a:t>criterios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smtClean="0">
                <a:solidFill>
                  <a:schemeClr val="tx1"/>
                </a:solidFill>
                <a:latin typeface="Bookman Old Style" pitchFamily="18" charset="0"/>
              </a:rPr>
              <a:t>de inclusión en el estudio</a:t>
            </a:r>
            <a:endParaRPr lang="es-ES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2708920"/>
            <a:ext cx="30963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adulto y/o anciano  con diagnóstico clínico de reacción depresiva breve o prolongada  (CIE-9)                  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940152" y="1916832"/>
            <a:ext cx="25202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vivir con familiares en su casa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491880" y="34290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644280" y="35814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796680" y="37338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3949080" y="38862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101480" y="40386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4427984" y="3645024"/>
            <a:ext cx="41044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latin typeface="Bookman Old Style" pitchFamily="18" charset="0"/>
              </a:rPr>
              <a:t>tener la capacidad cognitiva que permite la recogida de información</a:t>
            </a:r>
            <a:endParaRPr lang="pt-PT" sz="20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2267744" y="5229200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participación voluntaria del paciente y su familia  en  el estudio</a:t>
            </a:r>
            <a:endParaRPr lang="es-ES" sz="2000" dirty="0">
              <a:latin typeface="Bookman Old Style" pitchFamily="18" charset="0"/>
            </a:endParaRPr>
          </a:p>
        </p:txBody>
      </p:sp>
      <p:cxnSp>
        <p:nvCxnSpPr>
          <p:cNvPr id="21" name="Conexão recta unidireccional 20"/>
          <p:cNvCxnSpPr>
            <a:stCxn id="5" idx="2"/>
          </p:cNvCxnSpPr>
          <p:nvPr/>
        </p:nvCxnSpPr>
        <p:spPr>
          <a:xfrm flipH="1">
            <a:off x="1763688" y="980728"/>
            <a:ext cx="1188132" cy="172819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cta unidireccional 22"/>
          <p:cNvCxnSpPr>
            <a:stCxn id="5" idx="2"/>
          </p:cNvCxnSpPr>
          <p:nvPr/>
        </p:nvCxnSpPr>
        <p:spPr>
          <a:xfrm>
            <a:off x="2951820" y="980728"/>
            <a:ext cx="900100" cy="40324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cta unidireccional 26"/>
          <p:cNvCxnSpPr>
            <a:stCxn id="5" idx="2"/>
          </p:cNvCxnSpPr>
          <p:nvPr/>
        </p:nvCxnSpPr>
        <p:spPr>
          <a:xfrm>
            <a:off x="2951820" y="980728"/>
            <a:ext cx="3276364" cy="11521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cta unidireccional 29"/>
          <p:cNvCxnSpPr>
            <a:stCxn id="5" idx="2"/>
          </p:cNvCxnSpPr>
          <p:nvPr/>
        </p:nvCxnSpPr>
        <p:spPr>
          <a:xfrm>
            <a:off x="2951820" y="980728"/>
            <a:ext cx="2556284" cy="252028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0" y="6021288"/>
            <a:ext cx="147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15" grpId="0"/>
      <p:bldP spid="19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m 15" descr="nas escadas.jpg"/>
          <p:cNvPicPr>
            <a:picLocks noChangeAspect="1"/>
          </p:cNvPicPr>
          <p:nvPr/>
        </p:nvPicPr>
        <p:blipFill>
          <a:blip r:embed="rId2" cstate="print">
            <a:lum bright="70000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Rectângulo 16"/>
          <p:cNvSpPr/>
          <p:nvPr/>
        </p:nvSpPr>
        <p:spPr>
          <a:xfrm>
            <a:off x="6660232" y="6525344"/>
            <a:ext cx="24837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200" dirty="0" smtClean="0">
                <a:latin typeface="Bookman Old Style" pitchFamily="18" charset="0"/>
              </a:rPr>
              <a:t>Maria de Fátima </a:t>
            </a:r>
            <a:r>
              <a:rPr lang="pt-PT" sz="1200" dirty="0" smtClean="0">
                <a:latin typeface="Bookman Old Style" pitchFamily="18" charset="0"/>
              </a:rPr>
              <a:t>Marques</a:t>
            </a:r>
            <a:endParaRPr lang="pt-PT" dirty="0">
              <a:latin typeface="Bookman Old Style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491880" y="34290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644280" y="35814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796680" y="37338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3949080" y="38862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4101480" y="403860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33" name="Fluxograma: terminador 32"/>
          <p:cNvSpPr/>
          <p:nvPr/>
        </p:nvSpPr>
        <p:spPr>
          <a:xfrm>
            <a:off x="323528" y="2996952"/>
            <a:ext cx="2376264" cy="936104"/>
          </a:xfrm>
          <a:prstGeom prst="flowChartTerminator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000" dirty="0" smtClean="0">
                <a:solidFill>
                  <a:schemeClr val="tx1"/>
                </a:solidFill>
                <a:latin typeface="Bookman Old Style" pitchFamily="18" charset="0"/>
              </a:rPr>
              <a:t>la recolección de datos</a:t>
            </a:r>
            <a:endParaRPr lang="pt-PT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3203848" y="1700808"/>
            <a:ext cx="4608512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registros médicos de </a:t>
            </a:r>
            <a:r>
              <a:rPr lang="es-ES" sz="2000" dirty="0" smtClean="0">
                <a:latin typeface="Bookman Old Style" pitchFamily="18" charset="0"/>
              </a:rPr>
              <a:t>consulta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 para obtener 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el </a:t>
            </a:r>
            <a:r>
              <a:rPr lang="es-ES" sz="2000" dirty="0" smtClean="0">
                <a:latin typeface="Bookman Old Style" pitchFamily="18" charset="0"/>
              </a:rPr>
              <a:t>diagnóstico </a:t>
            </a:r>
            <a:r>
              <a:rPr lang="es-ES" sz="2000" dirty="0" smtClean="0">
                <a:latin typeface="Bookman Old Style" pitchFamily="18" charset="0"/>
              </a:rPr>
              <a:t>médico</a:t>
            </a:r>
          </a:p>
          <a:p>
            <a:pPr algn="ctr"/>
            <a:endParaRPr lang="es-ES" sz="2000" dirty="0" smtClean="0">
              <a:latin typeface="Bookman Old Style" pitchFamily="18" charset="0"/>
            </a:endParaRPr>
          </a:p>
          <a:p>
            <a:pPr algn="ctr"/>
            <a:r>
              <a:rPr lang="es-ES" sz="14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entrevistas </a:t>
            </a:r>
            <a:r>
              <a:rPr lang="es-ES" sz="2000" dirty="0" smtClean="0">
                <a:latin typeface="Bookman Old Style" pitchFamily="18" charset="0"/>
              </a:rPr>
              <a:t>narrativas </a:t>
            </a:r>
          </a:p>
          <a:p>
            <a:pPr algn="ctr"/>
            <a:r>
              <a:rPr lang="es-ES" sz="2000" dirty="0" err="1" smtClean="0">
                <a:latin typeface="Bookman Old Style" pitchFamily="18" charset="0"/>
              </a:rPr>
              <a:t>semi</a:t>
            </a:r>
            <a:r>
              <a:rPr lang="es-ES" sz="2000" dirty="0" smtClean="0">
                <a:latin typeface="Bookman Old Style" pitchFamily="18" charset="0"/>
              </a:rPr>
              <a:t>-estructuradas </a:t>
            </a:r>
            <a:endParaRPr lang="es-ES" sz="2000" dirty="0" smtClean="0">
              <a:latin typeface="Bookman Old Style" pitchFamily="18" charset="0"/>
            </a:endParaRPr>
          </a:p>
          <a:p>
            <a:pPr algn="ctr"/>
            <a:endParaRPr lang="es-ES" sz="2000" dirty="0" smtClean="0">
              <a:latin typeface="Bookman Old Style" pitchFamily="18" charset="0"/>
            </a:endParaRPr>
          </a:p>
          <a:p>
            <a:pPr algn="ctr"/>
            <a:endParaRPr lang="es-ES" sz="2000" dirty="0" smtClean="0">
              <a:latin typeface="Bookman Old Style" pitchFamily="18" charset="0"/>
            </a:endParaRPr>
          </a:p>
          <a:p>
            <a:pPr algn="ctr"/>
            <a:endParaRPr lang="es-ES" sz="1500" dirty="0" smtClean="0">
              <a:latin typeface="Bookman Old Style" pitchFamily="18" charset="0"/>
            </a:endParaRP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entrevistas grabadas en 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grabadora de audio 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y transcritas por mí</a:t>
            </a:r>
          </a:p>
        </p:txBody>
      </p:sp>
      <p:sp>
        <p:nvSpPr>
          <p:cNvPr id="36" name="Seta para a direita 35"/>
          <p:cNvSpPr/>
          <p:nvPr/>
        </p:nvSpPr>
        <p:spPr>
          <a:xfrm>
            <a:off x="2915816" y="3284984"/>
            <a:ext cx="792088" cy="432048"/>
          </a:xfrm>
          <a:prstGeom prst="rightArrow">
            <a:avLst>
              <a:gd name="adj1" fmla="val 62635"/>
              <a:gd name="adj2" fmla="val 500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7" name="CaixaDeTexto 36"/>
          <p:cNvSpPr txBox="1"/>
          <p:nvPr/>
        </p:nvSpPr>
        <p:spPr>
          <a:xfrm>
            <a:off x="0" y="51571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entrevistas en los hogares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323528" y="83671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20 participantes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8 familias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084168" y="476672"/>
            <a:ext cx="2123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Bookman Old Style" pitchFamily="18" charset="0"/>
              </a:rPr>
              <a:t>t</a:t>
            </a:r>
            <a:r>
              <a:rPr lang="es-ES" sz="2000" b="1" dirty="0" smtClean="0">
                <a:latin typeface="Bookman Old Style" pitchFamily="18" charset="0"/>
              </a:rPr>
              <a:t>eoría</a:t>
            </a:r>
          </a:p>
          <a:p>
            <a:pPr algn="ctr"/>
            <a:r>
              <a:rPr lang="es-ES" sz="2000" b="1" dirty="0" smtClean="0">
                <a:latin typeface="Bookman Old Style" pitchFamily="18" charset="0"/>
              </a:rPr>
              <a:t>fundamentada</a:t>
            </a:r>
            <a:endParaRPr lang="es-ES" sz="2000" b="1" dirty="0">
              <a:latin typeface="Bookman Old Style" pitchFamily="18" charset="0"/>
            </a:endParaRPr>
          </a:p>
        </p:txBody>
      </p:sp>
      <p:cxnSp>
        <p:nvCxnSpPr>
          <p:cNvPr id="19" name="Conexão recta unidireccional 18"/>
          <p:cNvCxnSpPr/>
          <p:nvPr/>
        </p:nvCxnSpPr>
        <p:spPr>
          <a:xfrm flipV="1">
            <a:off x="1547664" y="1844824"/>
            <a:ext cx="0" cy="864096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cta unidireccional 19"/>
          <p:cNvCxnSpPr/>
          <p:nvPr/>
        </p:nvCxnSpPr>
        <p:spPr>
          <a:xfrm>
            <a:off x="1475656" y="4149080"/>
            <a:ext cx="0" cy="93610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8000"/>
                            </p:stCondLst>
                            <p:childTnLst>
                              <p:par>
                                <p:cTn id="8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9000"/>
                            </p:stCondLst>
                            <p:childTnLst>
                              <p:par>
                                <p:cTn id="8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uiExpand="1" build="p"/>
      <p:bldP spid="36" grpId="0" animBg="1"/>
      <p:bldP spid="37" grpId="0"/>
      <p:bldP spid="38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 flipV="1">
            <a:off x="5219700" y="1895475"/>
            <a:ext cx="1130300" cy="238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pic>
        <p:nvPicPr>
          <p:cNvPr id="11267" name="Imagem 15" descr="nas escadas.jpg"/>
          <p:cNvPicPr>
            <a:picLocks noChangeAspect="1"/>
          </p:cNvPicPr>
          <p:nvPr/>
        </p:nvPicPr>
        <p:blipFill>
          <a:blip r:embed="rId2" cstate="print">
            <a:lum bright="80000" contrast="-86000"/>
            <a:grayscl/>
          </a:blip>
          <a:srcRect/>
          <a:stretch>
            <a:fillRect/>
          </a:stretch>
        </p:blipFill>
        <p:spPr bwMode="auto">
          <a:xfrm>
            <a:off x="0" y="27384"/>
            <a:ext cx="9396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27088" y="260350"/>
            <a:ext cx="7273925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Bookman Old Style" pitchFamily="18" charset="0"/>
              </a:rPr>
              <a:t>resultados</a:t>
            </a:r>
            <a:r>
              <a:rPr lang="es-ES" sz="2400" dirty="0" smtClean="0">
                <a:solidFill>
                  <a:schemeClr val="tx1"/>
                </a:solidFill>
                <a:latin typeface="Bookman Old Style" pitchFamily="18" charset="0"/>
              </a:rPr>
              <a:t> – codificación axial</a:t>
            </a:r>
            <a:endParaRPr lang="es-ES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3203848" y="1700808"/>
            <a:ext cx="2592287" cy="1200329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latin typeface="Bookman Old Style" pitchFamily="18" charset="0"/>
              </a:rPr>
              <a:t>1ª- narrativa </a:t>
            </a:r>
          </a:p>
          <a:p>
            <a:pPr algn="ctr"/>
            <a:r>
              <a:rPr lang="es-ES" sz="2400" dirty="0" smtClean="0">
                <a:latin typeface="Bookman Old Style" pitchFamily="18" charset="0"/>
              </a:rPr>
              <a:t>de </a:t>
            </a:r>
            <a:r>
              <a:rPr lang="es-ES" sz="2400" dirty="0" smtClean="0">
                <a:latin typeface="Bookman Old Style" pitchFamily="18" charset="0"/>
              </a:rPr>
              <a:t>la enfermedad</a:t>
            </a:r>
            <a:endParaRPr lang="es-ES" sz="2400" dirty="0">
              <a:latin typeface="Bookman Old Style" pitchFamily="18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0" y="1628800"/>
            <a:ext cx="197971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000" u="sng" dirty="0" smtClean="0">
                <a:latin typeface="Bookman Old Style" pitchFamily="18" charset="0"/>
              </a:rPr>
              <a:t>inicio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smtClean="0">
                <a:latin typeface="Bookman Old Style" pitchFamily="18" charset="0"/>
              </a:rPr>
              <a:t> </a:t>
            </a: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es </a:t>
            </a:r>
            <a:r>
              <a:rPr lang="es-ES" sz="2000" dirty="0" smtClean="0">
                <a:latin typeface="Bookman Old Style" pitchFamily="18" charset="0"/>
              </a:rPr>
              <a:t>identificado por el familiar y por el paciente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6732240" y="1556792"/>
            <a:ext cx="24117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000" u="sng" dirty="0" smtClean="0">
                <a:latin typeface="Bookman Old Style" pitchFamily="18" charset="0"/>
              </a:rPr>
              <a:t>causas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r>
              <a:rPr lang="es-ES" sz="2000" dirty="0" smtClean="0">
                <a:latin typeface="Bookman Old Style" pitchFamily="18" charset="0"/>
              </a:rPr>
              <a:t> </a:t>
            </a:r>
            <a:endParaRPr lang="es-ES" sz="2000" dirty="0" smtClean="0">
              <a:latin typeface="Bookman Old Style" pitchFamily="18" charset="0"/>
            </a:endParaRPr>
          </a:p>
          <a:p>
            <a:pPr algn="ctr"/>
            <a:r>
              <a:rPr lang="es-ES" sz="2000" dirty="0" smtClean="0">
                <a:latin typeface="Bookman Old Style" pitchFamily="18" charset="0"/>
              </a:rPr>
              <a:t>sólo se identifican por el paciente</a:t>
            </a:r>
            <a:endParaRPr lang="es-ES" sz="2000" dirty="0">
              <a:latin typeface="Bookman Old Style" pitchFamily="18" charset="0"/>
            </a:endParaRPr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3347864" y="3717032"/>
            <a:ext cx="24476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000" u="sng" dirty="0" smtClean="0">
                <a:latin typeface="Bookman Old Style" pitchFamily="18" charset="0"/>
              </a:rPr>
              <a:t>manifestaciones</a:t>
            </a:r>
            <a:endParaRPr lang="es-ES" sz="2000" u="sng" dirty="0">
              <a:latin typeface="Bookman Old Style" pitchFamily="18" charset="0"/>
            </a:endParaRPr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0" y="4868863"/>
            <a:ext cx="31318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sz="2000" dirty="0">
                <a:latin typeface="Bookman Old Style" pitchFamily="18" charset="0"/>
              </a:rPr>
              <a:t>familiar </a:t>
            </a:r>
            <a:endParaRPr lang="pt-PT" sz="2000" dirty="0" smtClean="0">
              <a:latin typeface="Bookman Old Style" pitchFamily="18" charset="0"/>
            </a:endParaRPr>
          </a:p>
          <a:p>
            <a:pPr algn="ctr"/>
            <a:r>
              <a:rPr lang="es-ES_tradnl" sz="2000" dirty="0" smtClean="0">
                <a:latin typeface="Bookman Old Style" pitchFamily="18" charset="0"/>
              </a:rPr>
              <a:t>comportamientos agresivos, aislamiento, desinversión y pasividad</a:t>
            </a:r>
            <a:r>
              <a:rPr lang="pt-PT" sz="2000" dirty="0" smtClean="0">
                <a:latin typeface="Bookman Old Style" pitchFamily="18" charset="0"/>
              </a:rPr>
              <a:t> </a:t>
            </a:r>
            <a:endParaRPr lang="pt-PT" sz="2000" dirty="0">
              <a:latin typeface="Bookman Old Style" pitchFamily="18" charset="0"/>
            </a:endParaRPr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6012160" y="4652962"/>
            <a:ext cx="313184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2000" dirty="0" smtClean="0">
                <a:latin typeface="Bookman Old Style" pitchFamily="18" charset="0"/>
              </a:rPr>
              <a:t>paciente</a:t>
            </a:r>
            <a:endParaRPr lang="es-ES" sz="2000" dirty="0" smtClean="0">
              <a:latin typeface="Bookman Old Style" pitchFamily="18" charset="0"/>
            </a:endParaRPr>
          </a:p>
          <a:p>
            <a:pPr algn="ctr"/>
            <a:r>
              <a:rPr lang="es-ES_tradnl" sz="2000" dirty="0" smtClean="0">
                <a:latin typeface="Bookman Old Style" pitchFamily="18" charset="0"/>
              </a:rPr>
              <a:t>señales somáticas, pérdida de la voluntad, tristeza, miedo y aislamiento</a:t>
            </a:r>
            <a:r>
              <a:rPr lang="es-ES" sz="2000" dirty="0" smtClean="0">
                <a:latin typeface="Bookman Old Style" pitchFamily="18" charset="0"/>
              </a:rPr>
              <a:t> </a:t>
            </a:r>
          </a:p>
          <a:p>
            <a:pPr algn="ctr"/>
            <a:endParaRPr lang="es-ES" sz="2000" dirty="0">
              <a:latin typeface="Bookman Old Style" pitchFamily="18" charset="0"/>
            </a:endParaRPr>
          </a:p>
        </p:txBody>
      </p:sp>
      <p:cxnSp>
        <p:nvCxnSpPr>
          <p:cNvPr id="21" name="Conexão recta unidireccional 20"/>
          <p:cNvCxnSpPr/>
          <p:nvPr/>
        </p:nvCxnSpPr>
        <p:spPr>
          <a:xfrm>
            <a:off x="5220072" y="4149080"/>
            <a:ext cx="1656184" cy="7920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xão recta unidireccional 21"/>
          <p:cNvCxnSpPr/>
          <p:nvPr/>
        </p:nvCxnSpPr>
        <p:spPr>
          <a:xfrm flipH="1">
            <a:off x="2195737" y="4149080"/>
            <a:ext cx="1728191" cy="86474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cta unidireccional 49"/>
          <p:cNvCxnSpPr/>
          <p:nvPr/>
        </p:nvCxnSpPr>
        <p:spPr>
          <a:xfrm>
            <a:off x="4499992" y="3068960"/>
            <a:ext cx="0" cy="6477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xão recta unidireccional 51"/>
          <p:cNvCxnSpPr/>
          <p:nvPr/>
        </p:nvCxnSpPr>
        <p:spPr>
          <a:xfrm flipV="1">
            <a:off x="5940152" y="1844824"/>
            <a:ext cx="1368152" cy="4320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xão recta unidireccional 57"/>
          <p:cNvCxnSpPr/>
          <p:nvPr/>
        </p:nvCxnSpPr>
        <p:spPr>
          <a:xfrm flipH="1" flipV="1">
            <a:off x="1979712" y="1988840"/>
            <a:ext cx="1152128" cy="21602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/>
      <p:bldP spid="10" grpId="0"/>
      <p:bldP spid="11" grpId="0"/>
      <p:bldP spid="14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15" descr="nas escadas.jpg"/>
          <p:cNvPicPr>
            <a:picLocks noChangeAspect="1"/>
          </p:cNvPicPr>
          <p:nvPr/>
        </p:nvPicPr>
        <p:blipFill>
          <a:blip r:embed="rId2" cstate="print">
            <a:lum bright="80000" contrast="-86000"/>
            <a:grayscl/>
          </a:blip>
          <a:srcRect/>
          <a:stretch>
            <a:fillRect/>
          </a:stretch>
        </p:blipFill>
        <p:spPr bwMode="auto">
          <a:xfrm>
            <a:off x="-252413" y="0"/>
            <a:ext cx="9396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ângulo 16"/>
          <p:cNvSpPr>
            <a:spLocks noChangeArrowheads="1"/>
          </p:cNvSpPr>
          <p:nvPr/>
        </p:nvSpPr>
        <p:spPr bwMode="auto">
          <a:xfrm>
            <a:off x="5867400" y="6453188"/>
            <a:ext cx="32766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1200">
                <a:latin typeface="Bookman Old Style" pitchFamily="18" charset="0"/>
              </a:rPr>
              <a:t>                     Maria de Fátima Marques</a:t>
            </a:r>
            <a:endParaRPr lang="pt-PT">
              <a:latin typeface="Bookman Old Style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827088" y="260350"/>
            <a:ext cx="7273925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Bookman Old Style" pitchFamily="18" charset="0"/>
              </a:rPr>
              <a:t>resultados</a:t>
            </a:r>
            <a:r>
              <a:rPr lang="es-ES" sz="2400" dirty="0" smtClean="0">
                <a:solidFill>
                  <a:schemeClr val="tx1"/>
                </a:solidFill>
                <a:latin typeface="Bookman Old Style" pitchFamily="18" charset="0"/>
              </a:rPr>
              <a:t> – codificación axial</a:t>
            </a:r>
            <a:endParaRPr lang="es-ES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sp>
        <p:nvSpPr>
          <p:cNvPr id="8" name="CaixaDeTexto 7"/>
          <p:cNvSpPr txBox="1">
            <a:spLocks noChangeArrowheads="1"/>
          </p:cNvSpPr>
          <p:nvPr/>
        </p:nvSpPr>
        <p:spPr bwMode="auto">
          <a:xfrm>
            <a:off x="251520" y="1628800"/>
            <a:ext cx="2590800" cy="1200329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 dirty="0" smtClean="0">
                <a:latin typeface="Bookman Old Style" pitchFamily="18" charset="0"/>
              </a:rPr>
              <a:t>1ª- narrativa </a:t>
            </a:r>
          </a:p>
          <a:p>
            <a:pPr algn="ctr"/>
            <a:r>
              <a:rPr lang="es-ES" sz="2400" dirty="0" smtClean="0">
                <a:latin typeface="Bookman Old Style" pitchFamily="18" charset="0"/>
              </a:rPr>
              <a:t>de </a:t>
            </a:r>
            <a:r>
              <a:rPr lang="es-ES" sz="2400" dirty="0" smtClean="0">
                <a:latin typeface="Bookman Old Style" pitchFamily="18" charset="0"/>
              </a:rPr>
              <a:t>la enfermedad</a:t>
            </a:r>
            <a:endParaRPr lang="es-ES" sz="2400" dirty="0">
              <a:latin typeface="Bookman Old Style" pitchFamily="18" charset="0"/>
            </a:endParaRPr>
          </a:p>
        </p:txBody>
      </p:sp>
      <p:sp>
        <p:nvSpPr>
          <p:cNvPr id="13" name="CaixaDeTexto 12"/>
          <p:cNvSpPr txBox="1">
            <a:spLocks noChangeArrowheads="1"/>
          </p:cNvSpPr>
          <p:nvPr/>
        </p:nvSpPr>
        <p:spPr bwMode="auto">
          <a:xfrm>
            <a:off x="4499992" y="2204864"/>
            <a:ext cx="24114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000" u="sng" dirty="0" smtClean="0">
                <a:latin typeface="Bookman Old Style" pitchFamily="18" charset="0"/>
              </a:rPr>
              <a:t>características de la depresión</a:t>
            </a:r>
            <a:endParaRPr lang="es-ES" sz="2000" u="sng" dirty="0">
              <a:latin typeface="Bookman Old Style" pitchFamily="18" charset="0"/>
            </a:endParaRPr>
          </a:p>
        </p:txBody>
      </p:sp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0" y="4149080"/>
            <a:ext cx="377991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sz="2000" dirty="0">
                <a:latin typeface="Bookman Old Style" pitchFamily="18" charset="0"/>
              </a:rPr>
              <a:t>familiar </a:t>
            </a:r>
            <a:endParaRPr lang="pt-PT" sz="2000" dirty="0" smtClean="0">
              <a:latin typeface="Bookman Old Style" pitchFamily="18" charset="0"/>
            </a:endParaRPr>
          </a:p>
          <a:p>
            <a:pPr algn="ctr"/>
            <a:r>
              <a:rPr lang="es-ES_tradnl" sz="2000" dirty="0" smtClean="0">
                <a:latin typeface="Bookman Old Style" pitchFamily="18" charset="0"/>
              </a:rPr>
              <a:t>e</a:t>
            </a:r>
            <a:r>
              <a:rPr lang="es-ES_tradnl" sz="2000" dirty="0" smtClean="0">
                <a:latin typeface="Bookman Old Style" pitchFamily="18" charset="0"/>
              </a:rPr>
              <a:t>s algo malo porque </a:t>
            </a:r>
            <a:r>
              <a:rPr lang="es-ES_tradnl" sz="2000" dirty="0" smtClean="0">
                <a:latin typeface="Bookman Old Style" pitchFamily="18" charset="0"/>
              </a:rPr>
              <a:t>destruye las relaciones </a:t>
            </a:r>
            <a:r>
              <a:rPr lang="es-ES_tradnl" sz="2000" dirty="0" smtClean="0">
                <a:latin typeface="Bookman Old Style" pitchFamily="18" charset="0"/>
              </a:rPr>
              <a:t>familiares</a:t>
            </a:r>
          </a:p>
          <a:p>
            <a:pPr algn="ctr"/>
            <a:r>
              <a:rPr lang="es-ES_tradnl" sz="2000" dirty="0" smtClean="0">
                <a:latin typeface="Bookman Old Style" pitchFamily="18" charset="0"/>
              </a:rPr>
              <a:t> </a:t>
            </a:r>
            <a:r>
              <a:rPr lang="es-ES_tradnl" sz="2000" dirty="0" smtClean="0">
                <a:latin typeface="Bookman Old Style" pitchFamily="18" charset="0"/>
              </a:rPr>
              <a:t>y manipuladora porque es una manera </a:t>
            </a:r>
            <a:r>
              <a:rPr lang="es-ES_tradnl" sz="2000" dirty="0" smtClean="0">
                <a:latin typeface="Bookman Old Style" pitchFamily="18" charset="0"/>
              </a:rPr>
              <a:t>de obtener lo que  el paciente quiere</a:t>
            </a:r>
            <a:r>
              <a:rPr lang="es-ES_tradnl" sz="2000" dirty="0" smtClean="0">
                <a:latin typeface="Bookman Old Style" pitchFamily="18" charset="0"/>
              </a:rPr>
              <a:t>.</a:t>
            </a:r>
            <a:endParaRPr lang="pt-PT" sz="2000" dirty="0">
              <a:latin typeface="Bookman Old Style" pitchFamily="18" charset="0"/>
            </a:endParaRPr>
          </a:p>
        </p:txBody>
      </p:sp>
      <p:sp>
        <p:nvSpPr>
          <p:cNvPr id="20" name="CaixaDeTexto 19"/>
          <p:cNvSpPr txBox="1">
            <a:spLocks noChangeArrowheads="1"/>
          </p:cNvSpPr>
          <p:nvPr/>
        </p:nvSpPr>
        <p:spPr bwMode="auto">
          <a:xfrm>
            <a:off x="5004049" y="4437062"/>
            <a:ext cx="316840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PT" sz="2000" dirty="0" smtClean="0">
                <a:latin typeface="Bookman Old Style" pitchFamily="18" charset="0"/>
              </a:rPr>
              <a:t>paciente </a:t>
            </a:r>
          </a:p>
          <a:p>
            <a:pPr algn="ctr"/>
            <a:r>
              <a:rPr lang="es-ES_tradnl" sz="2000" dirty="0" smtClean="0">
                <a:latin typeface="Bookman Old Style" pitchFamily="18" charset="0"/>
              </a:rPr>
              <a:t>e</a:t>
            </a:r>
            <a:r>
              <a:rPr lang="es-ES_tradnl" sz="2000" dirty="0" smtClean="0">
                <a:latin typeface="Bookman Old Style" pitchFamily="18" charset="0"/>
              </a:rPr>
              <a:t>s </a:t>
            </a:r>
            <a:r>
              <a:rPr lang="es-ES_tradnl" sz="2000" dirty="0" smtClean="0">
                <a:latin typeface="Bookman Old Style" pitchFamily="18" charset="0"/>
              </a:rPr>
              <a:t>una enfermedad de la cabeza, que no se ve, es inconstante y cambia a la persona. </a:t>
            </a:r>
            <a:endParaRPr lang="pt-PT" sz="2000" dirty="0" smtClean="0">
              <a:latin typeface="Bookman Old Style" pitchFamily="18" charset="0"/>
            </a:endParaRPr>
          </a:p>
          <a:p>
            <a:pPr algn="ctr"/>
            <a:r>
              <a:rPr lang="pt-PT" sz="2000" dirty="0" smtClean="0">
                <a:latin typeface="Bookman Old Style" pitchFamily="18" charset="0"/>
              </a:rPr>
              <a:t> </a:t>
            </a:r>
            <a:endParaRPr lang="pt-PT" sz="2000" dirty="0">
              <a:latin typeface="Bookman Old Style" pitchFamily="18" charset="0"/>
            </a:endParaRPr>
          </a:p>
        </p:txBody>
      </p:sp>
      <p:cxnSp>
        <p:nvCxnSpPr>
          <p:cNvPr id="22" name="Conexão recta unidireccional 21"/>
          <p:cNvCxnSpPr/>
          <p:nvPr/>
        </p:nvCxnSpPr>
        <p:spPr>
          <a:xfrm>
            <a:off x="5364088" y="2996952"/>
            <a:ext cx="1224161" cy="13686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cta unidireccional 22"/>
          <p:cNvCxnSpPr/>
          <p:nvPr/>
        </p:nvCxnSpPr>
        <p:spPr>
          <a:xfrm flipH="1">
            <a:off x="2051720" y="2852936"/>
            <a:ext cx="2376487" cy="115093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cta unidireccional 29"/>
          <p:cNvCxnSpPr>
            <a:endCxn id="13" idx="1"/>
          </p:cNvCxnSpPr>
          <p:nvPr/>
        </p:nvCxnSpPr>
        <p:spPr>
          <a:xfrm>
            <a:off x="3059832" y="2348880"/>
            <a:ext cx="1440160" cy="20999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3" grpId="0"/>
      <p:bldP spid="15" grpId="0"/>
      <p:bldP spid="20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2156</TotalTime>
  <Words>955</Words>
  <Application>Microsoft Office PowerPoint</Application>
  <PresentationFormat>Apresentação no Ecrã (4:3)</PresentationFormat>
  <Paragraphs>158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5" baseType="lpstr">
      <vt:lpstr>Tema do Office</vt:lpstr>
      <vt:lpstr>  Proceso de transición del familiar  a cuidador  de la persona con depresión 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 Proceso de transición del familiar  a cuidador  de la persona con depresión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proceso de transición del familiar a cuidador  de la persona con depresión</dc:title>
  <dc:creator>fatima marques</dc:creator>
  <cp:lastModifiedBy>fatima marques</cp:lastModifiedBy>
  <cp:revision>8</cp:revision>
  <dcterms:created xsi:type="dcterms:W3CDTF">2012-09-29T17:42:51Z</dcterms:created>
  <dcterms:modified xsi:type="dcterms:W3CDTF">2012-10-01T17:43:00Z</dcterms:modified>
</cp:coreProperties>
</file>