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1" r:id="rId3"/>
    <p:sldId id="305" r:id="rId4"/>
    <p:sldId id="334" r:id="rId5"/>
    <p:sldId id="323" r:id="rId6"/>
    <p:sldId id="324" r:id="rId7"/>
    <p:sldId id="325" r:id="rId8"/>
    <p:sldId id="326" r:id="rId9"/>
    <p:sldId id="327" r:id="rId10"/>
    <p:sldId id="339" r:id="rId11"/>
    <p:sldId id="367" r:id="rId12"/>
    <p:sldId id="369" r:id="rId13"/>
    <p:sldId id="347" r:id="rId14"/>
    <p:sldId id="368" r:id="rId15"/>
    <p:sldId id="348" r:id="rId16"/>
    <p:sldId id="338" r:id="rId17"/>
    <p:sldId id="371" r:id="rId18"/>
    <p:sldId id="372" r:id="rId19"/>
    <p:sldId id="373" r:id="rId20"/>
    <p:sldId id="374" r:id="rId21"/>
    <p:sldId id="353" r:id="rId22"/>
    <p:sldId id="352" r:id="rId23"/>
    <p:sldId id="349" r:id="rId24"/>
    <p:sldId id="350" r:id="rId25"/>
    <p:sldId id="370" r:id="rId26"/>
    <p:sldId id="329" r:id="rId27"/>
    <p:sldId id="330" r:id="rId28"/>
    <p:sldId id="362" r:id="rId29"/>
    <p:sldId id="366" r:id="rId30"/>
    <p:sldId id="365" r:id="rId31"/>
    <p:sldId id="267" r:id="rId32"/>
    <p:sldId id="295" r:id="rId33"/>
    <p:sldId id="375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1855-3C60-4402-9441-730739B4D42B}" type="datetimeFigureOut">
              <a:rPr lang="pt-PT" smtClean="0"/>
              <a:t>01-06-2011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AC971-FAAD-405F-BDF9-7D83E813D3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75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B2C5D-59D4-4873-8AF1-B67D9EEA9822}" type="datetimeFigureOut">
              <a:rPr lang="pt-PT" smtClean="0"/>
              <a:t>01-06-2011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D9809-9012-4DD0-B6EF-6EC8BC7C02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4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3F9-218A-415A-A959-2302766719E5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41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0BC-7574-4D07-898F-8C68D26797AE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3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70AA-3288-48C8-A2CC-A21D0E21EF70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0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2EDF-31FD-4E19-B9E2-520FD78D3877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320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8DC1-A1C3-4133-919C-10895834F540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921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AC8-E842-492C-9BA0-45214B11F517}" type="datetime1">
              <a:rPr lang="pt-PT" smtClean="0"/>
              <a:t>01-06-2011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67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CA8C-20DE-4ABD-974D-CFE4F93EE142}" type="datetime1">
              <a:rPr lang="pt-PT" smtClean="0"/>
              <a:t>01-06-2011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8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1BB9-1917-4BA0-8640-964659006AF5}" type="datetime1">
              <a:rPr lang="pt-PT" smtClean="0"/>
              <a:t>01-06-2011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758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07B9-644F-4796-8330-C319CC335908}" type="datetime1">
              <a:rPr lang="pt-PT" smtClean="0"/>
              <a:t>01-06-2011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01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04A4-1346-4051-B8C9-2488C471031B}" type="datetime1">
              <a:rPr lang="pt-PT" smtClean="0"/>
              <a:t>01-06-2011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28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5A1F-CD4F-4FCB-A4C0-FE95B8172395}" type="datetime1">
              <a:rPr lang="pt-PT" smtClean="0"/>
              <a:t>01-06-2011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5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9A3F-688C-4AE9-9D5F-657B1B5056C6}" type="datetime1">
              <a:rPr lang="pt-PT" smtClean="0"/>
              <a:t>01-06-2011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2E8C-BBBD-40EF-9164-829CA1D196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3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Complexidade do Relacionamento com o doente critico</a:t>
            </a:r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pt-PT" dirty="0" smtClean="0"/>
              <a:t> 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perspectiva</a:t>
            </a:r>
            <a:r>
              <a:rPr lang="pt-PT" dirty="0" smtClean="0"/>
              <a:t> 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</a:t>
            </a:r>
            <a:r>
              <a:rPr lang="pt-PT" dirty="0" smtClean="0"/>
              <a:t> 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cidadania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2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 A tomada de decisão 1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637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O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doente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pode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recusar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toda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e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qualquer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terapia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incluindo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que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mantêm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vida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cs typeface="Arial" pitchFamily="34" charset="0"/>
              </a:rPr>
              <a:t>Truog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, et al, 2008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).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endParaRPr lang="en-US" b="1" dirty="0" smtClean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Na UCI,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onde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95% dos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doentes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podem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não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estar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condições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tomar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decisões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por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si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próprios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devido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à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doença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ou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à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sedação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. (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Truog</a:t>
            </a:r>
            <a:r>
              <a:rPr lang="en-US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, et al, 2008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).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 A tomada de decisão 2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637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pt-PT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O </a:t>
            </a:r>
            <a:r>
              <a:rPr lang="pt-PT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consentimento </a:t>
            </a:r>
            <a:r>
              <a:rPr lang="pt-PT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pode ser presumido em situações de emergência</a:t>
            </a:r>
            <a:r>
              <a:rPr lang="pt-PT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e, em caso de incapacidade, deve este direito ser exercido </a:t>
            </a:r>
            <a:r>
              <a:rPr lang="pt-PT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pelo representante legal do doente</a:t>
            </a:r>
            <a:r>
              <a:rPr lang="pt-PT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  <a:r>
              <a:rPr lang="pt-PT" b="1" u="sng" dirty="0">
                <a:solidFill>
                  <a:srgbClr val="0070C0"/>
                </a:solidFill>
                <a:latin typeface="+mn-lt"/>
                <a:cs typeface="Arial" pitchFamily="34" charset="0"/>
              </a:rPr>
              <a:t> (carta dos direitos doentes </a:t>
            </a:r>
            <a:r>
              <a:rPr lang="pt-PT" b="1" u="sng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endParaRPr lang="pt-PT" b="1" u="sng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b="1" dirty="0" err="1" smtClean="0">
                <a:solidFill>
                  <a:srgbClr val="C00000"/>
                </a:solidFill>
                <a:cs typeface="Arial" pitchFamily="34" charset="0"/>
              </a:rPr>
              <a:t>O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pções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testamento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vital e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directrizes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antecipadas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vontade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ou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familia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/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representante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legal</a:t>
            </a:r>
            <a:endParaRPr lang="pt-PT" dirty="0">
              <a:latin typeface="+mn-lt"/>
              <a:cs typeface="Arial" pitchFamily="34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22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sz="4000" dirty="0" smtClean="0"/>
              <a:t>Cuidados centrados na </a:t>
            </a:r>
            <a:r>
              <a:rPr lang="pt-PT" sz="4000" dirty="0" err="1" smtClean="0"/>
              <a:t>familia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doente</a:t>
            </a:r>
            <a:r>
              <a:rPr lang="en-US" dirty="0" smtClean="0"/>
              <a:t> </a:t>
            </a:r>
            <a:r>
              <a:rPr lang="en-US" dirty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pessoa</a:t>
            </a:r>
            <a:r>
              <a:rPr lang="en-US" dirty="0" smtClean="0"/>
              <a:t> </a:t>
            </a:r>
            <a:r>
              <a:rPr lang="en-US" dirty="0" err="1" smtClean="0"/>
              <a:t>envolvido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social e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teia</a:t>
            </a:r>
            <a:r>
              <a:rPr lang="en-US" dirty="0" smtClean="0"/>
              <a:t> de </a:t>
            </a:r>
            <a:r>
              <a:rPr lang="en-US" dirty="0" err="1" smtClean="0"/>
              <a:t>relaçionamentos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Tem </a:t>
            </a:r>
            <a:r>
              <a:rPr lang="en-US" dirty="0" err="1" smtClean="0"/>
              <a:t>implicações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Truog</a:t>
            </a:r>
            <a:r>
              <a:rPr lang="en-US" sz="2000" dirty="0"/>
              <a:t>, et al, 2008</a:t>
            </a:r>
            <a:r>
              <a:rPr lang="en-US" sz="2000" dirty="0" smtClean="0"/>
              <a:t>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Cuidados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centrados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familia</a:t>
            </a:r>
            <a:r>
              <a:rPr lang="en-US" sz="2400" b="1" dirty="0">
                <a:solidFill>
                  <a:srgbClr val="0000CC"/>
                </a:solidFill>
              </a:rPr>
              <a:t> é </a:t>
            </a:r>
            <a:r>
              <a:rPr lang="en-US" sz="2400" b="1" dirty="0" err="1">
                <a:solidFill>
                  <a:srgbClr val="0000CC"/>
                </a:solidFill>
              </a:rPr>
              <a:t>baseado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nos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valores</a:t>
            </a:r>
            <a:r>
              <a:rPr lang="en-US" sz="2400" b="1" dirty="0">
                <a:solidFill>
                  <a:srgbClr val="0000CC"/>
                </a:solidFill>
              </a:rPr>
              <a:t> , </a:t>
            </a:r>
            <a:r>
              <a:rPr lang="en-US" sz="2400" b="1" dirty="0" err="1">
                <a:solidFill>
                  <a:srgbClr val="0000CC"/>
                </a:solidFill>
              </a:rPr>
              <a:t>objectivos</a:t>
            </a:r>
            <a:r>
              <a:rPr lang="en-US" sz="2400" b="1" dirty="0">
                <a:solidFill>
                  <a:srgbClr val="0000CC"/>
                </a:solidFill>
              </a:rPr>
              <a:t>, e </a:t>
            </a:r>
            <a:r>
              <a:rPr lang="en-US" sz="2400" b="1" dirty="0" err="1">
                <a:solidFill>
                  <a:srgbClr val="0000CC"/>
                </a:solidFill>
              </a:rPr>
              <a:t>necessidades</a:t>
            </a:r>
            <a:r>
              <a:rPr lang="en-US" sz="2400" b="1" dirty="0">
                <a:solidFill>
                  <a:srgbClr val="0000CC"/>
                </a:solidFill>
              </a:rPr>
              <a:t> do </a:t>
            </a:r>
            <a:r>
              <a:rPr lang="en-US" sz="2400" b="1" dirty="0" err="1">
                <a:solidFill>
                  <a:srgbClr val="0000CC"/>
                </a:solidFill>
              </a:rPr>
              <a:t>doente</a:t>
            </a:r>
            <a:r>
              <a:rPr lang="en-US" sz="2400" b="1" dirty="0">
                <a:solidFill>
                  <a:srgbClr val="0000CC"/>
                </a:solidFill>
              </a:rPr>
              <a:t> e </a:t>
            </a:r>
            <a:r>
              <a:rPr lang="en-US" sz="2400" b="1" dirty="0" err="1">
                <a:solidFill>
                  <a:srgbClr val="0000CC"/>
                </a:solidFill>
              </a:rPr>
              <a:t>familia</a:t>
            </a:r>
            <a:r>
              <a:rPr lang="en-US" sz="2400" b="1" dirty="0" smtClean="0">
                <a:solidFill>
                  <a:srgbClr val="0000CC"/>
                </a:solidFill>
              </a:rPr>
              <a:t>,(…), </a:t>
            </a:r>
            <a:r>
              <a:rPr lang="en-US" sz="2400" b="1" dirty="0" err="1">
                <a:solidFill>
                  <a:srgbClr val="0000CC"/>
                </a:solidFill>
              </a:rPr>
              <a:t>expectativas</a:t>
            </a:r>
            <a:r>
              <a:rPr lang="en-US" sz="2400" b="1" dirty="0">
                <a:solidFill>
                  <a:srgbClr val="0000CC"/>
                </a:solidFill>
              </a:rPr>
              <a:t> e </a:t>
            </a:r>
            <a:r>
              <a:rPr lang="en-US" sz="2400" b="1" dirty="0" err="1">
                <a:solidFill>
                  <a:srgbClr val="0000CC"/>
                </a:solidFill>
              </a:rPr>
              <a:t>suas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preferências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para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tratamento</a:t>
            </a:r>
            <a:r>
              <a:rPr lang="en-US" sz="2400" b="1" dirty="0" smtClean="0">
                <a:solidFill>
                  <a:srgbClr val="0000CC"/>
                </a:solidFill>
              </a:rPr>
              <a:t>… (</a:t>
            </a:r>
            <a:r>
              <a:rPr lang="en-US" sz="2400" b="1" dirty="0" err="1" smtClean="0">
                <a:solidFill>
                  <a:srgbClr val="0000CC"/>
                </a:solidFill>
              </a:rPr>
              <a:t>Truog</a:t>
            </a:r>
            <a:r>
              <a:rPr lang="en-US" sz="2400" b="1" dirty="0">
                <a:solidFill>
                  <a:srgbClr val="0000CC"/>
                </a:solidFill>
              </a:rPr>
              <a:t>, et al, 2008</a:t>
            </a:r>
            <a:r>
              <a:rPr lang="en-US" sz="1600" b="1" dirty="0">
                <a:solidFill>
                  <a:srgbClr val="0000CC"/>
                </a:solidFill>
              </a:rPr>
              <a:t>)</a:t>
            </a:r>
          </a:p>
          <a:p>
            <a:pPr algn="just"/>
            <a:endParaRPr lang="en-US" sz="2000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27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/>
              <a:t>Decisão delegada e </a:t>
            </a:r>
            <a:r>
              <a:rPr lang="pt-PT" dirty="0" err="1" smtClean="0"/>
              <a:t>familia</a:t>
            </a:r>
            <a:r>
              <a:rPr lang="pt-PT" dirty="0" smtClean="0"/>
              <a:t> 1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8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i="1" dirty="0" err="1" smtClean="0">
                <a:solidFill>
                  <a:srgbClr val="002060"/>
                </a:solidFill>
              </a:rPr>
              <a:t>Deve</a:t>
            </a:r>
            <a:r>
              <a:rPr lang="en-US" sz="5500" b="1" i="1" dirty="0" smtClean="0">
                <a:solidFill>
                  <a:srgbClr val="002060"/>
                </a:solidFill>
              </a:rPr>
              <a:t>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ser</a:t>
            </a:r>
            <a:r>
              <a:rPr lang="en-US" sz="5500" b="1" i="1" dirty="0" smtClean="0">
                <a:solidFill>
                  <a:srgbClr val="002060"/>
                </a:solidFill>
              </a:rPr>
              <a:t> dado tempo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suficiente</a:t>
            </a:r>
            <a:r>
              <a:rPr lang="en-US" sz="5500" b="1" i="1" dirty="0" smtClean="0">
                <a:solidFill>
                  <a:srgbClr val="002060"/>
                </a:solidFill>
              </a:rPr>
              <a:t>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para</a:t>
            </a:r>
            <a:r>
              <a:rPr lang="en-US" sz="5500" b="1" i="1" dirty="0" smtClean="0">
                <a:solidFill>
                  <a:srgbClr val="002060"/>
                </a:solidFill>
              </a:rPr>
              <a:t> a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decisão</a:t>
            </a:r>
            <a:r>
              <a:rPr lang="en-US" sz="5500" b="1" i="1" dirty="0" smtClean="0">
                <a:solidFill>
                  <a:srgbClr val="002060"/>
                </a:solidFill>
              </a:rPr>
              <a:t>,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especialmente</a:t>
            </a:r>
            <a:r>
              <a:rPr lang="en-US" sz="5500" b="1" i="1" dirty="0" smtClean="0">
                <a:solidFill>
                  <a:srgbClr val="002060"/>
                </a:solidFill>
              </a:rPr>
              <a:t>  se for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relativa</a:t>
            </a:r>
            <a:r>
              <a:rPr lang="en-US" sz="5500" b="1" i="1" dirty="0" smtClean="0">
                <a:solidFill>
                  <a:srgbClr val="002060"/>
                </a:solidFill>
              </a:rPr>
              <a:t>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ao</a:t>
            </a:r>
            <a:r>
              <a:rPr lang="en-US" sz="5500" b="1" i="1" dirty="0" smtClean="0">
                <a:solidFill>
                  <a:srgbClr val="002060"/>
                </a:solidFill>
              </a:rPr>
              <a:t>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fim</a:t>
            </a:r>
            <a:r>
              <a:rPr lang="en-US" sz="5500" b="1" i="1" dirty="0" smtClean="0">
                <a:solidFill>
                  <a:srgbClr val="002060"/>
                </a:solidFill>
              </a:rPr>
              <a:t> de </a:t>
            </a:r>
            <a:r>
              <a:rPr lang="en-US" sz="5500" b="1" i="1" dirty="0" err="1" smtClean="0">
                <a:solidFill>
                  <a:srgbClr val="002060"/>
                </a:solidFill>
              </a:rPr>
              <a:t>vida</a:t>
            </a:r>
            <a:r>
              <a:rPr lang="en-US" sz="5500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i="1" dirty="0" smtClean="0">
                <a:solidFill>
                  <a:srgbClr val="C00000"/>
                </a:solidFill>
              </a:rPr>
              <a:t>A </a:t>
            </a:r>
            <a:r>
              <a:rPr lang="en-US" sz="5500" b="1" i="1" dirty="0" err="1" smtClean="0">
                <a:solidFill>
                  <a:srgbClr val="C00000"/>
                </a:solidFill>
              </a:rPr>
              <a:t>informação</a:t>
            </a:r>
            <a:r>
              <a:rPr lang="en-US" sz="5500" b="1" i="1" dirty="0" smtClean="0">
                <a:solidFill>
                  <a:srgbClr val="C00000"/>
                </a:solidFill>
              </a:rPr>
              <a:t> </a:t>
            </a:r>
            <a:r>
              <a:rPr lang="en-US" sz="5500" b="1" i="1" dirty="0" err="1" smtClean="0">
                <a:solidFill>
                  <a:srgbClr val="C00000"/>
                </a:solidFill>
              </a:rPr>
              <a:t>deve</a:t>
            </a:r>
            <a:r>
              <a:rPr lang="en-US" sz="5500" b="1" i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ser</a:t>
            </a:r>
            <a:r>
              <a:rPr lang="en-US" sz="5500" b="1" dirty="0" smtClean="0">
                <a:solidFill>
                  <a:srgbClr val="C00000"/>
                </a:solidFill>
              </a:rPr>
              <a:t> dada de forma a </a:t>
            </a:r>
            <a:r>
              <a:rPr lang="en-US" sz="5500" b="1" dirty="0" err="1" smtClean="0">
                <a:solidFill>
                  <a:srgbClr val="C00000"/>
                </a:solidFill>
              </a:rPr>
              <a:t>ter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em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conta</a:t>
            </a:r>
            <a:r>
              <a:rPr lang="en-US" sz="5500" b="1" dirty="0" smtClean="0">
                <a:solidFill>
                  <a:srgbClr val="C00000"/>
                </a:solidFill>
              </a:rPr>
              <a:t> a </a:t>
            </a:r>
            <a:r>
              <a:rPr lang="en-US" sz="5500" b="1" dirty="0" err="1" smtClean="0">
                <a:solidFill>
                  <a:srgbClr val="C00000"/>
                </a:solidFill>
              </a:rPr>
              <a:t>necessidades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culturais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religiosas</a:t>
            </a:r>
            <a:r>
              <a:rPr lang="en-US" sz="5500" b="1" dirty="0" smtClean="0">
                <a:solidFill>
                  <a:srgbClr val="C00000"/>
                </a:solidFill>
              </a:rPr>
              <a:t> e de </a:t>
            </a:r>
            <a:r>
              <a:rPr lang="en-US" sz="5500" b="1" dirty="0" err="1" smtClean="0">
                <a:solidFill>
                  <a:srgbClr val="C00000"/>
                </a:solidFill>
              </a:rPr>
              <a:t>linguagem</a:t>
            </a:r>
            <a:r>
              <a:rPr lang="en-US" sz="5500" b="1" dirty="0" smtClean="0">
                <a:solidFill>
                  <a:srgbClr val="C00000"/>
                </a:solidFill>
              </a:rPr>
              <a:t> do </a:t>
            </a:r>
            <a:r>
              <a:rPr lang="en-US" sz="5500" b="1" dirty="0" err="1" smtClean="0">
                <a:solidFill>
                  <a:srgbClr val="C00000"/>
                </a:solidFill>
              </a:rPr>
              <a:t>doente</a:t>
            </a:r>
            <a:r>
              <a:rPr lang="en-US" sz="5500" b="1" dirty="0" smtClean="0">
                <a:solidFill>
                  <a:srgbClr val="C00000"/>
                </a:solidFill>
              </a:rPr>
              <a:t>/ </a:t>
            </a:r>
            <a:r>
              <a:rPr lang="en-US" sz="5500" b="1" dirty="0" err="1" smtClean="0">
                <a:solidFill>
                  <a:srgbClr val="C00000"/>
                </a:solidFill>
              </a:rPr>
              <a:t>familia</a:t>
            </a:r>
            <a:endParaRPr lang="en-US" sz="55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dirty="0" err="1" smtClean="0">
                <a:solidFill>
                  <a:srgbClr val="002060"/>
                </a:solidFill>
              </a:rPr>
              <a:t>Os</a:t>
            </a:r>
            <a:r>
              <a:rPr lang="en-US" sz="5500" b="1" dirty="0" smtClean="0">
                <a:solidFill>
                  <a:srgbClr val="002060"/>
                </a:solidFill>
              </a:rPr>
              <a:t> medicos  (</a:t>
            </a:r>
            <a:r>
              <a:rPr lang="en-US" sz="5500" b="1" dirty="0" err="1" smtClean="0">
                <a:solidFill>
                  <a:srgbClr val="002060"/>
                </a:solidFill>
              </a:rPr>
              <a:t>profissionais</a:t>
            </a:r>
            <a:r>
              <a:rPr lang="en-US" sz="5500" b="1" dirty="0" smtClean="0">
                <a:solidFill>
                  <a:srgbClr val="002060"/>
                </a:solidFill>
              </a:rPr>
              <a:t> )  </a:t>
            </a:r>
            <a:r>
              <a:rPr lang="en-US" sz="5500" b="1" dirty="0" err="1" smtClean="0">
                <a:solidFill>
                  <a:srgbClr val="002060"/>
                </a:solidFill>
              </a:rPr>
              <a:t>devem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fazer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recomendações</a:t>
            </a:r>
            <a:r>
              <a:rPr lang="en-US" sz="5500" b="1" dirty="0" smtClean="0">
                <a:solidFill>
                  <a:srgbClr val="002060"/>
                </a:solidFill>
              </a:rPr>
              <a:t> e </a:t>
            </a:r>
            <a:r>
              <a:rPr lang="en-US" sz="5500" b="1" dirty="0" err="1" smtClean="0">
                <a:solidFill>
                  <a:srgbClr val="002060"/>
                </a:solidFill>
              </a:rPr>
              <a:t>guiar</a:t>
            </a:r>
            <a:r>
              <a:rPr lang="en-US" sz="5500" b="1" dirty="0" smtClean="0">
                <a:solidFill>
                  <a:srgbClr val="002060"/>
                </a:solidFill>
              </a:rPr>
              <a:t> as </a:t>
            </a:r>
            <a:r>
              <a:rPr lang="en-US" sz="5500" b="1" dirty="0" err="1" smtClean="0">
                <a:solidFill>
                  <a:srgbClr val="002060"/>
                </a:solidFill>
              </a:rPr>
              <a:t>familias</a:t>
            </a:r>
            <a:r>
              <a:rPr lang="en-US" sz="5500" b="1" dirty="0" smtClean="0">
                <a:solidFill>
                  <a:srgbClr val="002060"/>
                </a:solidFill>
              </a:rPr>
              <a:t> indo de </a:t>
            </a:r>
            <a:r>
              <a:rPr lang="en-US" sz="5500" b="1" dirty="0" err="1" smtClean="0">
                <a:solidFill>
                  <a:srgbClr val="002060"/>
                </a:solidFill>
              </a:rPr>
              <a:t>encontro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às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suas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preferencias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na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tomada</a:t>
            </a:r>
            <a:r>
              <a:rPr lang="en-US" sz="5500" b="1" dirty="0" smtClean="0">
                <a:solidFill>
                  <a:srgbClr val="002060"/>
                </a:solidFill>
              </a:rPr>
              <a:t> de </a:t>
            </a:r>
            <a:r>
              <a:rPr lang="en-US" sz="5500" b="1" dirty="0" err="1" smtClean="0">
                <a:solidFill>
                  <a:srgbClr val="002060"/>
                </a:solidFill>
              </a:rPr>
              <a:t>decisão</a:t>
            </a:r>
            <a:r>
              <a:rPr lang="en-US" sz="5500" b="1" dirty="0" smtClean="0">
                <a:solidFill>
                  <a:srgbClr val="002060"/>
                </a:solidFill>
              </a:rPr>
              <a:t>.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4200" b="1" dirty="0" smtClean="0">
                <a:solidFill>
                  <a:srgbClr val="C00000"/>
                </a:solidFill>
              </a:rPr>
              <a:t>(</a:t>
            </a:r>
            <a:r>
              <a:rPr lang="en-US" sz="4200" b="1" dirty="0" err="1" smtClean="0">
                <a:solidFill>
                  <a:srgbClr val="C00000"/>
                </a:solidFill>
              </a:rPr>
              <a:t>Truog</a:t>
            </a:r>
            <a:r>
              <a:rPr lang="en-US" sz="4200" b="1" dirty="0">
                <a:solidFill>
                  <a:srgbClr val="C00000"/>
                </a:solidFill>
              </a:rPr>
              <a:t>, et al, 2008)</a:t>
            </a:r>
          </a:p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/>
              <a:t>Decisão delegada e </a:t>
            </a:r>
            <a:r>
              <a:rPr lang="pt-PT" dirty="0" err="1" smtClean="0"/>
              <a:t>familia</a:t>
            </a:r>
            <a:r>
              <a:rPr lang="pt-PT" dirty="0" smtClean="0"/>
              <a:t> 2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dirty="0" smtClean="0">
                <a:solidFill>
                  <a:srgbClr val="C00000"/>
                </a:solidFill>
              </a:rPr>
              <a:t>O </a:t>
            </a:r>
            <a:r>
              <a:rPr lang="en-US" sz="5500" b="1" dirty="0" err="1" smtClean="0">
                <a:solidFill>
                  <a:srgbClr val="C00000"/>
                </a:solidFill>
              </a:rPr>
              <a:t>fornecer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somente</a:t>
            </a:r>
            <a:r>
              <a:rPr lang="en-US" sz="5500" b="1" dirty="0" smtClean="0">
                <a:solidFill>
                  <a:srgbClr val="C00000"/>
                </a:solidFill>
              </a:rPr>
              <a:t> a </a:t>
            </a:r>
            <a:r>
              <a:rPr lang="en-US" sz="5500" b="1" dirty="0" err="1" smtClean="0">
                <a:solidFill>
                  <a:srgbClr val="C00000"/>
                </a:solidFill>
              </a:rPr>
              <a:t>informação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equivale</a:t>
            </a:r>
            <a:r>
              <a:rPr lang="en-US" sz="5500" b="1" dirty="0" smtClean="0">
                <a:solidFill>
                  <a:srgbClr val="C00000"/>
                </a:solidFill>
              </a:rPr>
              <a:t> a </a:t>
            </a:r>
            <a:r>
              <a:rPr lang="en-US" sz="5500" b="1" dirty="0" err="1" smtClean="0">
                <a:solidFill>
                  <a:srgbClr val="C00000"/>
                </a:solidFill>
              </a:rPr>
              <a:t>abandono</a:t>
            </a:r>
            <a:r>
              <a:rPr lang="en-US" sz="55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dirty="0" err="1" smtClean="0">
                <a:solidFill>
                  <a:srgbClr val="002060"/>
                </a:solidFill>
              </a:rPr>
              <a:t>Alguns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doentes</a:t>
            </a:r>
            <a:r>
              <a:rPr lang="en-US" sz="5500" b="1" dirty="0" smtClean="0">
                <a:solidFill>
                  <a:srgbClr val="002060"/>
                </a:solidFill>
              </a:rPr>
              <a:t> e </a:t>
            </a:r>
            <a:r>
              <a:rPr lang="en-US" sz="5500" b="1" dirty="0" err="1" smtClean="0">
                <a:solidFill>
                  <a:srgbClr val="002060"/>
                </a:solidFill>
              </a:rPr>
              <a:t>familias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preferem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que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sejam</a:t>
            </a:r>
            <a:r>
              <a:rPr lang="en-US" sz="5500" b="1" dirty="0" smtClean="0">
                <a:solidFill>
                  <a:srgbClr val="002060"/>
                </a:solidFill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</a:rPr>
              <a:t>os</a:t>
            </a:r>
            <a:r>
              <a:rPr lang="en-US" sz="5500" b="1" dirty="0" smtClean="0">
                <a:solidFill>
                  <a:srgbClr val="002060"/>
                </a:solidFill>
              </a:rPr>
              <a:t> medicos (</a:t>
            </a:r>
            <a:r>
              <a:rPr lang="en-US" sz="5500" b="1" dirty="0" err="1" smtClean="0">
                <a:solidFill>
                  <a:srgbClr val="002060"/>
                </a:solidFill>
              </a:rPr>
              <a:t>profissionais</a:t>
            </a:r>
            <a:r>
              <a:rPr lang="en-US" sz="5500" b="1" dirty="0" smtClean="0">
                <a:solidFill>
                  <a:srgbClr val="002060"/>
                </a:solidFill>
              </a:rPr>
              <a:t>) a </a:t>
            </a:r>
            <a:r>
              <a:rPr lang="en-US" sz="5500" b="1" dirty="0" err="1" smtClean="0">
                <a:solidFill>
                  <a:srgbClr val="002060"/>
                </a:solidFill>
              </a:rPr>
              <a:t>tomar</a:t>
            </a:r>
            <a:r>
              <a:rPr lang="en-US" sz="5500" b="1" dirty="0" smtClean="0">
                <a:solidFill>
                  <a:srgbClr val="002060"/>
                </a:solidFill>
              </a:rPr>
              <a:t> a </a:t>
            </a:r>
            <a:r>
              <a:rPr lang="en-US" sz="5500" b="1" dirty="0" err="1" smtClean="0">
                <a:solidFill>
                  <a:srgbClr val="002060"/>
                </a:solidFill>
              </a:rPr>
              <a:t>decisão</a:t>
            </a:r>
            <a:endParaRPr lang="en-US" sz="5500" b="1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5500" b="1" dirty="0" err="1" smtClean="0">
                <a:solidFill>
                  <a:srgbClr val="C00000"/>
                </a:solidFill>
              </a:rPr>
              <a:t>Perguntar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aos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doentes</a:t>
            </a:r>
            <a:r>
              <a:rPr lang="en-US" sz="5500" b="1" dirty="0" smtClean="0">
                <a:solidFill>
                  <a:srgbClr val="C00000"/>
                </a:solidFill>
              </a:rPr>
              <a:t> e </a:t>
            </a:r>
            <a:r>
              <a:rPr lang="en-US" sz="5500" b="1" dirty="0" err="1" smtClean="0">
                <a:solidFill>
                  <a:srgbClr val="C00000"/>
                </a:solidFill>
              </a:rPr>
              <a:t>suas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familias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como</a:t>
            </a:r>
            <a:r>
              <a:rPr lang="en-US" sz="5500" b="1" dirty="0" smtClean="0">
                <a:solidFill>
                  <a:srgbClr val="C00000"/>
                </a:solidFill>
              </a:rPr>
              <a:t> é </a:t>
            </a:r>
            <a:r>
              <a:rPr lang="en-US" sz="5500" b="1" dirty="0" err="1" smtClean="0">
                <a:solidFill>
                  <a:srgbClr val="C00000"/>
                </a:solidFill>
              </a:rPr>
              <a:t>que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preferem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que</a:t>
            </a:r>
            <a:r>
              <a:rPr lang="en-US" sz="5500" b="1" dirty="0" smtClean="0">
                <a:solidFill>
                  <a:srgbClr val="C00000"/>
                </a:solidFill>
              </a:rPr>
              <a:t> a </a:t>
            </a:r>
            <a:r>
              <a:rPr lang="en-US" sz="5500" b="1" dirty="0" err="1" smtClean="0">
                <a:solidFill>
                  <a:srgbClr val="C00000"/>
                </a:solidFill>
              </a:rPr>
              <a:t>decisão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seja</a:t>
            </a:r>
            <a:r>
              <a:rPr lang="en-US" sz="5500" b="1" dirty="0" smtClean="0">
                <a:solidFill>
                  <a:srgbClr val="C00000"/>
                </a:solidFill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</a:rPr>
              <a:t>tomada</a:t>
            </a:r>
            <a:r>
              <a:rPr lang="en-US" sz="5500" b="1" dirty="0" smtClean="0">
                <a:solidFill>
                  <a:srgbClr val="C00000"/>
                </a:solidFill>
              </a:rPr>
              <a:t> ( </a:t>
            </a:r>
            <a:r>
              <a:rPr lang="en-US" sz="5500" b="1" dirty="0" err="1">
                <a:solidFill>
                  <a:srgbClr val="C00000"/>
                </a:solidFill>
              </a:rPr>
              <a:t>Truog</a:t>
            </a:r>
            <a:r>
              <a:rPr lang="en-US" sz="5500" b="1" dirty="0">
                <a:solidFill>
                  <a:srgbClr val="C00000"/>
                </a:solidFill>
              </a:rPr>
              <a:t>, et al, 2008)</a:t>
            </a:r>
          </a:p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5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Cuidar e família 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sz="4400" b="1" dirty="0" err="1" smtClean="0">
                <a:solidFill>
                  <a:srgbClr val="0000CC"/>
                </a:solidFill>
              </a:rPr>
              <a:t>Os</a:t>
            </a:r>
            <a:r>
              <a:rPr lang="en-US" sz="4400" b="1" dirty="0" smtClean="0">
                <a:solidFill>
                  <a:srgbClr val="0000CC"/>
                </a:solidFill>
              </a:rPr>
              <a:t> medicos (outros </a:t>
            </a:r>
            <a:r>
              <a:rPr lang="en-US" sz="4400" b="1" dirty="0" err="1" smtClean="0">
                <a:solidFill>
                  <a:srgbClr val="0000CC"/>
                </a:solidFill>
              </a:rPr>
              <a:t>tecnicos</a:t>
            </a:r>
            <a:r>
              <a:rPr lang="en-US" sz="4400" b="1" dirty="0" smtClean="0">
                <a:solidFill>
                  <a:srgbClr val="0000CC"/>
                </a:solidFill>
              </a:rPr>
              <a:t> )</a:t>
            </a:r>
            <a:r>
              <a:rPr lang="en-US" sz="4400" b="1" dirty="0" err="1" smtClean="0">
                <a:solidFill>
                  <a:srgbClr val="0000CC"/>
                </a:solidFill>
              </a:rPr>
              <a:t>não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são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obrigados</a:t>
            </a:r>
            <a:r>
              <a:rPr lang="en-US" sz="4400" b="1" dirty="0" smtClean="0">
                <a:solidFill>
                  <a:srgbClr val="0000CC"/>
                </a:solidFill>
              </a:rPr>
              <a:t> a </a:t>
            </a:r>
            <a:r>
              <a:rPr lang="en-US" sz="4400" b="1" dirty="0" err="1" smtClean="0">
                <a:solidFill>
                  <a:srgbClr val="0000CC"/>
                </a:solidFill>
              </a:rPr>
              <a:t>oferecer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terapias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que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acreditam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não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poderem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atingir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os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objectivos</a:t>
            </a:r>
            <a:r>
              <a:rPr lang="en-US" sz="4400" b="1" dirty="0" smtClean="0">
                <a:solidFill>
                  <a:srgbClr val="0000CC"/>
                </a:solidFill>
              </a:rPr>
              <a:t> do </a:t>
            </a:r>
            <a:r>
              <a:rPr lang="en-US" sz="4400" b="1" dirty="0" err="1" smtClean="0">
                <a:solidFill>
                  <a:srgbClr val="0000CC"/>
                </a:solidFill>
              </a:rPr>
              <a:t>cuidado</a:t>
            </a:r>
            <a:r>
              <a:rPr lang="en-US" sz="4400" b="1" dirty="0" smtClean="0">
                <a:solidFill>
                  <a:srgbClr val="0000CC"/>
                </a:solidFill>
              </a:rPr>
              <a:t>, </a:t>
            </a:r>
          </a:p>
          <a:p>
            <a:pPr algn="just">
              <a:spcBef>
                <a:spcPts val="0"/>
              </a:spcBef>
            </a:pPr>
            <a:endParaRPr lang="en-US" sz="44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en-US" sz="4400" b="1" dirty="0" err="1" smtClean="0"/>
              <a:t>Cuidar</a:t>
            </a:r>
            <a:r>
              <a:rPr lang="en-US" sz="4400" b="1" dirty="0" smtClean="0"/>
              <a:t> dos </a:t>
            </a:r>
            <a:r>
              <a:rPr lang="en-US" sz="4400" b="1" dirty="0" err="1" smtClean="0"/>
              <a:t>familiares</a:t>
            </a:r>
            <a:r>
              <a:rPr lang="en-US" sz="4400" b="1" dirty="0" smtClean="0"/>
              <a:t>  é </a:t>
            </a:r>
            <a:r>
              <a:rPr lang="en-US" sz="4400" b="1" dirty="0" err="1" smtClean="0"/>
              <a:t>uma</a:t>
            </a:r>
            <a:r>
              <a:rPr lang="en-US" sz="4400" b="1" dirty="0" smtClean="0"/>
              <a:t> parte </a:t>
            </a:r>
            <a:r>
              <a:rPr lang="en-US" sz="4400" b="1" dirty="0" err="1" smtClean="0"/>
              <a:t>importante</a:t>
            </a:r>
            <a:r>
              <a:rPr lang="en-US" sz="4400" b="1" dirty="0" smtClean="0"/>
              <a:t> do </a:t>
            </a:r>
            <a:r>
              <a:rPr lang="en-US" sz="4400" b="1" dirty="0" err="1" smtClean="0"/>
              <a:t>cuidar</a:t>
            </a:r>
            <a:r>
              <a:rPr lang="en-US" sz="4400" b="1" dirty="0" smtClean="0"/>
              <a:t> do </a:t>
            </a:r>
            <a:r>
              <a:rPr lang="en-US" sz="4400" b="1" dirty="0" err="1" smtClean="0"/>
              <a:t>doente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critico</a:t>
            </a:r>
            <a:r>
              <a:rPr lang="en-US" sz="4400" b="1" dirty="0" smtClean="0"/>
              <a:t>.</a:t>
            </a:r>
          </a:p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7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O cuidar da família 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rgbClr val="0000CC"/>
                </a:solidFill>
              </a:rPr>
              <a:t>Si </a:t>
            </a:r>
            <a:r>
              <a:rPr lang="es-ES" b="1" dirty="0">
                <a:solidFill>
                  <a:srgbClr val="0000CC"/>
                </a:solidFill>
              </a:rPr>
              <a:t>es voluntad del paciente, el representante o las personas  vinculadas  al  enfermo,  por  razones  familiares  o  de  hecho,  pueden  participar  en  el  proceso asistencial</a:t>
            </a:r>
            <a:r>
              <a:rPr lang="es-ES" dirty="0"/>
              <a:t>. </a:t>
            </a:r>
            <a:r>
              <a:rPr lang="es-ES" sz="2400" dirty="0" smtClean="0"/>
              <a:t>(</a:t>
            </a:r>
            <a:r>
              <a:rPr lang="es-ES" sz="2400" dirty="0" err="1" smtClean="0"/>
              <a:t>codigo</a:t>
            </a:r>
            <a:r>
              <a:rPr lang="es-ES" sz="2400" dirty="0" smtClean="0"/>
              <a:t> </a:t>
            </a:r>
            <a:r>
              <a:rPr lang="es-ES" sz="2400" dirty="0" err="1" smtClean="0"/>
              <a:t>etica</a:t>
            </a:r>
            <a:r>
              <a:rPr lang="es-ES" sz="2400" dirty="0" smtClean="0"/>
              <a:t> </a:t>
            </a:r>
            <a:r>
              <a:rPr lang="es-ES" sz="2400" dirty="0" err="1" smtClean="0"/>
              <a:t>sociedade</a:t>
            </a:r>
            <a:r>
              <a:rPr lang="es-ES" sz="2400" dirty="0" smtClean="0"/>
              <a:t> </a:t>
            </a:r>
            <a:r>
              <a:rPr lang="es-ES" sz="2400" dirty="0" err="1" smtClean="0"/>
              <a:t>espanhola</a:t>
            </a:r>
            <a:r>
              <a:rPr lang="es-ES" sz="2400" dirty="0" smtClean="0"/>
              <a:t> de medicina intensiva)</a:t>
            </a:r>
            <a:endParaRPr lang="pt-PT" sz="2400" dirty="0"/>
          </a:p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07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17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7" y="404664"/>
            <a:ext cx="91810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18</a:t>
            </a:fld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" y="404664"/>
            <a:ext cx="8875276" cy="564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3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19</a:t>
            </a:fld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282"/>
            <a:ext cx="8712968" cy="606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83429" cy="35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04" y="-390326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8402" y="5301208"/>
            <a:ext cx="91924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rgbClr val="FF0000"/>
                </a:solidFill>
              </a:rPr>
              <a:t>A lógica da técnica não se pode sobrepor à lógica da vida na sua complexidade e plenitude  (Corrêa, 1998)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26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20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/>
              <a:t> O cidadão,  </a:t>
            </a:r>
            <a:br>
              <a:rPr lang="pt-PT" dirty="0"/>
            </a:br>
            <a:r>
              <a:rPr lang="pt-PT" dirty="0"/>
              <a:t>centro do sistema de </a:t>
            </a:r>
            <a:r>
              <a:rPr lang="pt-PT" dirty="0" smtClean="0"/>
              <a:t>saúde</a:t>
            </a:r>
            <a:r>
              <a:rPr lang="pt-PT" dirty="0"/>
              <a:t> </a:t>
            </a:r>
            <a:r>
              <a:rPr lang="pt-PT" sz="2000" dirty="0" smtClean="0"/>
              <a:t>(</a:t>
            </a:r>
            <a:r>
              <a:rPr lang="pt-PT" sz="2000" dirty="0" err="1" smtClean="0"/>
              <a:t>fev</a:t>
            </a:r>
            <a:r>
              <a:rPr lang="pt-PT" sz="2000" dirty="0" smtClean="0"/>
              <a:t> </a:t>
            </a:r>
            <a:r>
              <a:rPr lang="pt-PT" sz="2000" dirty="0"/>
              <a:t>2011 </a:t>
            </a:r>
            <a:r>
              <a:rPr lang="pt-PT" sz="2000" dirty="0" smtClean="0"/>
              <a:t>DGS)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637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PT" dirty="0"/>
              <a:t> </a:t>
            </a:r>
            <a:r>
              <a:rPr lang="pt-PT" b="1" dirty="0" smtClean="0">
                <a:solidFill>
                  <a:srgbClr val="0000CC"/>
                </a:solidFill>
              </a:rPr>
              <a:t>As necessidades</a:t>
            </a:r>
            <a:r>
              <a:rPr lang="pt-PT" b="1" dirty="0">
                <a:solidFill>
                  <a:srgbClr val="0000CC"/>
                </a:solidFill>
              </a:rPr>
              <a:t>, </a:t>
            </a:r>
            <a:r>
              <a:rPr lang="pt-PT" b="1" dirty="0" smtClean="0">
                <a:solidFill>
                  <a:srgbClr val="FF0000"/>
                </a:solidFill>
              </a:rPr>
              <a:t>pedidos</a:t>
            </a:r>
            <a:r>
              <a:rPr lang="pt-PT" b="1" dirty="0">
                <a:solidFill>
                  <a:srgbClr val="0000CC"/>
                </a:solidFill>
              </a:rPr>
              <a:t>, </a:t>
            </a:r>
            <a:r>
              <a:rPr lang="pt-PT" b="1" dirty="0" smtClean="0">
                <a:solidFill>
                  <a:srgbClr val="FF0000"/>
                </a:solidFill>
              </a:rPr>
              <a:t>expectativas são </a:t>
            </a:r>
            <a:r>
              <a:rPr lang="pt-PT" b="1" dirty="0" smtClean="0">
                <a:solidFill>
                  <a:srgbClr val="0000CC"/>
                </a:solidFill>
              </a:rPr>
              <a:t>objectivos </a:t>
            </a:r>
            <a:r>
              <a:rPr lang="pt-PT" b="1" dirty="0">
                <a:solidFill>
                  <a:srgbClr val="0000CC"/>
                </a:solidFill>
              </a:rPr>
              <a:t>primordiais</a:t>
            </a:r>
            <a:r>
              <a:rPr lang="pt-PT" dirty="0" smtClean="0"/>
              <a:t>.</a:t>
            </a:r>
            <a:endParaRPr lang="pt-PT" dirty="0"/>
          </a:p>
          <a:p>
            <a:pPr>
              <a:lnSpc>
                <a:spcPct val="160000"/>
              </a:lnSpc>
            </a:pPr>
            <a:r>
              <a:rPr lang="pt-PT" b="1" dirty="0" smtClean="0"/>
              <a:t>informação </a:t>
            </a:r>
            <a:r>
              <a:rPr lang="pt-PT" b="1" dirty="0"/>
              <a:t>necessária para poderem </a:t>
            </a:r>
            <a:r>
              <a:rPr lang="pt-PT" b="1" dirty="0" smtClean="0">
                <a:solidFill>
                  <a:srgbClr val="FF0000"/>
                </a:solidFill>
              </a:rPr>
              <a:t>participar </a:t>
            </a:r>
            <a:r>
              <a:rPr lang="pt-PT" b="1" dirty="0">
                <a:solidFill>
                  <a:srgbClr val="FF0000"/>
                </a:solidFill>
              </a:rPr>
              <a:t>na tomada de </a:t>
            </a:r>
            <a:r>
              <a:rPr lang="pt-PT" b="1" dirty="0" smtClean="0">
                <a:solidFill>
                  <a:srgbClr val="FF0000"/>
                </a:solidFill>
              </a:rPr>
              <a:t>decisões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Complexidade do Relacionamento com o Doente  Critico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4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/>
              <a:t>Manual de acreditação de unidades de saúde </a:t>
            </a:r>
            <a:r>
              <a:rPr lang="pt-PT" sz="2200" dirty="0"/>
              <a:t>(</a:t>
            </a:r>
            <a:r>
              <a:rPr lang="pt-PT" sz="2200" dirty="0" err="1"/>
              <a:t>fev</a:t>
            </a:r>
            <a:r>
              <a:rPr lang="pt-PT" sz="2200" dirty="0"/>
              <a:t> 2011 DGS)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Standard S </a:t>
            </a:r>
            <a:r>
              <a:rPr lang="pt-PT" dirty="0"/>
              <a:t>01.07</a:t>
            </a:r>
          </a:p>
          <a:p>
            <a:pPr algn="just"/>
            <a:r>
              <a:rPr lang="pt-PT" b="1" dirty="0" smtClean="0">
                <a:solidFill>
                  <a:srgbClr val="FF0000"/>
                </a:solidFill>
              </a:rPr>
              <a:t>Promover a </a:t>
            </a:r>
            <a:r>
              <a:rPr lang="pt-PT" b="1" dirty="0">
                <a:solidFill>
                  <a:srgbClr val="FF0000"/>
                </a:solidFill>
              </a:rPr>
              <a:t>tomada de decisão activa </a:t>
            </a:r>
            <a:r>
              <a:rPr lang="pt-PT" b="1" dirty="0" smtClean="0">
                <a:solidFill>
                  <a:srgbClr val="FF0000"/>
                </a:solidFill>
              </a:rPr>
              <a:t>(….)</a:t>
            </a:r>
            <a:r>
              <a:rPr lang="pt-PT" dirty="0" smtClean="0">
                <a:solidFill>
                  <a:srgbClr val="FF0000"/>
                </a:solidFill>
              </a:rPr>
              <a:t>proporcionando-lhe </a:t>
            </a:r>
            <a:r>
              <a:rPr lang="pt-PT" dirty="0">
                <a:solidFill>
                  <a:srgbClr val="FF0000"/>
                </a:solidFill>
              </a:rPr>
              <a:t>para tal ferramentas de ajuda à tomada </a:t>
            </a:r>
            <a:r>
              <a:rPr lang="pt-PT" dirty="0" smtClean="0">
                <a:solidFill>
                  <a:srgbClr val="FF0000"/>
                </a:solidFill>
              </a:rPr>
              <a:t>de </a:t>
            </a:r>
            <a:r>
              <a:rPr lang="pt-PT" dirty="0">
                <a:solidFill>
                  <a:srgbClr val="FF0000"/>
                </a:solidFill>
              </a:rPr>
              <a:t>decisão</a:t>
            </a:r>
            <a:r>
              <a:rPr lang="pt-PT" dirty="0"/>
              <a:t> devidamente aferidas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 </a:t>
            </a:r>
            <a:r>
              <a:rPr lang="pt-PT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EMPODERAMENTO</a:t>
            </a:r>
          </a:p>
          <a:p>
            <a:pPr algn="just"/>
            <a:r>
              <a:rPr lang="pt-PT" b="1" dirty="0" smtClean="0">
                <a:solidFill>
                  <a:srgbClr val="0000CC"/>
                </a:solidFill>
              </a:rPr>
              <a:t>Direito </a:t>
            </a:r>
            <a:r>
              <a:rPr lang="pt-PT" b="1" dirty="0">
                <a:solidFill>
                  <a:srgbClr val="0000CC"/>
                </a:solidFill>
              </a:rPr>
              <a:t>à </a:t>
            </a:r>
            <a:r>
              <a:rPr lang="pt-PT" b="1" dirty="0" smtClean="0">
                <a:solidFill>
                  <a:srgbClr val="0000CC"/>
                </a:solidFill>
              </a:rPr>
              <a:t>autodeterminação </a:t>
            </a:r>
            <a:r>
              <a:rPr lang="pt-PT" sz="1400" b="1" dirty="0" smtClean="0">
                <a:solidFill>
                  <a:srgbClr val="0000CC"/>
                </a:solidFill>
              </a:rPr>
              <a:t>(direitos </a:t>
            </a:r>
            <a:r>
              <a:rPr lang="pt-PT" sz="1400" b="1" dirty="0" smtClean="0">
                <a:solidFill>
                  <a:srgbClr val="FF0000"/>
                </a:solidFill>
              </a:rPr>
              <a:t>dos doentes)</a:t>
            </a:r>
            <a:endParaRPr lang="pt-PT" sz="140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0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/>
              <a:t>Manual de acreditação de unidades de saúde </a:t>
            </a:r>
            <a:r>
              <a:rPr lang="pt-PT" sz="1800" dirty="0"/>
              <a:t>(</a:t>
            </a:r>
            <a:r>
              <a:rPr lang="pt-PT" sz="1800" dirty="0" err="1"/>
              <a:t>fev</a:t>
            </a:r>
            <a:r>
              <a:rPr lang="pt-PT" sz="1800" dirty="0"/>
              <a:t> 2011 DGS)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Standard S 01.08</a:t>
            </a:r>
          </a:p>
          <a:p>
            <a:pPr algn="just"/>
            <a:r>
              <a:rPr lang="pt-PT" dirty="0" smtClean="0">
                <a:solidFill>
                  <a:srgbClr val="FF0000"/>
                </a:solidFill>
              </a:rPr>
              <a:t>Informar </a:t>
            </a:r>
            <a:r>
              <a:rPr lang="pt-PT" dirty="0">
                <a:solidFill>
                  <a:srgbClr val="FF0000"/>
                </a:solidFill>
              </a:rPr>
              <a:t>o utente sobre o plano de cuidados </a:t>
            </a:r>
            <a:r>
              <a:rPr lang="pt-PT" dirty="0" smtClean="0">
                <a:solidFill>
                  <a:srgbClr val="FF0000"/>
                </a:solidFill>
              </a:rPr>
              <a:t>de </a:t>
            </a:r>
            <a:r>
              <a:rPr lang="pt-PT" dirty="0">
                <a:solidFill>
                  <a:srgbClr val="FF0000"/>
                </a:solidFill>
              </a:rPr>
              <a:t>saúde </a:t>
            </a:r>
            <a:r>
              <a:rPr lang="pt-PT" dirty="0" smtClean="0">
                <a:solidFill>
                  <a:srgbClr val="FF0000"/>
                </a:solidFill>
              </a:rPr>
              <a:t>previsto (…)</a:t>
            </a:r>
            <a:r>
              <a:rPr lang="pt-PT" dirty="0" smtClean="0"/>
              <a:t>.</a:t>
            </a:r>
          </a:p>
          <a:p>
            <a:pPr algn="just"/>
            <a:endParaRPr lang="pt-PT" dirty="0" smtClean="0"/>
          </a:p>
          <a:p>
            <a:pPr algn="just"/>
            <a:r>
              <a:rPr lang="pt-PT" b="1" dirty="0">
                <a:solidFill>
                  <a:srgbClr val="0000CC"/>
                </a:solidFill>
              </a:rPr>
              <a:t>A informação de saúde, incluindo </a:t>
            </a:r>
            <a:r>
              <a:rPr lang="pt-PT" b="1" dirty="0">
                <a:solidFill>
                  <a:srgbClr val="FF0000"/>
                </a:solidFill>
              </a:rPr>
              <a:t>os dados </a:t>
            </a:r>
            <a:r>
              <a:rPr lang="pt-PT" b="1" dirty="0" smtClean="0">
                <a:solidFill>
                  <a:srgbClr val="FF0000"/>
                </a:solidFill>
              </a:rPr>
              <a:t>clínicos </a:t>
            </a:r>
            <a:r>
              <a:rPr lang="pt-PT" b="1" dirty="0">
                <a:solidFill>
                  <a:srgbClr val="FF0000"/>
                </a:solidFill>
              </a:rPr>
              <a:t>registados</a:t>
            </a:r>
            <a:r>
              <a:rPr lang="pt-PT" b="1" dirty="0">
                <a:solidFill>
                  <a:srgbClr val="0000CC"/>
                </a:solidFill>
              </a:rPr>
              <a:t>, </a:t>
            </a:r>
            <a:r>
              <a:rPr lang="pt-PT" b="1" dirty="0" smtClean="0">
                <a:solidFill>
                  <a:srgbClr val="0000CC"/>
                </a:solidFill>
              </a:rPr>
              <a:t>(….)</a:t>
            </a:r>
            <a:r>
              <a:rPr lang="pt-PT" b="1" dirty="0" smtClean="0">
                <a:solidFill>
                  <a:srgbClr val="FF0000"/>
                </a:solidFill>
              </a:rPr>
              <a:t>é propriedade da </a:t>
            </a:r>
            <a:r>
              <a:rPr lang="pt-PT" b="1" dirty="0">
                <a:solidFill>
                  <a:srgbClr val="FF0000"/>
                </a:solidFill>
              </a:rPr>
              <a:t>pessoa</a:t>
            </a:r>
            <a:r>
              <a:rPr lang="pt-PT" dirty="0" smtClean="0">
                <a:solidFill>
                  <a:srgbClr val="0000CC"/>
                </a:solidFill>
              </a:rPr>
              <a:t>,(lei 12/2005)</a:t>
            </a:r>
            <a:endParaRPr lang="pt-PT" dirty="0">
              <a:solidFill>
                <a:srgbClr val="0000CC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0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200" dirty="0"/>
              <a:t>Manual de acreditação de unidades de saúde </a:t>
            </a:r>
            <a:r>
              <a:rPr lang="pt-PT" sz="1200" dirty="0"/>
              <a:t>(</a:t>
            </a:r>
            <a:r>
              <a:rPr lang="pt-PT" sz="1200" dirty="0" err="1"/>
              <a:t>fev</a:t>
            </a:r>
            <a:r>
              <a:rPr lang="pt-PT" sz="1200" dirty="0"/>
              <a:t> 2011 DGS)</a:t>
            </a:r>
            <a:endParaRPr lang="pt-PT" sz="2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pt-PT" dirty="0" smtClean="0"/>
              <a:t>Standard S 01.04</a:t>
            </a:r>
          </a:p>
          <a:p>
            <a:pPr algn="just"/>
            <a:r>
              <a:rPr lang="pt-PT" dirty="0" smtClean="0"/>
              <a:t>A </a:t>
            </a:r>
            <a:r>
              <a:rPr lang="pt-PT" dirty="0"/>
              <a:t>Unidade de Gestão Clínica dispõe de </a:t>
            </a:r>
            <a:r>
              <a:rPr lang="pt-PT" b="1" dirty="0">
                <a:solidFill>
                  <a:srgbClr val="FF0000"/>
                </a:solidFill>
              </a:rPr>
              <a:t>procedimentos para a “substituição </a:t>
            </a:r>
            <a:r>
              <a:rPr lang="pt-PT" b="1" dirty="0" smtClean="0">
                <a:solidFill>
                  <a:srgbClr val="FF0000"/>
                </a:solidFill>
              </a:rPr>
              <a:t>na </a:t>
            </a:r>
            <a:r>
              <a:rPr lang="pt-PT" b="1" dirty="0">
                <a:solidFill>
                  <a:srgbClr val="FF0000"/>
                </a:solidFill>
              </a:rPr>
              <a:t>tomada de decisões” </a:t>
            </a:r>
            <a:r>
              <a:rPr lang="pt-PT" dirty="0"/>
              <a:t>(exercida por familiar, tutor ou representante  </a:t>
            </a:r>
            <a:r>
              <a:rPr lang="pt-PT" dirty="0" smtClean="0"/>
              <a:t>legal</a:t>
            </a:r>
            <a:r>
              <a:rPr lang="pt-PT" dirty="0"/>
              <a:t>) perante situações de incapacidade de um </a:t>
            </a:r>
            <a:r>
              <a:rPr lang="pt-PT" dirty="0" smtClean="0"/>
              <a:t>utente (…)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05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Alternativas e informação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rgbClr val="0000CC"/>
                </a:solidFill>
              </a:rPr>
              <a:t>Oferecer</a:t>
            </a:r>
            <a:r>
              <a:rPr lang="es-ES" dirty="0" smtClean="0">
                <a:solidFill>
                  <a:srgbClr val="0000CC"/>
                </a:solidFill>
              </a:rPr>
              <a:t> a </a:t>
            </a:r>
            <a:r>
              <a:rPr lang="es-ES" dirty="0" err="1" smtClean="0">
                <a:solidFill>
                  <a:srgbClr val="0000CC"/>
                </a:solidFill>
              </a:rPr>
              <a:t>melhor</a:t>
            </a:r>
            <a:r>
              <a:rPr lang="es-ES" dirty="0" smtClean="0">
                <a:solidFill>
                  <a:srgbClr val="0000CC"/>
                </a:solidFill>
              </a:rPr>
              <a:t> </a:t>
            </a:r>
            <a:r>
              <a:rPr lang="es-ES" u="sng" dirty="0" smtClean="0">
                <a:solidFill>
                  <a:srgbClr val="0000CC"/>
                </a:solidFill>
              </a:rPr>
              <a:t>alternativa  </a:t>
            </a:r>
            <a:r>
              <a:rPr lang="es-ES" u="sng" dirty="0" err="1" smtClean="0">
                <a:solidFill>
                  <a:srgbClr val="0000CC"/>
                </a:solidFill>
              </a:rPr>
              <a:t>tratamento</a:t>
            </a:r>
            <a:r>
              <a:rPr lang="es-ES" u="sng" dirty="0" smtClean="0">
                <a:solidFill>
                  <a:srgbClr val="0000CC"/>
                </a:solidFill>
              </a:rPr>
              <a:t> </a:t>
            </a:r>
            <a:r>
              <a:rPr lang="es-ES" u="sng" dirty="0">
                <a:solidFill>
                  <a:srgbClr val="0000CC"/>
                </a:solidFill>
              </a:rPr>
              <a:t>de </a:t>
            </a:r>
            <a:r>
              <a:rPr lang="es-ES" u="sng" dirty="0" err="1" smtClean="0">
                <a:solidFill>
                  <a:srgbClr val="0000CC"/>
                </a:solidFill>
              </a:rPr>
              <a:t>eficácia</a:t>
            </a:r>
            <a:r>
              <a:rPr lang="es-ES" u="sng" dirty="0" smtClean="0">
                <a:solidFill>
                  <a:srgbClr val="0000CC"/>
                </a:solidFill>
              </a:rPr>
              <a:t> </a:t>
            </a:r>
            <a:r>
              <a:rPr lang="es-ES" u="sng" dirty="0" err="1" smtClean="0">
                <a:solidFill>
                  <a:srgbClr val="0000CC"/>
                </a:solidFill>
              </a:rPr>
              <a:t>demonstrada</a:t>
            </a:r>
            <a:r>
              <a:rPr lang="es-ES" u="sng" dirty="0">
                <a:solidFill>
                  <a:srgbClr val="0000CC"/>
                </a:solidFill>
              </a:rPr>
              <a:t>, </a:t>
            </a:r>
            <a:r>
              <a:rPr lang="es-ES" sz="1900" dirty="0"/>
              <a:t>(</a:t>
            </a:r>
            <a:r>
              <a:rPr lang="es-ES" sz="1900" dirty="0" err="1"/>
              <a:t>codigo</a:t>
            </a:r>
            <a:r>
              <a:rPr lang="es-ES" sz="1900" dirty="0"/>
              <a:t> </a:t>
            </a:r>
            <a:r>
              <a:rPr lang="es-ES" sz="1900" dirty="0" err="1"/>
              <a:t>etica</a:t>
            </a:r>
            <a:r>
              <a:rPr lang="es-ES" sz="1900" dirty="0"/>
              <a:t> </a:t>
            </a:r>
            <a:r>
              <a:rPr lang="es-ES" sz="1900" dirty="0" err="1"/>
              <a:t>sociedade</a:t>
            </a:r>
            <a:r>
              <a:rPr lang="es-ES" sz="1900" dirty="0"/>
              <a:t> </a:t>
            </a:r>
            <a:r>
              <a:rPr lang="es-ES" sz="1900" dirty="0" err="1"/>
              <a:t>espanhola</a:t>
            </a:r>
            <a:r>
              <a:rPr lang="es-ES" sz="1900" dirty="0"/>
              <a:t> de medicina intensiva)</a:t>
            </a:r>
            <a:endParaRPr lang="pt-PT" sz="1900" dirty="0"/>
          </a:p>
          <a:p>
            <a:endParaRPr lang="es-ES" u="sng" dirty="0" smtClean="0">
              <a:solidFill>
                <a:srgbClr val="0000CC"/>
              </a:solidFill>
            </a:endParaRPr>
          </a:p>
          <a:p>
            <a:r>
              <a:rPr lang="pt-PT" dirty="0" smtClean="0">
                <a:solidFill>
                  <a:srgbClr val="C00000"/>
                </a:solidFill>
              </a:rPr>
              <a:t> tratamentos </a:t>
            </a:r>
            <a:r>
              <a:rPr lang="pt-PT" dirty="0">
                <a:solidFill>
                  <a:srgbClr val="C00000"/>
                </a:solidFill>
              </a:rPr>
              <a:t>a efectuar, possíveis riscos e </a:t>
            </a:r>
            <a:r>
              <a:rPr lang="pt-PT" u="sng" dirty="0">
                <a:solidFill>
                  <a:srgbClr val="C00000"/>
                </a:solidFill>
              </a:rPr>
              <a:t>eventuais tratamentos alternativos. </a:t>
            </a:r>
            <a:r>
              <a:rPr lang="pt-PT" dirty="0" smtClean="0">
                <a:solidFill>
                  <a:srgbClr val="C00000"/>
                </a:solidFill>
              </a:rPr>
              <a:t>(</a:t>
            </a:r>
            <a:r>
              <a:rPr lang="pt-PT" dirty="0" err="1" smtClean="0">
                <a:solidFill>
                  <a:srgbClr val="C00000"/>
                </a:solidFill>
              </a:rPr>
              <a:t>dtos</a:t>
            </a:r>
            <a:r>
              <a:rPr lang="pt-PT" dirty="0" smtClean="0">
                <a:solidFill>
                  <a:srgbClr val="C00000"/>
                </a:solidFill>
              </a:rPr>
              <a:t> do doente)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64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i="1" dirty="0" err="1" smtClean="0"/>
              <a:t>Principios</a:t>
            </a:r>
            <a:r>
              <a:rPr lang="pt-PT" i="1" dirty="0" smtClean="0"/>
              <a:t> </a:t>
            </a:r>
            <a:r>
              <a:rPr lang="pt-PT" i="1" dirty="0" err="1" smtClean="0"/>
              <a:t>bioeticos</a:t>
            </a:r>
            <a:r>
              <a:rPr lang="pt-PT" i="1" dirty="0" smtClean="0"/>
              <a:t> que norteiam o relacionamento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0000CC"/>
                </a:solidFill>
              </a:rPr>
              <a:t>Principio da autonomia</a:t>
            </a:r>
          </a:p>
          <a:p>
            <a:r>
              <a:rPr lang="pt-PT" dirty="0" smtClean="0">
                <a:solidFill>
                  <a:srgbClr val="0000CC"/>
                </a:solidFill>
              </a:rPr>
              <a:t>Principio da beneficência</a:t>
            </a:r>
          </a:p>
          <a:p>
            <a:r>
              <a:rPr lang="pt-PT" dirty="0" smtClean="0">
                <a:solidFill>
                  <a:srgbClr val="0000CC"/>
                </a:solidFill>
              </a:rPr>
              <a:t>Principio da não maleficência</a:t>
            </a:r>
          </a:p>
          <a:p>
            <a:r>
              <a:rPr lang="pt-PT" dirty="0" smtClean="0">
                <a:solidFill>
                  <a:srgbClr val="0000CC"/>
                </a:solidFill>
              </a:rPr>
              <a:t>Principio da justiça</a:t>
            </a:r>
            <a:endParaRPr lang="pt-PT" dirty="0">
              <a:solidFill>
                <a:srgbClr val="0000CC"/>
              </a:solidFill>
            </a:endParaRPr>
          </a:p>
          <a:p>
            <a:r>
              <a:rPr lang="pt-PT" b="1" dirty="0">
                <a:solidFill>
                  <a:srgbClr val="0000CC"/>
                </a:solidFill>
              </a:rPr>
              <a:t>o princípio da liberdade e da responsabilidade, </a:t>
            </a:r>
            <a:endParaRPr lang="pt-PT" dirty="0">
              <a:solidFill>
                <a:srgbClr val="0000CC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Complexidade do Relacionamento com o Doente  Critico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1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b="1" dirty="0"/>
              <a:t>o princípio da liberdade e da responsabilidade: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b="1" dirty="0" smtClean="0">
                <a:solidFill>
                  <a:srgbClr val="0000CC"/>
                </a:solidFill>
              </a:rPr>
              <a:t>Tanto </a:t>
            </a:r>
            <a:r>
              <a:rPr lang="pt-PT" b="1" dirty="0" smtClean="0">
                <a:solidFill>
                  <a:srgbClr val="FF9900"/>
                </a:solidFill>
              </a:rPr>
              <a:t>doente  </a:t>
            </a:r>
            <a:r>
              <a:rPr lang="pt-PT" b="1" dirty="0">
                <a:solidFill>
                  <a:srgbClr val="FF9900"/>
                </a:solidFill>
              </a:rPr>
              <a:t>como os profissionais </a:t>
            </a:r>
            <a:r>
              <a:rPr lang="pt-PT" b="1" dirty="0" smtClean="0">
                <a:solidFill>
                  <a:srgbClr val="FF0000"/>
                </a:solidFill>
              </a:rPr>
              <a:t>são </a:t>
            </a:r>
            <a:r>
              <a:rPr lang="pt-PT" b="1" dirty="0">
                <a:solidFill>
                  <a:srgbClr val="FF0000"/>
                </a:solidFill>
              </a:rPr>
              <a:t>livres e responsáveis,</a:t>
            </a:r>
            <a:r>
              <a:rPr lang="pt-PT" b="1" dirty="0">
                <a:solidFill>
                  <a:srgbClr val="0000CC"/>
                </a:solidFill>
              </a:rPr>
              <a:t> não podendo o médico impor nenhum tratamento ao doente, nem podendo ser obrigado a aceitar pedidos do doente que considere eticamente inaceitáveis (</a:t>
            </a:r>
            <a:r>
              <a:rPr lang="pt-PT" b="1" dirty="0" err="1">
                <a:solidFill>
                  <a:srgbClr val="0000CC"/>
                </a:solidFill>
              </a:rPr>
              <a:t>Andorno</a:t>
            </a:r>
            <a:r>
              <a:rPr lang="pt-PT" b="1" dirty="0">
                <a:solidFill>
                  <a:srgbClr val="0000CC"/>
                </a:solidFill>
              </a:rPr>
              <a:t>, 1998</a:t>
            </a:r>
            <a:r>
              <a:rPr lang="pt-PT" b="1" dirty="0" smtClean="0">
                <a:solidFill>
                  <a:srgbClr val="0000CC"/>
                </a:solidFill>
              </a:rPr>
              <a:t>).</a:t>
            </a:r>
          </a:p>
          <a:p>
            <a:pPr algn="just"/>
            <a:endParaRPr lang="pt-PT" b="1" dirty="0" smtClean="0">
              <a:solidFill>
                <a:srgbClr val="0000CC"/>
              </a:solidFill>
            </a:endParaRPr>
          </a:p>
          <a:p>
            <a:pPr algn="just"/>
            <a:r>
              <a:rPr lang="pt-PT" b="1" dirty="0" smtClean="0"/>
              <a:t>O </a:t>
            </a:r>
            <a:r>
              <a:rPr lang="pt-PT" b="1" dirty="0"/>
              <a:t>exercício da liberdade ética individual </a:t>
            </a:r>
            <a:r>
              <a:rPr lang="pt-PT" b="1" dirty="0">
                <a:solidFill>
                  <a:srgbClr val="FF0000"/>
                </a:solidFill>
              </a:rPr>
              <a:t>é o único valor absoluto a respeitar</a:t>
            </a:r>
            <a:r>
              <a:rPr lang="pt-PT" b="1" dirty="0"/>
              <a:t> no relacionamento entre pessoas de universos distintos (</a:t>
            </a:r>
            <a:r>
              <a:rPr lang="pt-PT" b="1" dirty="0" err="1"/>
              <a:t>Paccini</a:t>
            </a:r>
            <a:r>
              <a:rPr lang="pt-PT" b="1" dirty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/>
              <a:t>Serrão &amp; Nunes, 2001</a:t>
            </a:r>
            <a:r>
              <a:rPr lang="pt-PT" b="1" dirty="0" smtClean="0"/>
              <a:t>).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92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Problemas com os princípios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u="sng" dirty="0" smtClean="0">
              <a:solidFill>
                <a:srgbClr val="0000CC"/>
              </a:solidFill>
            </a:endParaRPr>
          </a:p>
          <a:p>
            <a:r>
              <a:rPr lang="pt-PT" b="1" u="sng" dirty="0" smtClean="0">
                <a:solidFill>
                  <a:srgbClr val="0000CC"/>
                </a:solidFill>
              </a:rPr>
              <a:t>Tendência para se sobrepor o principio da </a:t>
            </a:r>
            <a:r>
              <a:rPr lang="pt-PT" b="1" u="sng" dirty="0" smtClean="0">
                <a:solidFill>
                  <a:srgbClr val="FF0000"/>
                </a:solidFill>
              </a:rPr>
              <a:t>beneficência</a:t>
            </a:r>
            <a:r>
              <a:rPr lang="pt-PT" b="1" u="sng" dirty="0" smtClean="0">
                <a:solidFill>
                  <a:srgbClr val="0000CC"/>
                </a:solidFill>
              </a:rPr>
              <a:t> em oposição ao de </a:t>
            </a:r>
            <a:r>
              <a:rPr lang="pt-PT" b="1" u="sng" dirty="0" smtClean="0">
                <a:solidFill>
                  <a:srgbClr val="FF0000"/>
                </a:solidFill>
              </a:rPr>
              <a:t>autonomia</a:t>
            </a:r>
            <a:r>
              <a:rPr lang="pt-PT" b="1" u="sng" dirty="0" smtClean="0"/>
              <a:t>.</a:t>
            </a:r>
          </a:p>
          <a:p>
            <a:endParaRPr lang="pt-PT" b="1" u="sng" dirty="0" smtClean="0"/>
          </a:p>
          <a:p>
            <a:r>
              <a:rPr lang="pt-PT" b="1" dirty="0" smtClean="0">
                <a:solidFill>
                  <a:srgbClr val="FF0000"/>
                </a:solidFill>
              </a:rPr>
              <a:t>Dificuldade em se definir o que é o bem do doente ; </a:t>
            </a:r>
            <a:r>
              <a:rPr lang="pt-PT" sz="1200" b="1" dirty="0" smtClean="0">
                <a:solidFill>
                  <a:srgbClr val="FF0000"/>
                </a:solidFill>
              </a:rPr>
              <a:t>(</a:t>
            </a:r>
            <a:r>
              <a:rPr lang="pt-PT" sz="1800" b="1" dirty="0" smtClean="0">
                <a:solidFill>
                  <a:srgbClr val="FF0000"/>
                </a:solidFill>
              </a:rPr>
              <a:t>Corrêa, 1998. p.)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10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1547664" y="2236043"/>
            <a:ext cx="1871811" cy="1655762"/>
          </a:xfrm>
          <a:prstGeom prst="ellipse">
            <a:avLst/>
          </a:prstGeom>
          <a:solidFill>
            <a:srgbClr val="FF99CC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b="1" dirty="0">
                <a:latin typeface="Arial Black" pitchFamily="34" charset="0"/>
              </a:rPr>
              <a:t>Modelo de </a:t>
            </a:r>
          </a:p>
          <a:p>
            <a:pPr algn="ctr"/>
            <a:r>
              <a:rPr lang="pt-PT" b="1" dirty="0">
                <a:latin typeface="Arial Black" pitchFamily="34" charset="0"/>
              </a:rPr>
              <a:t>beneficência</a:t>
            </a:r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3528219" y="2205038"/>
            <a:ext cx="1728713" cy="1728787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b="1" dirty="0">
                <a:latin typeface="Arial Black" pitchFamily="34" charset="0"/>
              </a:rPr>
              <a:t>Modelo de </a:t>
            </a:r>
          </a:p>
          <a:p>
            <a:pPr algn="ctr"/>
            <a:r>
              <a:rPr lang="pt-PT" b="1" dirty="0">
                <a:latin typeface="Arial Black" pitchFamily="34" charset="0"/>
              </a:rPr>
              <a:t>Negociação</a:t>
            </a:r>
          </a:p>
          <a:p>
            <a:pPr algn="ctr"/>
            <a:r>
              <a:rPr lang="pt-PT" b="1" dirty="0">
                <a:latin typeface="Arial Black" pitchFamily="34" charset="0"/>
              </a:rPr>
              <a:t> parcial</a:t>
            </a:r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5435600" y="2205038"/>
            <a:ext cx="1872704" cy="1657350"/>
          </a:xfrm>
          <a:prstGeom prst="ellipse">
            <a:avLst/>
          </a:prstGeom>
          <a:solidFill>
            <a:srgbClr val="FF000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dirty="0">
                <a:latin typeface="Arial Black" pitchFamily="34" charset="0"/>
              </a:rPr>
              <a:t>Modelo de</a:t>
            </a:r>
          </a:p>
          <a:p>
            <a:pPr algn="ctr"/>
            <a:r>
              <a:rPr lang="pt-PT" sz="2000" b="1" dirty="0" err="1" smtClean="0">
                <a:latin typeface="Arial Black" pitchFamily="34" charset="0"/>
              </a:rPr>
              <a:t>Autodeter</a:t>
            </a:r>
            <a:r>
              <a:rPr lang="pt-PT" sz="2000" b="1" dirty="0" smtClean="0">
                <a:latin typeface="Arial Black" pitchFamily="34" charset="0"/>
              </a:rPr>
              <a:t>-</a:t>
            </a:r>
          </a:p>
          <a:p>
            <a:pPr algn="ctr"/>
            <a:r>
              <a:rPr lang="pt-PT" sz="2000" b="1" dirty="0" err="1" smtClean="0">
                <a:latin typeface="Arial Black" pitchFamily="34" charset="0"/>
              </a:rPr>
              <a:t>minação</a:t>
            </a:r>
            <a:endParaRPr lang="pt-PT" sz="2000" b="1" dirty="0">
              <a:latin typeface="Arial Black" pitchFamily="34" charset="0"/>
            </a:endParaRP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555875" y="2276475"/>
            <a:ext cx="1944688" cy="360363"/>
          </a:xfrm>
          <a:prstGeom prst="curvedDownArrow">
            <a:avLst>
              <a:gd name="adj1" fmla="val 107929"/>
              <a:gd name="adj2" fmla="val 215859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4787900" y="2349500"/>
            <a:ext cx="1368425" cy="288925"/>
          </a:xfrm>
          <a:prstGeom prst="curvedDownArrow">
            <a:avLst>
              <a:gd name="adj1" fmla="val 94725"/>
              <a:gd name="adj2" fmla="val 189451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200" b="1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2555875" y="981075"/>
            <a:ext cx="4608513" cy="1152525"/>
          </a:xfrm>
          <a:prstGeom prst="curvedDownArrow">
            <a:avLst>
              <a:gd name="adj1" fmla="val 79972"/>
              <a:gd name="adj2" fmla="val 159945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b="1"/>
              <a:t> </a:t>
            </a:r>
          </a:p>
        </p:txBody>
      </p:sp>
      <p:sp>
        <p:nvSpPr>
          <p:cNvPr id="89097" name="AutoShape 9"/>
          <p:cNvSpPr>
            <a:spLocks/>
          </p:cNvSpPr>
          <p:nvPr/>
        </p:nvSpPr>
        <p:spPr bwMode="auto">
          <a:xfrm>
            <a:off x="7164388" y="1341438"/>
            <a:ext cx="1979612" cy="1296987"/>
          </a:xfrm>
          <a:prstGeom prst="accentCallout1">
            <a:avLst>
              <a:gd name="adj1" fmla="val 12222"/>
              <a:gd name="adj2" fmla="val -4319"/>
              <a:gd name="adj3" fmla="val 92361"/>
              <a:gd name="adj4" fmla="val -8982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sz="2000" b="1" dirty="0"/>
              <a:t>Modelo negociação-autodeterminação</a:t>
            </a:r>
          </a:p>
        </p:txBody>
      </p:sp>
      <p:sp>
        <p:nvSpPr>
          <p:cNvPr id="89098" name="AutoShape 10"/>
          <p:cNvSpPr>
            <a:spLocks/>
          </p:cNvSpPr>
          <p:nvPr/>
        </p:nvSpPr>
        <p:spPr bwMode="auto">
          <a:xfrm>
            <a:off x="0" y="1341438"/>
            <a:ext cx="1692275" cy="1008062"/>
          </a:xfrm>
          <a:prstGeom prst="accentCallout1">
            <a:avLst>
              <a:gd name="adj1" fmla="val 14431"/>
              <a:gd name="adj2" fmla="val 105569"/>
              <a:gd name="adj3" fmla="val 109019"/>
              <a:gd name="adj4" fmla="val 1946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sz="2000" b="1" dirty="0"/>
              <a:t>Modelo de beneficência-negociação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56906"/>
            <a:ext cx="914399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b="1" dirty="0" smtClean="0">
                <a:solidFill>
                  <a:srgbClr val="FF0000"/>
                </a:solidFill>
              </a:rPr>
              <a:t>Dinâmica do relacionamento clínico entre o profissional de saúde  e o doente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89101" name="AutoShape 13"/>
          <p:cNvSpPr>
            <a:spLocks/>
          </p:cNvSpPr>
          <p:nvPr/>
        </p:nvSpPr>
        <p:spPr bwMode="auto">
          <a:xfrm>
            <a:off x="3419475" y="1130300"/>
            <a:ext cx="2304653" cy="930275"/>
          </a:xfrm>
          <a:prstGeom prst="borderCallout1">
            <a:avLst>
              <a:gd name="adj1" fmla="val 15894"/>
              <a:gd name="adj2" fmla="val -4231"/>
              <a:gd name="adj3" fmla="val 20528"/>
              <a:gd name="adj4" fmla="val -14023"/>
            </a:avLst>
          </a:prstGeom>
          <a:solidFill>
            <a:srgbClr val="FFCC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sz="2000" b="1" dirty="0"/>
              <a:t>Modelo de</a:t>
            </a:r>
          </a:p>
          <a:p>
            <a:pPr algn="ctr"/>
            <a:r>
              <a:rPr lang="pt-PT" sz="2000" b="1" dirty="0"/>
              <a:t>Beneficência-autodeterminação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14051" y="4077072"/>
            <a:ext cx="8010624" cy="216024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2000" b="1" u="sng" dirty="0">
                <a:solidFill>
                  <a:srgbClr val="0000CC"/>
                </a:solidFill>
                <a:latin typeface="Arial Black" pitchFamily="34" charset="0"/>
              </a:rPr>
              <a:t>Aspecto central</a:t>
            </a:r>
          </a:p>
          <a:p>
            <a:pPr algn="ctr"/>
            <a:r>
              <a:rPr lang="pt-PT" sz="2000" b="1" dirty="0" smtClean="0">
                <a:solidFill>
                  <a:srgbClr val="0000CC"/>
                </a:solidFill>
                <a:latin typeface="Arial Black" pitchFamily="34" charset="0"/>
              </a:rPr>
              <a:t>Nível </a:t>
            </a:r>
            <a:r>
              <a:rPr lang="pt-PT" sz="2000" b="1" dirty="0">
                <a:solidFill>
                  <a:srgbClr val="0000CC"/>
                </a:solidFill>
                <a:latin typeface="Arial Black" pitchFamily="34" charset="0"/>
              </a:rPr>
              <a:t>de competência do </a:t>
            </a:r>
            <a:r>
              <a:rPr lang="pt-PT" sz="2000" b="1" dirty="0" smtClean="0">
                <a:solidFill>
                  <a:srgbClr val="0000CC"/>
                </a:solidFill>
                <a:latin typeface="Arial Black" pitchFamily="34" charset="0"/>
              </a:rPr>
              <a:t>doente e </a:t>
            </a:r>
            <a:r>
              <a:rPr lang="pt-PT" sz="2000" b="1" dirty="0" err="1" smtClean="0">
                <a:solidFill>
                  <a:srgbClr val="0000CC"/>
                </a:solidFill>
                <a:latin typeface="Arial Black" pitchFamily="34" charset="0"/>
              </a:rPr>
              <a:t>familia</a:t>
            </a:r>
            <a:r>
              <a:rPr lang="pt-PT" sz="20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pt-PT" sz="2000" b="1" dirty="0" smtClean="0">
                <a:solidFill>
                  <a:srgbClr val="0000CC"/>
                </a:solidFill>
                <a:latin typeface="Arial Black" pitchFamily="34" charset="0"/>
              </a:rPr>
              <a:t>Estabilização da situação</a:t>
            </a:r>
            <a:endParaRPr lang="pt-PT" sz="20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21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093" grpId="0" animBg="1"/>
      <p:bldP spid="89094" grpId="0" animBg="1"/>
      <p:bldP spid="89095" grpId="0" animBg="1"/>
      <p:bldP spid="89097" grpId="0" animBg="1"/>
      <p:bldP spid="89098" grpId="0" animBg="1"/>
      <p:bldP spid="8910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Cuidados centrados na pessoa</a:t>
            </a:r>
            <a:endParaRPr lang="pt-PT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incorpora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um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vivida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doença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valores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)e o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conhecimento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cientifico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Fulford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1996)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mesmo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tempo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respeita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direitos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dos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doentes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28575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à </a:t>
            </a:r>
            <a:r>
              <a:rPr lang="en-US" b="1" dirty="0" err="1" smtClean="0">
                <a:ln w="28575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autodeterminação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baseado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confiança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mutua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,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compreendendo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partilhando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conhecimento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(McCormack, </a:t>
            </a:r>
            <a:r>
              <a:rPr lang="en-US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2003, in 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O’Connell, 2008)</a:t>
            </a:r>
            <a:endParaRPr lang="pt-PT" sz="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solidFill>
                  <a:srgbClr val="00B050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A Complexidade do Relacionamento com o Doente  Critico</a:t>
            </a:r>
            <a:endParaRPr lang="pt-PT" sz="1100" dirty="0">
              <a:solidFill>
                <a:srgbClr val="00B050"/>
              </a:solidFill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96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Ainda não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Standard S </a:t>
            </a:r>
            <a:r>
              <a:rPr lang="pt-PT" dirty="0"/>
              <a:t>01.05</a:t>
            </a:r>
          </a:p>
          <a:p>
            <a:r>
              <a:rPr lang="pt-PT" b="1" dirty="0">
                <a:solidFill>
                  <a:srgbClr val="0000CC"/>
                </a:solidFill>
              </a:rPr>
              <a:t>A Unidade de Gestão Clínica aplica o procedimento legal estabelecido para </a:t>
            </a:r>
            <a:r>
              <a:rPr lang="pt-PT" b="1" dirty="0" smtClean="0">
                <a:solidFill>
                  <a:srgbClr val="0000CC"/>
                </a:solidFill>
              </a:rPr>
              <a:t>que </a:t>
            </a:r>
            <a:r>
              <a:rPr lang="pt-PT" b="1" dirty="0">
                <a:solidFill>
                  <a:srgbClr val="0000CC"/>
                </a:solidFill>
              </a:rPr>
              <a:t>o utente manifeste a sua </a:t>
            </a:r>
            <a:r>
              <a:rPr lang="pt-PT" b="1" u="sng" dirty="0">
                <a:solidFill>
                  <a:srgbClr val="FF0000"/>
                </a:solidFill>
              </a:rPr>
              <a:t>decisão de Vontade Vital Antecipada</a:t>
            </a:r>
            <a:r>
              <a:rPr lang="pt-PT" b="1" u="sng" dirty="0" smtClean="0">
                <a:solidFill>
                  <a:srgbClr val="FF0000"/>
                </a:solidFill>
              </a:rPr>
              <a:t>. </a:t>
            </a:r>
            <a:r>
              <a:rPr lang="pt-PT" dirty="0" smtClean="0"/>
              <a:t>(Não aplicável em Portugal)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6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Manifestação antecipada de vontade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4700" dirty="0" smtClean="0">
                <a:solidFill>
                  <a:srgbClr val="FF0000"/>
                </a:solidFill>
              </a:rPr>
              <a:t>Absoluta</a:t>
            </a:r>
            <a:r>
              <a:rPr lang="pt-PT" dirty="0" smtClean="0">
                <a:solidFill>
                  <a:srgbClr val="FF0000"/>
                </a:solidFill>
              </a:rPr>
              <a:t> </a:t>
            </a:r>
            <a:r>
              <a:rPr lang="pt-PT" dirty="0" smtClean="0">
                <a:solidFill>
                  <a:srgbClr val="0000CC"/>
                </a:solidFill>
              </a:rPr>
              <a:t>(testamento vital)</a:t>
            </a:r>
            <a:endParaRPr lang="pt-PT" dirty="0">
              <a:solidFill>
                <a:srgbClr val="FF0000"/>
              </a:solidFill>
            </a:endParaRPr>
          </a:p>
          <a:p>
            <a:endParaRPr lang="pt-PT" dirty="0" smtClean="0"/>
          </a:p>
          <a:p>
            <a:r>
              <a:rPr lang="pt-PT" sz="4300" dirty="0" smtClean="0">
                <a:solidFill>
                  <a:srgbClr val="FF0000"/>
                </a:solidFill>
              </a:rPr>
              <a:t>Não absoluta</a:t>
            </a:r>
            <a:r>
              <a:rPr lang="pt-PT" sz="4300" dirty="0" smtClean="0"/>
              <a:t> </a:t>
            </a:r>
            <a:r>
              <a:rPr lang="pt-PT" dirty="0" smtClean="0"/>
              <a:t>(</a:t>
            </a:r>
            <a:r>
              <a:rPr lang="pt-PT" dirty="0" smtClean="0">
                <a:solidFill>
                  <a:srgbClr val="0000CC"/>
                </a:solidFill>
              </a:rPr>
              <a:t>a decisão deve ter em </a:t>
            </a:r>
            <a:r>
              <a:rPr lang="pt-PT" dirty="0">
                <a:solidFill>
                  <a:srgbClr val="0000CC"/>
                </a:solidFill>
              </a:rPr>
              <a:t>conta essa </a:t>
            </a:r>
            <a:r>
              <a:rPr lang="pt-PT" dirty="0" smtClean="0">
                <a:solidFill>
                  <a:srgbClr val="0000CC"/>
                </a:solidFill>
              </a:rPr>
              <a:t>vontade)</a:t>
            </a:r>
          </a:p>
          <a:p>
            <a:endParaRPr lang="pt-PT" dirty="0" smtClean="0"/>
          </a:p>
          <a:p>
            <a:r>
              <a:rPr lang="pt-PT" dirty="0" smtClean="0"/>
              <a:t>Opta-se por    </a:t>
            </a:r>
            <a:r>
              <a:rPr lang="pt-PT" dirty="0">
                <a:solidFill>
                  <a:srgbClr val="FF0000"/>
                </a:solidFill>
              </a:rPr>
              <a:t>por   uma   «liberdade </a:t>
            </a:r>
            <a:r>
              <a:rPr lang="pt-PT" dirty="0" smtClean="0">
                <a:solidFill>
                  <a:srgbClr val="FF0000"/>
                </a:solidFill>
              </a:rPr>
              <a:t>responsável</a:t>
            </a:r>
            <a:r>
              <a:rPr lang="pt-PT" dirty="0"/>
              <a:t>», </a:t>
            </a:r>
            <a:r>
              <a:rPr lang="pt-PT" dirty="0" smtClean="0"/>
              <a:t>em que a </a:t>
            </a:r>
            <a:r>
              <a:rPr lang="pt-PT" dirty="0"/>
              <a:t>decisão </a:t>
            </a:r>
            <a:r>
              <a:rPr lang="pt-PT" dirty="0" smtClean="0"/>
              <a:t>final </a:t>
            </a:r>
            <a:r>
              <a:rPr lang="pt-PT" dirty="0"/>
              <a:t>resulta da ponderação entre a vontade anteriormente manifestada e as circunstâncias actuais. </a:t>
            </a:r>
            <a:r>
              <a:rPr lang="pt-PT" dirty="0">
                <a:solidFill>
                  <a:srgbClr val="92D050"/>
                </a:solidFill>
              </a:rPr>
              <a:t>(Parecer ordem dos enfermeiros)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vontade livre e esclarecida anteriormente manifestada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Deve  </a:t>
            </a:r>
            <a:r>
              <a:rPr lang="pt-PT" dirty="0"/>
              <a:t>corresponder  um  conceito  próximo  de  </a:t>
            </a:r>
            <a:r>
              <a:rPr lang="pt-PT" dirty="0">
                <a:solidFill>
                  <a:srgbClr val="FF0000"/>
                </a:solidFill>
              </a:rPr>
              <a:t>«vontade </a:t>
            </a:r>
            <a:r>
              <a:rPr lang="pt-PT" dirty="0" smtClean="0">
                <a:solidFill>
                  <a:srgbClr val="FF0000"/>
                </a:solidFill>
              </a:rPr>
              <a:t>anteriormente </a:t>
            </a:r>
            <a:r>
              <a:rPr lang="pt-PT" dirty="0">
                <a:solidFill>
                  <a:srgbClr val="FF0000"/>
                </a:solidFill>
              </a:rPr>
              <a:t>manifestada para decisões de fim de vida</a:t>
            </a:r>
            <a:r>
              <a:rPr lang="pt-PT" dirty="0"/>
              <a:t>» </a:t>
            </a:r>
            <a:r>
              <a:rPr lang="pt-PT" dirty="0">
                <a:solidFill>
                  <a:srgbClr val="92D050"/>
                </a:solidFill>
              </a:rPr>
              <a:t>e não de «testamento vital». </a:t>
            </a:r>
            <a:endParaRPr lang="pt-PT" dirty="0" smtClean="0">
              <a:solidFill>
                <a:srgbClr val="92D050"/>
              </a:solidFill>
            </a:endParaRPr>
          </a:p>
          <a:p>
            <a:r>
              <a:rPr lang="pt-PT" sz="2000" dirty="0" smtClean="0">
                <a:solidFill>
                  <a:srgbClr val="92D050"/>
                </a:solidFill>
              </a:rPr>
              <a:t>(Parecer ordem dos enfermeiros)</a:t>
            </a:r>
            <a:endParaRPr lang="pt-PT" sz="2000" dirty="0">
              <a:solidFill>
                <a:srgbClr val="92D05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75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Referências bibliográficas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err="1" smtClean="0"/>
              <a:t>Ågård</a:t>
            </a:r>
            <a:r>
              <a:rPr lang="en-US" dirty="0" smtClean="0"/>
              <a:t>, A. S &amp; </a:t>
            </a:r>
            <a:r>
              <a:rPr lang="en-US" dirty="0" err="1" smtClean="0"/>
              <a:t>Maindal</a:t>
            </a:r>
            <a:r>
              <a:rPr lang="en-US" dirty="0"/>
              <a:t>, </a:t>
            </a:r>
            <a:r>
              <a:rPr lang="en-US" dirty="0" smtClean="0"/>
              <a:t>H. T. (2009</a:t>
            </a:r>
            <a:r>
              <a:rPr lang="en-US" dirty="0"/>
              <a:t>). Interacting with relatives in intensive care unit. Nurses’ perceptions of a challenging task. </a:t>
            </a:r>
            <a:r>
              <a:rPr lang="en-US" i="1" dirty="0"/>
              <a:t>Nursing in Critical </a:t>
            </a:r>
            <a:r>
              <a:rPr lang="en-US" i="1" dirty="0" smtClean="0"/>
              <a:t>Care,</a:t>
            </a:r>
            <a:r>
              <a:rPr lang="en-US" dirty="0" smtClean="0"/>
              <a:t>14 (5), 264-272.</a:t>
            </a:r>
          </a:p>
          <a:p>
            <a:pPr lvl="0"/>
            <a:r>
              <a:rPr lang="en-US" dirty="0" err="1" smtClean="0"/>
              <a:t>Direcção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de </a:t>
            </a:r>
            <a:r>
              <a:rPr lang="en-US" dirty="0" err="1" smtClean="0"/>
              <a:t>Saude</a:t>
            </a:r>
            <a:r>
              <a:rPr lang="en-US" dirty="0" smtClean="0"/>
              <a:t>.(2011).</a:t>
            </a:r>
            <a:r>
              <a:rPr lang="pt-PT" dirty="0"/>
              <a:t> </a:t>
            </a:r>
            <a:r>
              <a:rPr lang="pt-PT" i="1" dirty="0"/>
              <a:t>Manual de </a:t>
            </a:r>
            <a:r>
              <a:rPr lang="pt-PT" i="1" dirty="0" smtClean="0"/>
              <a:t>Acreditação  de Unidades de Saúde: Gestão clinica.</a:t>
            </a:r>
            <a:r>
              <a:rPr lang="pt-PT" dirty="0" smtClean="0"/>
              <a:t> Recuperado em 10 de </a:t>
            </a:r>
            <a:r>
              <a:rPr lang="pt-PT" dirty="0"/>
              <a:t>M</a:t>
            </a:r>
            <a:r>
              <a:rPr lang="pt-PT" dirty="0" smtClean="0"/>
              <a:t>aio 2011 de  www.dgs.pt.</a:t>
            </a:r>
          </a:p>
          <a:p>
            <a:pPr lvl="0"/>
            <a:r>
              <a:rPr lang="en-US" dirty="0" err="1"/>
              <a:t>Direcção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de </a:t>
            </a:r>
            <a:r>
              <a:rPr lang="en-US" dirty="0" err="1"/>
              <a:t>Saude</a:t>
            </a:r>
            <a:r>
              <a:rPr lang="en-US" dirty="0"/>
              <a:t>.(2011</a:t>
            </a:r>
            <a:r>
              <a:rPr lang="en-US" dirty="0" smtClean="0"/>
              <a:t>). </a:t>
            </a:r>
            <a:r>
              <a:rPr lang="en-US" i="1" dirty="0" err="1" smtClean="0"/>
              <a:t>Carta</a:t>
            </a:r>
            <a:r>
              <a:rPr lang="en-US" i="1" dirty="0" smtClean="0"/>
              <a:t> dos </a:t>
            </a:r>
            <a:r>
              <a:rPr lang="en-US" i="1" dirty="0" err="1" smtClean="0"/>
              <a:t>direitos</a:t>
            </a:r>
            <a:r>
              <a:rPr lang="en-US" i="1" dirty="0" smtClean="0"/>
              <a:t> dos </a:t>
            </a:r>
            <a:r>
              <a:rPr lang="en-US" i="1" dirty="0" err="1" smtClean="0"/>
              <a:t>doentes</a:t>
            </a:r>
            <a:r>
              <a:rPr lang="en-US" dirty="0" smtClean="0"/>
              <a:t>.</a:t>
            </a:r>
            <a:r>
              <a:rPr lang="pt-PT" dirty="0" smtClean="0"/>
              <a:t> Recuperado </a:t>
            </a:r>
            <a:r>
              <a:rPr lang="pt-PT" dirty="0"/>
              <a:t>a 10 de </a:t>
            </a:r>
            <a:r>
              <a:rPr lang="pt-PT" dirty="0" smtClean="0"/>
              <a:t>Maio 2011 de www.dgs.pt</a:t>
            </a:r>
            <a:r>
              <a:rPr lang="pt-PT" dirty="0"/>
              <a:t>.</a:t>
            </a:r>
            <a:endParaRPr lang="en-US" dirty="0" smtClean="0"/>
          </a:p>
          <a:p>
            <a:r>
              <a:rPr lang="en-US" dirty="0" smtClean="0"/>
              <a:t> O’Connell, E. (</a:t>
            </a:r>
            <a:r>
              <a:rPr lang="en-US" dirty="0"/>
              <a:t>2008 </a:t>
            </a:r>
            <a:r>
              <a:rPr lang="en-US" dirty="0" smtClean="0"/>
              <a:t>).Therapeutic </a:t>
            </a:r>
            <a:r>
              <a:rPr lang="en-US" dirty="0"/>
              <a:t>relationships in </a:t>
            </a:r>
            <a:r>
              <a:rPr lang="en-US" dirty="0" err="1" smtClean="0"/>
              <a:t>criticalcare</a:t>
            </a:r>
            <a:r>
              <a:rPr lang="en-US" dirty="0" smtClean="0"/>
              <a:t> </a:t>
            </a:r>
            <a:r>
              <a:rPr lang="en-US" dirty="0"/>
              <a:t>nursing: a reflection on practice. </a:t>
            </a:r>
            <a:r>
              <a:rPr lang="en-US" i="1" dirty="0"/>
              <a:t>Nursing in Critical </a:t>
            </a:r>
            <a:r>
              <a:rPr lang="en-US" i="1" dirty="0" smtClean="0"/>
              <a:t>Care, </a:t>
            </a:r>
            <a:r>
              <a:rPr lang="en-US" b="1" dirty="0" smtClean="0"/>
              <a:t> </a:t>
            </a:r>
            <a:r>
              <a:rPr lang="en-US" dirty="0" smtClean="0"/>
              <a:t>13 (3)</a:t>
            </a:r>
            <a:r>
              <a:rPr lang="en-US" dirty="0"/>
              <a:t>,</a:t>
            </a:r>
            <a:r>
              <a:rPr lang="en-US" dirty="0" smtClean="0"/>
              <a:t> 138-143. </a:t>
            </a:r>
          </a:p>
          <a:p>
            <a:r>
              <a:rPr lang="en-US" dirty="0" err="1" smtClean="0"/>
              <a:t>Ordem</a:t>
            </a:r>
            <a:r>
              <a:rPr lang="en-US" dirty="0" smtClean="0"/>
              <a:t> dos </a:t>
            </a:r>
            <a:r>
              <a:rPr lang="en-US" dirty="0" err="1" smtClean="0"/>
              <a:t>Enfermeiros</a:t>
            </a:r>
            <a:r>
              <a:rPr lang="en-US" dirty="0" smtClean="0"/>
              <a:t> (</a:t>
            </a:r>
            <a:r>
              <a:rPr lang="pt-PT" dirty="0"/>
              <a:t>2010</a:t>
            </a:r>
            <a:r>
              <a:rPr lang="en-US" dirty="0" smtClean="0"/>
              <a:t>).</a:t>
            </a:r>
            <a:r>
              <a:rPr lang="pt-PT" dirty="0" smtClean="0"/>
              <a:t> </a:t>
            </a:r>
            <a:r>
              <a:rPr lang="pt-PT" i="1" dirty="0"/>
              <a:t>PARECER do Conselho Jurisdicional nº </a:t>
            </a:r>
            <a:r>
              <a:rPr lang="pt-PT" i="1" dirty="0" smtClean="0"/>
              <a:t>245: Vontade </a:t>
            </a:r>
            <a:r>
              <a:rPr lang="pt-PT" i="1" dirty="0"/>
              <a:t>anteriormente manifestada para decisões de fim de </a:t>
            </a:r>
            <a:r>
              <a:rPr lang="pt-PT" i="1" dirty="0" smtClean="0"/>
              <a:t>vida</a:t>
            </a:r>
            <a:r>
              <a:rPr lang="pt-PT" dirty="0" smtClean="0"/>
              <a:t>. </a:t>
            </a:r>
            <a:r>
              <a:rPr lang="en-US" dirty="0" smtClean="0"/>
              <a:t> </a:t>
            </a:r>
            <a:r>
              <a:rPr lang="pt-PT" dirty="0" smtClean="0"/>
              <a:t>Recuperado </a:t>
            </a:r>
            <a:r>
              <a:rPr lang="pt-PT" dirty="0"/>
              <a:t>a 5 de </a:t>
            </a:r>
            <a:r>
              <a:rPr lang="pt-PT" dirty="0" err="1"/>
              <a:t>maio</a:t>
            </a:r>
            <a:r>
              <a:rPr lang="pt-PT" dirty="0"/>
              <a:t> de 2011 de </a:t>
            </a:r>
            <a:r>
              <a:rPr lang="pt-PT" dirty="0" smtClean="0"/>
              <a:t>www.ordemenfermeiros.pt </a:t>
            </a:r>
            <a:endParaRPr lang="en-US" dirty="0"/>
          </a:p>
          <a:p>
            <a:pPr lvl="0"/>
            <a:r>
              <a:rPr lang="en-US" dirty="0" err="1" smtClean="0"/>
              <a:t>Truog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R., Campbell,</a:t>
            </a:r>
            <a:r>
              <a:rPr lang="en-US" dirty="0"/>
              <a:t> </a:t>
            </a:r>
            <a:r>
              <a:rPr lang="en-US" dirty="0" smtClean="0"/>
              <a:t>M., </a:t>
            </a:r>
            <a:r>
              <a:rPr lang="en-US" dirty="0"/>
              <a:t>Curtis</a:t>
            </a:r>
            <a:r>
              <a:rPr lang="en-US" dirty="0" smtClean="0"/>
              <a:t>, J., Haas, E., </a:t>
            </a:r>
            <a:r>
              <a:rPr lang="en-US" dirty="0"/>
              <a:t>Luce</a:t>
            </a:r>
            <a:r>
              <a:rPr lang="en-US" dirty="0" smtClean="0"/>
              <a:t>, J., </a:t>
            </a:r>
            <a:r>
              <a:rPr lang="en-US" dirty="0" err="1" smtClean="0"/>
              <a:t>Rubenfeld</a:t>
            </a:r>
            <a:r>
              <a:rPr lang="en-US" dirty="0"/>
              <a:t>, </a:t>
            </a:r>
            <a:r>
              <a:rPr lang="en-US" dirty="0" smtClean="0"/>
              <a:t>G.D., Rushton, C.H. &amp; </a:t>
            </a:r>
            <a:r>
              <a:rPr lang="en-US" dirty="0"/>
              <a:t>Kaufman, </a:t>
            </a:r>
            <a:r>
              <a:rPr lang="en-US" dirty="0" smtClean="0"/>
              <a:t> D. C.,(2008). Recommendations </a:t>
            </a:r>
            <a:r>
              <a:rPr lang="en-US" dirty="0"/>
              <a:t>for end-of-life care in the intensive </a:t>
            </a:r>
            <a:r>
              <a:rPr lang="en-US" dirty="0" smtClean="0"/>
              <a:t>care unit</a:t>
            </a:r>
            <a:r>
              <a:rPr lang="en-US" dirty="0"/>
              <a:t>: A consensus statement by the American </a:t>
            </a:r>
            <a:r>
              <a:rPr lang="en-US" dirty="0" smtClean="0"/>
              <a:t> college of Critical </a:t>
            </a:r>
            <a:r>
              <a:rPr lang="en-US" dirty="0"/>
              <a:t>Care Medicine. </a:t>
            </a:r>
            <a:r>
              <a:rPr lang="en-US" i="1" dirty="0" err="1"/>
              <a:t>Crit</a:t>
            </a:r>
            <a:r>
              <a:rPr lang="en-US" i="1" dirty="0"/>
              <a:t> Care </a:t>
            </a:r>
            <a:r>
              <a:rPr lang="en-US" i="1" dirty="0" smtClean="0"/>
              <a:t>Med</a:t>
            </a:r>
            <a:r>
              <a:rPr lang="en-US" dirty="0"/>
              <a:t>,</a:t>
            </a:r>
            <a:r>
              <a:rPr lang="en-US" dirty="0" smtClean="0"/>
              <a:t> 36</a:t>
            </a:r>
            <a:r>
              <a:rPr lang="en-US" dirty="0"/>
              <a:t> </a:t>
            </a:r>
            <a:r>
              <a:rPr lang="en-US" dirty="0" smtClean="0"/>
              <a:t>(3), 264-272.</a:t>
            </a:r>
          </a:p>
          <a:p>
            <a:pPr lvl="0"/>
            <a:r>
              <a:rPr lang="es-ES" dirty="0" smtClean="0"/>
              <a:t>SEMICYUC. (2006). Código </a:t>
            </a:r>
            <a:r>
              <a:rPr lang="es-ES" dirty="0"/>
              <a:t>ético de la Sociedad </a:t>
            </a:r>
            <a:r>
              <a:rPr lang="es-ES" dirty="0" smtClean="0"/>
              <a:t>Española de </a:t>
            </a:r>
            <a:r>
              <a:rPr lang="es-ES" dirty="0"/>
              <a:t>Medicina Intensiva, </a:t>
            </a:r>
            <a:r>
              <a:rPr lang="es-ES" dirty="0" smtClean="0"/>
              <a:t>Crítica y </a:t>
            </a:r>
            <a:r>
              <a:rPr lang="es-ES" dirty="0"/>
              <a:t>Unidades Coronarias. </a:t>
            </a:r>
            <a:r>
              <a:rPr lang="es-ES" i="1" dirty="0" smtClean="0"/>
              <a:t>Medicina Intensiva,</a:t>
            </a:r>
            <a:r>
              <a:rPr lang="es-ES" dirty="0" smtClean="0"/>
              <a:t> 30 (2), 68-73 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48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P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Doente critico</a:t>
            </a:r>
            <a:endParaRPr lang="pt-P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6449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S" u="sng" dirty="0" err="1" smtClean="0"/>
              <a:t>Doente</a:t>
            </a:r>
            <a:r>
              <a:rPr lang="es-ES" u="sng" dirty="0" smtClean="0"/>
              <a:t>  grave, </a:t>
            </a:r>
            <a:r>
              <a:rPr lang="es-ES" u="sng" dirty="0" err="1" smtClean="0"/>
              <a:t>mais</a:t>
            </a:r>
            <a:r>
              <a:rPr lang="es-ES" u="sng" dirty="0" smtClean="0"/>
              <a:t> </a:t>
            </a:r>
            <a:r>
              <a:rPr lang="es-ES" u="sng" dirty="0" err="1" smtClean="0"/>
              <a:t>vulneravel</a:t>
            </a:r>
            <a:r>
              <a:rPr lang="es-ES" u="sng" dirty="0" smtClean="0"/>
              <a:t> </a:t>
            </a:r>
          </a:p>
          <a:p>
            <a:pPr algn="just">
              <a:spcBef>
                <a:spcPts val="1200"/>
              </a:spcBef>
            </a:pPr>
            <a:r>
              <a:rPr lang="es-ES" b="1" dirty="0" err="1" smtClean="0">
                <a:solidFill>
                  <a:srgbClr val="FF0000"/>
                </a:solidFill>
              </a:rPr>
              <a:t>Complexidade</a:t>
            </a:r>
            <a:r>
              <a:rPr lang="es-ES" b="1" dirty="0" smtClean="0">
                <a:solidFill>
                  <a:srgbClr val="FF0000"/>
                </a:solidFill>
              </a:rPr>
              <a:t> técnica dos </a:t>
            </a:r>
            <a:r>
              <a:rPr lang="es-ES" b="1" dirty="0" err="1" smtClean="0">
                <a:solidFill>
                  <a:srgbClr val="FF0000"/>
                </a:solidFill>
              </a:rPr>
              <a:t>tratamentos</a:t>
            </a:r>
            <a:r>
              <a:rPr lang="es-ES" b="1" dirty="0" smtClean="0">
                <a:solidFill>
                  <a:srgbClr val="FF0000"/>
                </a:solidFill>
              </a:rPr>
              <a:t>  (</a:t>
            </a:r>
            <a:r>
              <a:rPr lang="es-ES" b="1" dirty="0" err="1" smtClean="0">
                <a:solidFill>
                  <a:srgbClr val="FF0000"/>
                </a:solidFill>
              </a:rPr>
              <a:t>informação</a:t>
            </a:r>
            <a:r>
              <a:rPr lang="es-ES" b="1" dirty="0" smtClean="0">
                <a:solidFill>
                  <a:srgbClr val="FF0000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es-ES" dirty="0" smtClean="0"/>
              <a:t>Expectativa de resultados </a:t>
            </a:r>
            <a:r>
              <a:rPr lang="es-ES" dirty="0" err="1" smtClean="0"/>
              <a:t>incerta</a:t>
            </a:r>
            <a:r>
              <a:rPr lang="es-ES" dirty="0" smtClean="0"/>
              <a:t> </a:t>
            </a:r>
            <a:r>
              <a:rPr lang="es-ES" sz="1900" dirty="0" smtClean="0"/>
              <a:t>(</a:t>
            </a:r>
            <a:r>
              <a:rPr lang="pt-PT" sz="1900" dirty="0"/>
              <a:t>Combater doenças potencialmente mortais </a:t>
            </a:r>
            <a:r>
              <a:rPr lang="es-ES" sz="19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s-ES" b="1" dirty="0" err="1" smtClean="0">
                <a:solidFill>
                  <a:srgbClr val="FF0000"/>
                </a:solidFill>
              </a:rPr>
              <a:t>Respeito</a:t>
            </a:r>
            <a:r>
              <a:rPr lang="es-ES" b="1" dirty="0" smtClean="0">
                <a:solidFill>
                  <a:srgbClr val="FF0000"/>
                </a:solidFill>
              </a:rPr>
              <a:t> pela  </a:t>
            </a:r>
            <a:r>
              <a:rPr lang="es-ES" b="1" dirty="0" err="1" smtClean="0">
                <a:solidFill>
                  <a:srgbClr val="FF0000"/>
                </a:solidFill>
              </a:rPr>
              <a:t>dignidade</a:t>
            </a:r>
            <a:r>
              <a:rPr lang="es-ES" b="1" dirty="0" smtClean="0">
                <a:solidFill>
                  <a:srgbClr val="FF0000"/>
                </a:solidFill>
              </a:rPr>
              <a:t>  e  </a:t>
            </a:r>
            <a:r>
              <a:rPr lang="es-ES" b="1" dirty="0">
                <a:solidFill>
                  <a:srgbClr val="FF0000"/>
                </a:solidFill>
              </a:rPr>
              <a:t>autonomía.</a:t>
            </a:r>
            <a:r>
              <a:rPr lang="es-ES" sz="1500" dirty="0"/>
              <a:t> (</a:t>
            </a:r>
            <a:r>
              <a:rPr lang="es-ES" sz="1400" dirty="0" smtClean="0"/>
              <a:t>Código </a:t>
            </a:r>
            <a:r>
              <a:rPr lang="es-ES" sz="1400" dirty="0"/>
              <a:t>ético de la Sociedad </a:t>
            </a:r>
            <a:r>
              <a:rPr lang="es-ES" sz="1400" dirty="0" smtClean="0"/>
              <a:t>Española  de </a:t>
            </a:r>
            <a:r>
              <a:rPr lang="es-ES" sz="1400" dirty="0"/>
              <a:t>Medicina Intensiva, </a:t>
            </a:r>
            <a:r>
              <a:rPr lang="es-ES" sz="1400" dirty="0" smtClean="0"/>
              <a:t>Crítica y </a:t>
            </a:r>
            <a:r>
              <a:rPr lang="es-ES" sz="1400" dirty="0"/>
              <a:t>Unidades Coronarias (SEMICYUC</a:t>
            </a:r>
            <a:r>
              <a:rPr lang="es-ES" sz="1400" dirty="0" smtClean="0"/>
              <a:t>) 2006)</a:t>
            </a:r>
            <a:endParaRPr lang="pt-PT" sz="140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40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PT" dirty="0" smtClean="0"/>
              <a:t>Aspectos do </a:t>
            </a:r>
            <a:r>
              <a:rPr lang="pt-PT" dirty="0"/>
              <a:t>R</a:t>
            </a:r>
            <a:r>
              <a:rPr lang="pt-PT" dirty="0" smtClean="0"/>
              <a:t>elacionamento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Titchen</a:t>
            </a:r>
            <a:r>
              <a:rPr lang="en-US" sz="1600" dirty="0" smtClean="0">
                <a:latin typeface="+mj-lt"/>
              </a:rPr>
              <a:t>)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>A</a:t>
            </a:r>
            <a:r>
              <a:rPr lang="pt-PT" dirty="0" smtClean="0"/>
              <a:t>- conhecer bem o doente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608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  <a:sp3d extrusionH="57150">
              <a:bevelT w="38100" h="38100"/>
            </a:sp3d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1-  </a:t>
            </a:r>
            <a:r>
              <a:rPr lang="en-US" sz="3400" b="1" dirty="0" smtClean="0">
                <a:solidFill>
                  <a:srgbClr val="0000CC"/>
                </a:solidFill>
              </a:rPr>
              <a:t>As  </a:t>
            </a:r>
            <a:r>
              <a:rPr lang="en-US" sz="3400" b="1" dirty="0" err="1" smtClean="0">
                <a:solidFill>
                  <a:srgbClr val="0000CC"/>
                </a:solidFill>
              </a:rPr>
              <a:t>respostas</a:t>
            </a:r>
            <a:r>
              <a:rPr lang="en-US" sz="3400" b="1" dirty="0" smtClean="0">
                <a:solidFill>
                  <a:srgbClr val="0000CC"/>
                </a:solidFill>
              </a:rPr>
              <a:t> do </a:t>
            </a:r>
            <a:r>
              <a:rPr lang="en-US" sz="3400" b="1" dirty="0" err="1" smtClean="0">
                <a:solidFill>
                  <a:srgbClr val="0000CC"/>
                </a:solidFill>
              </a:rPr>
              <a:t>doente</a:t>
            </a:r>
            <a:r>
              <a:rPr lang="en-US" sz="3400" b="1" dirty="0" smtClean="0">
                <a:solidFill>
                  <a:srgbClr val="0000CC"/>
                </a:solidFill>
              </a:rPr>
              <a:t>, </a:t>
            </a:r>
            <a:r>
              <a:rPr lang="en-US" sz="3400" b="1" dirty="0" err="1" smtClean="0">
                <a:solidFill>
                  <a:srgbClr val="0000CC"/>
                </a:solidFill>
              </a:rPr>
              <a:t>funcionamento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</a:rPr>
              <a:t>fisico</a:t>
            </a:r>
            <a:r>
              <a:rPr lang="en-US" sz="3400" b="1" dirty="0" smtClean="0">
                <a:solidFill>
                  <a:srgbClr val="0000CC"/>
                </a:solidFill>
              </a:rPr>
              <a:t>/</a:t>
            </a:r>
            <a:r>
              <a:rPr lang="en-US" sz="3400" b="1" dirty="0" err="1" smtClean="0">
                <a:solidFill>
                  <a:srgbClr val="0000CC"/>
                </a:solidFill>
              </a:rPr>
              <a:t>fisiologico</a:t>
            </a:r>
            <a:r>
              <a:rPr lang="en-US" sz="3400" b="1" dirty="0" smtClean="0">
                <a:solidFill>
                  <a:srgbClr val="0000CC"/>
                </a:solidFill>
              </a:rPr>
              <a:t> e </a:t>
            </a:r>
            <a:r>
              <a:rPr lang="en-US" sz="3400" b="1" dirty="0" err="1" smtClean="0">
                <a:solidFill>
                  <a:srgbClr val="0000CC"/>
                </a:solidFill>
              </a:rPr>
              <a:t>tipologia</a:t>
            </a:r>
            <a:r>
              <a:rPr lang="en-US" sz="3400" b="1" dirty="0" smtClean="0">
                <a:solidFill>
                  <a:srgbClr val="0000CC"/>
                </a:solidFill>
              </a:rPr>
              <a:t> de </a:t>
            </a:r>
            <a:r>
              <a:rPr lang="en-US" sz="3400" b="1" dirty="0" err="1" smtClean="0">
                <a:solidFill>
                  <a:srgbClr val="0000CC"/>
                </a:solidFill>
              </a:rPr>
              <a:t>corpo</a:t>
            </a:r>
            <a:r>
              <a:rPr lang="en-US" sz="3400" b="1" dirty="0">
                <a:solidFill>
                  <a:srgbClr val="0000CC"/>
                </a:solidFill>
              </a:rPr>
              <a:t> </a:t>
            </a:r>
            <a:r>
              <a:rPr lang="en-US" sz="3400" b="1" dirty="0" smtClean="0">
                <a:solidFill>
                  <a:srgbClr val="0000CC"/>
                </a:solidFill>
              </a:rPr>
              <a:t>(</a:t>
            </a:r>
            <a:r>
              <a:rPr lang="en-US" sz="2300" b="1" dirty="0" smtClean="0">
                <a:solidFill>
                  <a:srgbClr val="0000CC"/>
                </a:solidFill>
              </a:rPr>
              <a:t>a </a:t>
            </a:r>
            <a:r>
              <a:rPr lang="en-US" sz="2300" b="1" dirty="0" err="1" smtClean="0">
                <a:solidFill>
                  <a:srgbClr val="0000CC"/>
                </a:solidFill>
              </a:rPr>
              <a:t>excelencia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tecnica</a:t>
            </a:r>
            <a:r>
              <a:rPr lang="en-US" sz="2300" b="1" dirty="0" smtClean="0">
                <a:solidFill>
                  <a:srgbClr val="0000CC"/>
                </a:solidFill>
              </a:rPr>
              <a:t> é </a:t>
            </a:r>
            <a:r>
              <a:rPr lang="en-US" sz="2300" b="1" dirty="0" err="1" smtClean="0">
                <a:solidFill>
                  <a:srgbClr val="0000CC"/>
                </a:solidFill>
              </a:rPr>
              <a:t>essencial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para</a:t>
            </a:r>
            <a:r>
              <a:rPr lang="en-US" sz="2300" b="1" dirty="0" smtClean="0">
                <a:solidFill>
                  <a:srgbClr val="0000CC"/>
                </a:solidFill>
              </a:rPr>
              <a:t> a </a:t>
            </a:r>
            <a:r>
              <a:rPr lang="en-US" sz="2300" b="1" dirty="0" err="1" smtClean="0">
                <a:solidFill>
                  <a:srgbClr val="0000CC"/>
                </a:solidFill>
              </a:rPr>
              <a:t>prestação</a:t>
            </a:r>
            <a:r>
              <a:rPr lang="en-US" sz="2300" b="1" dirty="0" smtClean="0">
                <a:solidFill>
                  <a:srgbClr val="0000CC"/>
                </a:solidFill>
              </a:rPr>
              <a:t> de </a:t>
            </a:r>
            <a:r>
              <a:rPr lang="en-US" sz="2300" b="1" dirty="0" err="1" smtClean="0">
                <a:solidFill>
                  <a:srgbClr val="0000CC"/>
                </a:solidFill>
              </a:rPr>
              <a:t>bons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cuidados</a:t>
            </a:r>
            <a:r>
              <a:rPr lang="en-US" sz="2300" b="1" dirty="0" smtClean="0">
                <a:solidFill>
                  <a:srgbClr val="0000CC"/>
                </a:solidFill>
              </a:rPr>
              <a:t> de </a:t>
            </a:r>
            <a:r>
              <a:rPr lang="en-US" sz="2300" b="1" dirty="0" err="1" smtClean="0">
                <a:solidFill>
                  <a:srgbClr val="0000CC"/>
                </a:solidFill>
              </a:rPr>
              <a:t>enf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na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Uci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1700" b="1" dirty="0">
                <a:solidFill>
                  <a:srgbClr val="0000CC"/>
                </a:solidFill>
              </a:rPr>
              <a:t>(</a:t>
            </a:r>
            <a:r>
              <a:rPr lang="en-US" sz="1700" b="1" dirty="0" err="1" smtClean="0">
                <a:solidFill>
                  <a:srgbClr val="0000CC"/>
                </a:solidFill>
              </a:rPr>
              <a:t>pro</a:t>
            </a:r>
            <a:r>
              <a:rPr lang="en-US" sz="1700" b="1" dirty="0" err="1" smtClean="0"/>
              <a:t>ovide</a:t>
            </a:r>
            <a:r>
              <a:rPr lang="en-US" sz="1700" b="1" dirty="0" smtClean="0"/>
              <a:t> </a:t>
            </a:r>
            <a:r>
              <a:rPr lang="en-US" sz="1700" b="1" dirty="0"/>
              <a:t>effective nursing care in ICU (Little, 2000</a:t>
            </a:r>
            <a:r>
              <a:rPr lang="en-US" sz="1700" b="1" dirty="0" smtClean="0"/>
              <a:t>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sz="1700" b="1" dirty="0" smtClean="0"/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b="1" dirty="0" smtClean="0"/>
              <a:t>2-  </a:t>
            </a:r>
            <a:r>
              <a:rPr lang="en-US" b="1" u="sng" dirty="0" err="1" smtClean="0">
                <a:solidFill>
                  <a:srgbClr val="FF0000"/>
                </a:solidFill>
              </a:rPr>
              <a:t>Os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sentimentos</a:t>
            </a:r>
            <a:r>
              <a:rPr lang="en-US" b="1" u="sng" dirty="0" smtClean="0">
                <a:solidFill>
                  <a:srgbClr val="FF0000"/>
                </a:solidFill>
              </a:rPr>
              <a:t> do </a:t>
            </a:r>
            <a:r>
              <a:rPr lang="en-US" b="1" u="sng" dirty="0" err="1" smtClean="0">
                <a:solidFill>
                  <a:srgbClr val="FF0000"/>
                </a:solidFill>
              </a:rPr>
              <a:t>doente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percepções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crenças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imaginações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memorias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atitudes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significados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autoconhecimento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conhecimento</a:t>
            </a:r>
            <a:r>
              <a:rPr lang="en-US" b="1" dirty="0" smtClean="0">
                <a:solidFill>
                  <a:srgbClr val="FF0000"/>
                </a:solidFill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</a:rPr>
              <a:t>interpretações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sobre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saúde</a:t>
            </a:r>
            <a:r>
              <a:rPr lang="en-US" b="1" dirty="0" smtClean="0">
                <a:solidFill>
                  <a:srgbClr val="FF0000"/>
                </a:solidFill>
              </a:rPr>
              <a:t> /</a:t>
            </a:r>
            <a:r>
              <a:rPr lang="en-US" b="1" dirty="0" err="1" smtClean="0">
                <a:solidFill>
                  <a:srgbClr val="FF0000"/>
                </a:solidFill>
              </a:rPr>
              <a:t>doença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experiências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doença</a:t>
            </a:r>
            <a:r>
              <a:rPr lang="en-US" b="1" dirty="0" smtClean="0">
                <a:solidFill>
                  <a:srgbClr val="FF0000"/>
                </a:solidFill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</a:rPr>
              <a:t>sobre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acontecendo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resposta</a:t>
            </a:r>
            <a:r>
              <a:rPr lang="en-US" b="1" dirty="0" smtClean="0">
                <a:solidFill>
                  <a:srgbClr val="FF0000"/>
                </a:solidFill>
              </a:rPr>
              <a:t> à </a:t>
            </a:r>
            <a:r>
              <a:rPr lang="en-US" b="1" dirty="0" err="1" smtClean="0">
                <a:solidFill>
                  <a:srgbClr val="FF0000"/>
                </a:solidFill>
              </a:rPr>
              <a:t>doença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preocupações</a:t>
            </a:r>
            <a:r>
              <a:rPr lang="en-US" b="1" dirty="0" smtClean="0">
                <a:solidFill>
                  <a:srgbClr val="FF0000"/>
                </a:solidFill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</a:rPr>
              <a:t>relações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sociais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significativas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eventos</a:t>
            </a:r>
            <a:r>
              <a:rPr lang="en-US" b="1" dirty="0" smtClean="0">
                <a:solidFill>
                  <a:srgbClr val="FF0000"/>
                </a:solidFill>
              </a:rPr>
              <a:t> da </a:t>
            </a:r>
            <a:r>
              <a:rPr lang="en-US" b="1" dirty="0" err="1" smtClean="0">
                <a:solidFill>
                  <a:srgbClr val="FF0000"/>
                </a:solidFill>
              </a:rPr>
              <a:t>vida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experiências</a:t>
            </a:r>
            <a:r>
              <a:rPr lang="en-US" b="1" dirty="0" smtClean="0">
                <a:solidFill>
                  <a:srgbClr val="FF0000"/>
                </a:solidFill>
              </a:rPr>
              <a:t>  e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Titchen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2001, in O’Connell</a:t>
            </a:r>
            <a:r>
              <a:rPr lang="en-US" b="1" dirty="0">
                <a:solidFill>
                  <a:srgbClr val="FF0000"/>
                </a:solidFill>
              </a:rPr>
              <a:t>, 2008)</a:t>
            </a:r>
            <a:endParaRPr lang="pt-P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Complexidade do Relacionamento com o Doente  Critico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4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B- </a:t>
            </a:r>
            <a:r>
              <a:rPr lang="en-US" dirty="0" err="1" smtClean="0"/>
              <a:t>Reciprocidade</a:t>
            </a:r>
            <a:r>
              <a:rPr lang="en-US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en-US" b="1" dirty="0" smtClean="0"/>
              <a:t>Um </a:t>
            </a:r>
            <a:r>
              <a:rPr lang="en-US" b="1" dirty="0" err="1" smtClean="0"/>
              <a:t>intercâmbio</a:t>
            </a:r>
            <a:r>
              <a:rPr lang="en-US" b="1" dirty="0" smtClean="0"/>
              <a:t> de </a:t>
            </a:r>
            <a:r>
              <a:rPr lang="en-US" b="1" dirty="0" err="1" smtClean="0"/>
              <a:t>preocupações</a:t>
            </a:r>
            <a:r>
              <a:rPr lang="en-US" b="1" dirty="0" smtClean="0"/>
              <a:t>, </a:t>
            </a:r>
            <a:r>
              <a:rPr lang="en-US" b="1" dirty="0" err="1" smtClean="0"/>
              <a:t>conhecimento</a:t>
            </a:r>
            <a:r>
              <a:rPr lang="en-US" b="1" dirty="0" smtClean="0"/>
              <a:t> e de </a:t>
            </a:r>
            <a:r>
              <a:rPr lang="en-US" b="1" dirty="0" err="1" smtClean="0"/>
              <a:t>cuidado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ocorre</a:t>
            </a:r>
            <a:r>
              <a:rPr lang="en-US" b="1" dirty="0" smtClean="0"/>
              <a:t> </a:t>
            </a:r>
            <a:r>
              <a:rPr lang="en-US" b="1" dirty="0" err="1" smtClean="0"/>
              <a:t>numa</a:t>
            </a:r>
            <a:r>
              <a:rPr lang="en-US" b="1" dirty="0" smtClean="0"/>
              <a:t> </a:t>
            </a:r>
            <a:r>
              <a:rPr lang="en-US" b="1" dirty="0" err="1" smtClean="0"/>
              <a:t>relação</a:t>
            </a:r>
            <a:r>
              <a:rPr lang="en-US" b="1" dirty="0" smtClean="0"/>
              <a:t> </a:t>
            </a:r>
            <a:r>
              <a:rPr lang="en-US" b="1" dirty="0" err="1" smtClean="0"/>
              <a:t>interpessoal</a:t>
            </a:r>
            <a:r>
              <a:rPr lang="en-US" b="1" dirty="0" smtClean="0"/>
              <a:t> </a:t>
            </a:r>
            <a:r>
              <a:rPr lang="en-US" b="1" dirty="0" err="1" smtClean="0"/>
              <a:t>estreita</a:t>
            </a:r>
            <a:r>
              <a:rPr lang="en-US" b="1" dirty="0" smtClean="0"/>
              <a:t> entre </a:t>
            </a:r>
            <a:r>
              <a:rPr lang="en-US" b="1" dirty="0" err="1" smtClean="0"/>
              <a:t>enfermeira</a:t>
            </a:r>
            <a:r>
              <a:rPr lang="en-US" b="1" dirty="0" smtClean="0"/>
              <a:t> e </a:t>
            </a:r>
            <a:r>
              <a:rPr lang="en-US" b="1" dirty="0" err="1" smtClean="0"/>
              <a:t>doente</a:t>
            </a:r>
            <a:r>
              <a:rPr lang="en-US" b="1" dirty="0" smtClean="0"/>
              <a:t> </a:t>
            </a:r>
            <a:endParaRPr lang="en-US" b="1" dirty="0"/>
          </a:p>
          <a:p>
            <a:pPr marL="109728" indent="0" algn="just">
              <a:buNone/>
            </a:pPr>
            <a:endParaRPr lang="en-US" dirty="0"/>
          </a:p>
          <a:p>
            <a:pPr marL="109728" indent="0" algn="just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partilha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conhecimento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técnico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relativo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cuidados</a:t>
            </a:r>
            <a:r>
              <a:rPr lang="en-US" b="1" dirty="0" smtClean="0">
                <a:solidFill>
                  <a:srgbClr val="FF0000"/>
                </a:solidFill>
              </a:rPr>
              <a:t> e a </a:t>
            </a:r>
            <a:r>
              <a:rPr lang="en-US" b="1" dirty="0" err="1" smtClean="0">
                <a:solidFill>
                  <a:srgbClr val="FF0000"/>
                </a:solidFill>
              </a:rPr>
              <a:t>resposta</a:t>
            </a:r>
            <a:r>
              <a:rPr lang="en-US" b="1" dirty="0" smtClean="0">
                <a:solidFill>
                  <a:srgbClr val="FF0000"/>
                </a:solidFill>
              </a:rPr>
              <a:t> da </a:t>
            </a:r>
            <a:r>
              <a:rPr lang="en-US" b="1" dirty="0" err="1" smtClean="0">
                <a:solidFill>
                  <a:srgbClr val="FF0000"/>
                </a:solidFill>
              </a:rPr>
              <a:t>pessoa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mesmos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mesmo</a:t>
            </a:r>
            <a:r>
              <a:rPr lang="en-US" b="1" dirty="0" smtClean="0">
                <a:solidFill>
                  <a:srgbClr val="FF0000"/>
                </a:solidFill>
              </a:rPr>
              <a:t> tempo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descobre</a:t>
            </a:r>
            <a:r>
              <a:rPr lang="en-US" b="1" dirty="0" smtClean="0">
                <a:solidFill>
                  <a:srgbClr val="FF0000"/>
                </a:solidFill>
              </a:rPr>
              <a:t> as </a:t>
            </a:r>
            <a:r>
              <a:rPr lang="en-US" b="1" dirty="0" err="1" smtClean="0">
                <a:solidFill>
                  <a:srgbClr val="FF0000"/>
                </a:solidFill>
              </a:rPr>
              <a:t>suas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necessidades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inclui</a:t>
            </a:r>
            <a:r>
              <a:rPr lang="en-US" sz="2600" b="1" dirty="0" smtClean="0">
                <a:solidFill>
                  <a:srgbClr val="FF0000"/>
                </a:solidFill>
              </a:rPr>
              <a:t> as </a:t>
            </a:r>
            <a:r>
              <a:rPr lang="en-US" sz="2600" b="1" dirty="0" err="1" smtClean="0">
                <a:solidFill>
                  <a:srgbClr val="FF0000"/>
                </a:solidFill>
              </a:rPr>
              <a:t>necessidades</a:t>
            </a:r>
            <a:r>
              <a:rPr lang="en-US" sz="2600" b="1" dirty="0" smtClean="0">
                <a:solidFill>
                  <a:srgbClr val="FF0000"/>
                </a:solidFill>
              </a:rPr>
              <a:t> dos </a:t>
            </a:r>
            <a:r>
              <a:rPr lang="en-US" sz="2600" b="1" dirty="0" err="1" smtClean="0">
                <a:solidFill>
                  <a:srgbClr val="FF0000"/>
                </a:solidFill>
              </a:rPr>
              <a:t>familiares</a:t>
            </a:r>
            <a:r>
              <a:rPr lang="en-US" sz="2600" b="1" dirty="0" smtClean="0">
                <a:solidFill>
                  <a:srgbClr val="FF0000"/>
                </a:solidFill>
              </a:rPr>
              <a:t>) (O’Connell</a:t>
            </a:r>
            <a:r>
              <a:rPr lang="en-US" sz="2600" b="1" dirty="0">
                <a:solidFill>
                  <a:srgbClr val="FF0000"/>
                </a:solidFill>
              </a:rPr>
              <a:t>, 2008)</a:t>
            </a:r>
            <a:endParaRPr lang="pt-PT" sz="2600" b="1" dirty="0">
              <a:solidFill>
                <a:srgbClr val="FF0000"/>
              </a:solidFill>
            </a:endParaRPr>
          </a:p>
          <a:p>
            <a:pPr algn="just"/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9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 </a:t>
            </a:r>
            <a:r>
              <a:rPr lang="en-US" dirty="0" err="1" smtClean="0"/>
              <a:t>Mutualidade</a:t>
            </a: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4228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b="1" dirty="0" err="1" smtClean="0"/>
              <a:t>Consiste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o </a:t>
            </a:r>
            <a:r>
              <a:rPr lang="en-US" b="1" dirty="0" err="1" smtClean="0"/>
              <a:t>doente</a:t>
            </a:r>
            <a:r>
              <a:rPr lang="en-US" b="1" dirty="0" smtClean="0"/>
              <a:t> e o </a:t>
            </a:r>
            <a:r>
              <a:rPr lang="en-US" b="1" dirty="0" err="1" smtClean="0"/>
              <a:t>profissional</a:t>
            </a:r>
            <a:r>
              <a:rPr lang="en-US" b="1" dirty="0" smtClean="0"/>
              <a:t> de </a:t>
            </a:r>
            <a:r>
              <a:rPr lang="en-US" b="1" dirty="0" err="1" smtClean="0"/>
              <a:t>saúde</a:t>
            </a:r>
            <a:r>
              <a:rPr lang="en-US" b="1" dirty="0" smtClean="0"/>
              <a:t> </a:t>
            </a:r>
            <a:r>
              <a:rPr lang="en-US" b="1" dirty="0" err="1" smtClean="0"/>
              <a:t>trabalharem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conjunto</a:t>
            </a:r>
            <a:r>
              <a:rPr lang="en-US" b="1" dirty="0" smtClean="0"/>
              <a:t> </a:t>
            </a:r>
            <a:r>
              <a:rPr lang="en-US" b="1" dirty="0" err="1" smtClean="0"/>
              <a:t>numa</a:t>
            </a:r>
            <a:r>
              <a:rPr lang="en-US" b="1" dirty="0" smtClean="0"/>
              <a:t> </a:t>
            </a:r>
            <a:r>
              <a:rPr lang="en-US" b="1" dirty="0" err="1" smtClean="0"/>
              <a:t>relação</a:t>
            </a:r>
            <a:r>
              <a:rPr lang="en-US" b="1" dirty="0" smtClean="0"/>
              <a:t> </a:t>
            </a:r>
            <a:r>
              <a:rPr lang="en-US" b="1" dirty="0" err="1" smtClean="0"/>
              <a:t>genuina</a:t>
            </a:r>
            <a:r>
              <a:rPr lang="en-US" b="1" dirty="0" smtClean="0"/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</a:rPr>
              <a:t>comum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aos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dois</a:t>
            </a:r>
            <a:r>
              <a:rPr lang="en-US" sz="2400" b="1" dirty="0" smtClean="0">
                <a:solidFill>
                  <a:srgbClr val="0000CC"/>
                </a:solidFill>
              </a:rPr>
              <a:t>)</a:t>
            </a:r>
          </a:p>
          <a:p>
            <a:endParaRPr lang="en-US" dirty="0" smtClean="0"/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Não</a:t>
            </a:r>
            <a:r>
              <a:rPr lang="en-US" b="1" dirty="0" smtClean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trata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uma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parceria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pois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profissionais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conhecimento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sempre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numa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posição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poder</a:t>
            </a:r>
            <a:r>
              <a:rPr lang="en-US" b="1" dirty="0" smtClean="0">
                <a:solidFill>
                  <a:srgbClr val="FF0000"/>
                </a:solidFill>
              </a:rPr>
              <a:t> e de </a:t>
            </a:r>
            <a:r>
              <a:rPr lang="en-US" b="1" dirty="0" err="1" smtClean="0">
                <a:solidFill>
                  <a:srgbClr val="FF0000"/>
                </a:solidFill>
              </a:rPr>
              <a:t>controle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Henderson, in O’Connell, 2008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Complexidade do Relacionamento com o Doente  Critico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9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 smtClean="0"/>
              <a:t>Mutualidade 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5365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400" b="1" u="sng" dirty="0" smtClean="0">
                <a:solidFill>
                  <a:srgbClr val="FF0000"/>
                </a:solidFill>
              </a:rPr>
              <a:t>O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conhecimento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profissional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torna</a:t>
            </a:r>
            <a:r>
              <a:rPr lang="en-US" sz="3400" b="1" u="sng" dirty="0" smtClean="0">
                <a:solidFill>
                  <a:srgbClr val="FF0000"/>
                </a:solidFill>
              </a:rPr>
              <a:t>-se um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recurso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negociável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para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os</a:t>
            </a:r>
            <a:r>
              <a:rPr lang="en-US" sz="3400" b="1" u="sng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</a:rPr>
              <a:t>doente</a:t>
            </a:r>
            <a:r>
              <a:rPr lang="en-US" sz="3400" b="1" dirty="0" err="1" smtClean="0">
                <a:solidFill>
                  <a:srgbClr val="FF0000"/>
                </a:solidFill>
              </a:rPr>
              <a:t>s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para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ser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usado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por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eles</a:t>
            </a:r>
            <a:r>
              <a:rPr lang="en-US" sz="3400" b="1" dirty="0" smtClean="0">
                <a:solidFill>
                  <a:srgbClr val="FF0000"/>
                </a:solidFill>
              </a:rPr>
              <a:t> no </a:t>
            </a:r>
            <a:r>
              <a:rPr lang="en-US" sz="3400" b="1" dirty="0" err="1" smtClean="0">
                <a:solidFill>
                  <a:srgbClr val="FF0000"/>
                </a:solidFill>
              </a:rPr>
              <a:t>governo</a:t>
            </a:r>
            <a:r>
              <a:rPr lang="en-US" sz="3400" b="1" dirty="0" smtClean="0">
                <a:solidFill>
                  <a:srgbClr val="FF0000"/>
                </a:solidFill>
              </a:rPr>
              <a:t> da </a:t>
            </a:r>
            <a:r>
              <a:rPr lang="en-US" sz="3400" b="1" dirty="0" err="1" smtClean="0">
                <a:solidFill>
                  <a:srgbClr val="FF0000"/>
                </a:solidFill>
              </a:rPr>
              <a:t>sua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doença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100" b="1" dirty="0" smtClean="0"/>
              <a:t>(</a:t>
            </a:r>
            <a:r>
              <a:rPr lang="en-US" sz="2100" b="1" dirty="0" err="1" smtClean="0"/>
              <a:t>Titchen</a:t>
            </a:r>
            <a:r>
              <a:rPr lang="en-US" sz="2100" b="1" dirty="0"/>
              <a:t>, in O’Connell, 2008). 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5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Cuidados</a:t>
            </a:r>
            <a:r>
              <a:rPr lang="en-US" dirty="0" smtClean="0"/>
              <a:t> virtuosos (graceful)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enfermeiro</a:t>
            </a:r>
            <a:r>
              <a:rPr lang="en-US" b="1" dirty="0" smtClean="0"/>
              <a:t> </a:t>
            </a:r>
            <a:r>
              <a:rPr lang="en-US" b="1" dirty="0" err="1" smtClean="0"/>
              <a:t>usa</a:t>
            </a:r>
            <a:r>
              <a:rPr lang="en-US" b="1" dirty="0" smtClean="0"/>
              <a:t> </a:t>
            </a:r>
            <a:r>
              <a:rPr lang="en-US" b="1" dirty="0" err="1" smtClean="0"/>
              <a:t>todas</a:t>
            </a:r>
            <a:r>
              <a:rPr lang="en-US" b="1" dirty="0" smtClean="0"/>
              <a:t> as </a:t>
            </a:r>
            <a:r>
              <a:rPr lang="en-US" b="1" dirty="0" err="1" smtClean="0"/>
              <a:t>suas</a:t>
            </a:r>
            <a:r>
              <a:rPr lang="en-US" b="1" dirty="0" smtClean="0"/>
              <a:t> </a:t>
            </a:r>
            <a:r>
              <a:rPr lang="en-US" b="1" dirty="0" err="1" smtClean="0"/>
              <a:t>capacidades</a:t>
            </a:r>
            <a:r>
              <a:rPr lang="en-US" b="1" dirty="0" smtClean="0"/>
              <a:t> </a:t>
            </a:r>
            <a:r>
              <a:rPr lang="en-US" b="1" dirty="0" err="1" smtClean="0"/>
              <a:t>fiscas</a:t>
            </a:r>
            <a:r>
              <a:rPr lang="en-US" b="1" dirty="0" smtClean="0"/>
              <a:t>, </a:t>
            </a:r>
            <a:r>
              <a:rPr lang="en-US" b="1" dirty="0" err="1" smtClean="0"/>
              <a:t>humanisticas</a:t>
            </a:r>
            <a:r>
              <a:rPr lang="en-US" b="1" dirty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espirituais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promover</a:t>
            </a:r>
            <a:r>
              <a:rPr lang="en-US" b="1" dirty="0" smtClean="0"/>
              <a:t> a </a:t>
            </a:r>
            <a:r>
              <a:rPr lang="en-US" b="1" dirty="0" err="1" smtClean="0"/>
              <a:t>cura</a:t>
            </a:r>
            <a:r>
              <a:rPr lang="en-US" b="1" dirty="0" smtClean="0"/>
              <a:t> e o </a:t>
            </a:r>
            <a:r>
              <a:rPr lang="en-US" b="1" dirty="0" err="1" smtClean="0"/>
              <a:t>crescimento</a:t>
            </a:r>
            <a:r>
              <a:rPr lang="en-US" b="1" dirty="0" smtClean="0"/>
              <a:t> </a:t>
            </a:r>
            <a:r>
              <a:rPr lang="en-US" b="1" dirty="0" err="1" smtClean="0"/>
              <a:t>pessoal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Na UCI </a:t>
            </a:r>
            <a:r>
              <a:rPr lang="en-US" b="1" dirty="0" err="1" smtClean="0">
                <a:solidFill>
                  <a:srgbClr val="FF0000"/>
                </a:solidFill>
              </a:rPr>
              <a:t>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enfermeiros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usam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processos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afectivos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cognitivos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b="1" dirty="0" err="1" smtClean="0">
                <a:solidFill>
                  <a:srgbClr val="FF0000"/>
                </a:solidFill>
              </a:rPr>
              <a:t>emocionais</a:t>
            </a:r>
            <a:r>
              <a:rPr lang="en-US" b="1" dirty="0" smtClean="0">
                <a:solidFill>
                  <a:srgbClr val="FF0000"/>
                </a:solidFill>
              </a:rPr>
              <a:t> e de  </a:t>
            </a:r>
            <a:r>
              <a:rPr lang="en-US" b="1" dirty="0" err="1" smtClean="0">
                <a:solidFill>
                  <a:srgbClr val="FF0000"/>
                </a:solidFill>
              </a:rPr>
              <a:t>acção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</a:t>
            </a:r>
            <a:r>
              <a:rPr lang="en-US" sz="1800" b="1" dirty="0"/>
              <a:t>Bush </a:t>
            </a:r>
            <a:r>
              <a:rPr lang="en-US" sz="1800" b="1" dirty="0" smtClean="0"/>
              <a:t>and Barr</a:t>
            </a:r>
            <a:r>
              <a:rPr lang="en-US" sz="1800" b="1" dirty="0"/>
              <a:t>, </a:t>
            </a:r>
            <a:r>
              <a:rPr lang="en-US" sz="1800" b="1" dirty="0" smtClean="0"/>
              <a:t>in O’Connell, 2008)</a:t>
            </a:r>
            <a:endParaRPr lang="pt-PT" sz="1800" b="1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Complexidade do Relacionamento com o Doente  Critico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E8C-BBBD-40EF-9164-829CA1D1967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79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1801</TotalTime>
  <Words>1897</Words>
  <Application>Microsoft Office PowerPoint</Application>
  <PresentationFormat>Apresentação no Ecrã (4:3)</PresentationFormat>
  <Paragraphs>198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Complexidade do Relacionamento com o doente critico</vt:lpstr>
      <vt:lpstr>Apresentação do PowerPoint</vt:lpstr>
      <vt:lpstr>Cuidados centrados na pessoa</vt:lpstr>
      <vt:lpstr>Doente critico</vt:lpstr>
      <vt:lpstr>Aspectos do Relacionamento(Titchen) A- conhecer bem o doente </vt:lpstr>
      <vt:lpstr>B- Reciprocidade </vt:lpstr>
      <vt:lpstr> C- Mutualidade </vt:lpstr>
      <vt:lpstr>Mutualidade 2</vt:lpstr>
      <vt:lpstr>Cuidados virtuosos (graceful)</vt:lpstr>
      <vt:lpstr> A tomada de decisão 1</vt:lpstr>
      <vt:lpstr> A tomada de decisão 2 </vt:lpstr>
      <vt:lpstr>Cuidados centrados na familia</vt:lpstr>
      <vt:lpstr>Decisão delegada e familia 1 </vt:lpstr>
      <vt:lpstr>Decisão delegada e familia 2 </vt:lpstr>
      <vt:lpstr>Cuidar e família </vt:lpstr>
      <vt:lpstr>O cuidar da família 2</vt:lpstr>
      <vt:lpstr>Apresentação do PowerPoint</vt:lpstr>
      <vt:lpstr>Apresentação do PowerPoint</vt:lpstr>
      <vt:lpstr>Apresentação do PowerPoint</vt:lpstr>
      <vt:lpstr>Apresentação do PowerPoint</vt:lpstr>
      <vt:lpstr> O cidadão,   centro do sistema de saúde (fev 2011 DGS)</vt:lpstr>
      <vt:lpstr>Manual de acreditação de unidades de saúde (fev 2011 DGS)</vt:lpstr>
      <vt:lpstr>Manual de acreditação de unidades de saúde (fev 2011 DGS)</vt:lpstr>
      <vt:lpstr>Manual de acreditação de unidades de saúde (fev 2011 DGS)</vt:lpstr>
      <vt:lpstr>Alternativas e informação</vt:lpstr>
      <vt:lpstr>Principios bioeticos que norteiam o relacionamento</vt:lpstr>
      <vt:lpstr>o princípio da liberdade e da responsabilidade: </vt:lpstr>
      <vt:lpstr>Problemas com os princípios</vt:lpstr>
      <vt:lpstr>Apresentação do PowerPoint</vt:lpstr>
      <vt:lpstr>Ainda não</vt:lpstr>
      <vt:lpstr>Manifestação antecipada de vontade</vt:lpstr>
      <vt:lpstr>vontade livre e esclarecida anteriormente manifestada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 Agostinho</dc:creator>
  <cp:lastModifiedBy>Prof Agostinho</cp:lastModifiedBy>
  <cp:revision>118</cp:revision>
  <dcterms:created xsi:type="dcterms:W3CDTF">2011-05-12T21:11:23Z</dcterms:created>
  <dcterms:modified xsi:type="dcterms:W3CDTF">2011-06-01T22:14:27Z</dcterms:modified>
</cp:coreProperties>
</file>