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728" autoAdjust="0"/>
    <p:restoredTop sz="94660"/>
  </p:normalViewPr>
  <p:slideViewPr>
    <p:cSldViewPr>
      <p:cViewPr>
        <p:scale>
          <a:sx n="60" d="100"/>
          <a:sy n="60" d="100"/>
        </p:scale>
        <p:origin x="-46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BFED3-B8EB-41AD-9B23-A3893302E612}" type="datetimeFigureOut">
              <a:rPr lang="pt-PT" smtClean="0"/>
              <a:pPr/>
              <a:t>06-11-2013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i="1" dirty="0" smtClean="0"/>
              <a:t>El  cuidador  familiar  de  la  persona con  depresión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4" name="Picture 2" descr="logo_lef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28788" cy="4778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034" name="Picture 10" descr="http://enfermeriaintercultural.files.wordpress.com/2013/10/toppi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0"/>
            <a:ext cx="2267744" cy="692696"/>
          </a:xfrm>
          <a:prstGeom prst="rect">
            <a:avLst/>
          </a:prstGeom>
          <a:noFill/>
        </p:spPr>
      </p:pic>
      <p:sp>
        <p:nvSpPr>
          <p:cNvPr id="10" name="Rectângulo 9"/>
          <p:cNvSpPr/>
          <p:nvPr/>
        </p:nvSpPr>
        <p:spPr>
          <a:xfrm>
            <a:off x="6084168" y="5949280"/>
            <a:ext cx="2843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cs typeface="Arial" pitchFamily="34" charset="0"/>
              </a:rPr>
              <a:t>Maria de Fátima  Marques</a:t>
            </a:r>
          </a:p>
          <a:p>
            <a:endParaRPr lang="pt-PT" sz="800" dirty="0" smtClean="0">
              <a:cs typeface="Arial" pitchFamily="34" charset="0"/>
            </a:endParaRPr>
          </a:p>
          <a:p>
            <a:r>
              <a:rPr lang="pt-PT" dirty="0" smtClean="0">
                <a:cs typeface="Arial" pitchFamily="34" charset="0"/>
              </a:rPr>
              <a:t>Prof. Doutor Manuel Lopes</a:t>
            </a:r>
            <a:endParaRPr lang="pt-PT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580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95536" y="188640"/>
            <a:ext cx="5760641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resultados</a:t>
            </a: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 codificación axial</a:t>
            </a:r>
            <a:endParaRPr lang="es-ES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39552" y="1340768"/>
            <a:ext cx="3756156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3ª estrategias de </a:t>
            </a:r>
            <a:r>
              <a:rPr lang="es-ES_tradnl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cuidados </a:t>
            </a:r>
            <a:endParaRPr lang="pt-PT" sz="20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395536" y="1916832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la comprensión</a:t>
            </a:r>
            <a:endParaRPr lang="pt-PT" sz="2000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6588224" y="1844824"/>
            <a:ext cx="1534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el conflicto</a:t>
            </a:r>
            <a:endParaRPr lang="pt-PT" sz="2000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0" y="2492896"/>
            <a:ext cx="36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es utilizada por los niños, a través de palabras de aliento, demostraciones de afecto, pequeños juegos y bromas</a:t>
            </a:r>
            <a:endParaRPr lang="pt-PT" dirty="0"/>
          </a:p>
        </p:txBody>
      </p:sp>
      <p:cxnSp>
        <p:nvCxnSpPr>
          <p:cNvPr id="18" name="Conexão recta unidireccional 17"/>
          <p:cNvCxnSpPr/>
          <p:nvPr/>
        </p:nvCxnSpPr>
        <p:spPr>
          <a:xfrm>
            <a:off x="7668344" y="22048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>
            <a:off x="1187624" y="22768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ângulo 13"/>
          <p:cNvSpPr/>
          <p:nvPr/>
        </p:nvSpPr>
        <p:spPr>
          <a:xfrm>
            <a:off x="3995936" y="2420888"/>
            <a:ext cx="5004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es utilizado por los adultos obligando el paciente a realizar las actividades del hogar, a participar en actividades sociales y asumir su papel en la familia. </a:t>
            </a:r>
            <a:endParaRPr lang="pt-PT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6228184" y="4005064"/>
            <a:ext cx="2915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 una forma de estimular y ayudar al paciente a superar su depresión porque el familiar cree que el paciente es demasiado pasivo</a:t>
            </a:r>
            <a:endParaRPr lang="es-ES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27" name="Conexão recta unidireccional 26"/>
          <p:cNvCxnSpPr/>
          <p:nvPr/>
        </p:nvCxnSpPr>
        <p:spPr>
          <a:xfrm>
            <a:off x="7740352" y="357301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179512" y="393305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alejamiento</a:t>
            </a:r>
            <a:endParaRPr lang="es-ES" sz="2000" u="sng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79512" y="4509120"/>
            <a:ext cx="20162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stá menos tiempo en el hogar, se marcha durante las discusiones y no las termina</a:t>
            </a:r>
          </a:p>
        </p:txBody>
      </p:sp>
      <p:cxnSp>
        <p:nvCxnSpPr>
          <p:cNvPr id="31" name="Conexão recta unidireccional 30"/>
          <p:cNvCxnSpPr/>
          <p:nvPr/>
        </p:nvCxnSpPr>
        <p:spPr>
          <a:xfrm>
            <a:off x="899592" y="429309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2915816" y="3861048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u="sng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busca ayuda médica</a:t>
            </a:r>
            <a:endParaRPr lang="es-ES" sz="2000" u="sng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2843808" y="4653136"/>
            <a:ext cx="295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leva el paciente a las consultas, </a:t>
            </a:r>
          </a:p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pide hospitalización, pide medicación y asegura que el paciente la toma </a:t>
            </a:r>
            <a:endParaRPr lang="es-ES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34" name="Conexão recta unidireccional 33"/>
          <p:cNvCxnSpPr/>
          <p:nvPr/>
        </p:nvCxnSpPr>
        <p:spPr>
          <a:xfrm>
            <a:off x="4211960" y="42210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" grpId="0" animBg="1"/>
      <p:bldP spid="11" grpId="0"/>
      <p:bldP spid="12" grpId="0"/>
      <p:bldP spid="13" grpId="0"/>
      <p:bldP spid="14" grpId="0"/>
      <p:bldP spid="17" grpId="0"/>
      <p:bldP spid="28" grpId="0"/>
      <p:bldP spid="30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3850" y="260350"/>
            <a:ext cx="431958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discusión</a:t>
            </a:r>
            <a:r>
              <a:rPr lang="pt-PT" sz="2800" b="1" dirty="0" smtClean="0">
                <a:solidFill>
                  <a:schemeClr val="bg1"/>
                </a:solidFill>
                <a:latin typeface="Bookman Old Style" pitchFamily="18" charset="0"/>
              </a:rPr>
              <a:t>…</a:t>
            </a:r>
            <a:endParaRPr lang="pt-PT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79512" y="1124744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Cuando hay una persona con depresión en la familia todo cambia y la familia se transforma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179512" y="2132856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Los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familiares cambian, para atender a las necesidades del paciente y el papel de cuidador se construye cada día en la interacción entre las personas que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cohabitan</a:t>
            </a:r>
          </a:p>
          <a:p>
            <a:pPr algn="ctr">
              <a:lnSpc>
                <a:spcPts val="2400"/>
              </a:lnSpc>
            </a:pP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131840" y="3933057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Comportamiento </a:t>
            </a:r>
          </a:p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del paciente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51520" y="494116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Reacciones </a:t>
            </a: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de </a:t>
            </a:r>
            <a:endParaRPr lang="es-ES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los </a:t>
            </a: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familiares</a:t>
            </a:r>
            <a:endParaRPr lang="es-ES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732240" y="494116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Estrategias de cuidados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8" name="Seta curvada para cima 17"/>
          <p:cNvSpPr/>
          <p:nvPr/>
        </p:nvSpPr>
        <p:spPr>
          <a:xfrm>
            <a:off x="2339752" y="5589240"/>
            <a:ext cx="4464496" cy="7200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6" name="Seta para a esquerda e para cima 25"/>
          <p:cNvSpPr/>
          <p:nvPr/>
        </p:nvSpPr>
        <p:spPr>
          <a:xfrm rot="10800000">
            <a:off x="1115616" y="4077072"/>
            <a:ext cx="2160240" cy="864096"/>
          </a:xfrm>
          <a:prstGeom prst="leftUpArrow">
            <a:avLst>
              <a:gd name="adj1" fmla="val 1094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Seta para a esquerda e para cima 27"/>
          <p:cNvSpPr/>
          <p:nvPr/>
        </p:nvSpPr>
        <p:spPr>
          <a:xfrm rot="10800000" flipH="1">
            <a:off x="5724128" y="4005064"/>
            <a:ext cx="2304256" cy="936104"/>
          </a:xfrm>
          <a:prstGeom prst="leftUpArrow">
            <a:avLst>
              <a:gd name="adj1" fmla="val 10124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5" grpId="0"/>
      <p:bldP spid="16" grpId="0"/>
      <p:bldP spid="18" grpId="0" animBg="1"/>
      <p:bldP spid="26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3850" y="260350"/>
            <a:ext cx="431958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discusión</a:t>
            </a:r>
            <a:r>
              <a:rPr lang="pt-PT" sz="2800" b="1" dirty="0" smtClean="0">
                <a:solidFill>
                  <a:schemeClr val="bg1"/>
                </a:solidFill>
                <a:latin typeface="Bookman Old Style" pitchFamily="18" charset="0"/>
              </a:rPr>
              <a:t>…</a:t>
            </a:r>
            <a:endParaRPr lang="pt-PT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1043608" y="5157192"/>
            <a:ext cx="66967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Los familiares están solos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y de hecho las enfermeras no prestan mucha atención a los cuidadores. </a:t>
            </a:r>
            <a:endParaRPr lang="pt-PT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179512" y="1124744"/>
            <a:ext cx="66247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Los familiares hacen lo que les parece más adecuado, viven momentos de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grandes dudas porque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no saben se están haciendo las cosas bien.</a:t>
            </a:r>
            <a:endParaRPr lang="pt-PT" sz="2000" dirty="0"/>
          </a:p>
        </p:txBody>
      </p:sp>
      <p:sp>
        <p:nvSpPr>
          <p:cNvPr id="12" name="Rectângulo 11"/>
          <p:cNvSpPr/>
          <p:nvPr/>
        </p:nvSpPr>
        <p:spPr>
          <a:xfrm>
            <a:off x="179512" y="2276873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Todo lo que el familiar hace, tiene la intención de ayudar el paciente a mejorar y superar su depresión a través de un modo diferente de cuidado,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pero a menudo las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estrategias utilizadas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no son las mejores y el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cuidado adquiere características particulares de contenidos inadecuados a la situación de salud.</a:t>
            </a:r>
          </a:p>
          <a:p>
            <a:pPr algn="ctr">
              <a:lnSpc>
                <a:spcPts val="3000"/>
              </a:lnSpc>
            </a:pP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3850" y="260350"/>
            <a:ext cx="431958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discusión</a:t>
            </a:r>
            <a:r>
              <a:rPr lang="pt-PT" sz="2800" b="1" dirty="0" smtClean="0">
                <a:solidFill>
                  <a:schemeClr val="bg1"/>
                </a:solidFill>
                <a:latin typeface="Bookman Old Style" pitchFamily="18" charset="0"/>
              </a:rPr>
              <a:t>…</a:t>
            </a:r>
            <a:endParaRPr lang="pt-PT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395536" y="1412776"/>
            <a:ext cx="7776864" cy="5137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Es necesario que las enfermeras 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conozcan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las dificultades que enfrentan las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familias,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para que puedan ayudar a cuidar de su familiar con depresión, 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través del enseno de lo que es la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enfermedad,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sus manifestaciones, tratamiento y su pronóstico. 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Junto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con los miembros de la familia, 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las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enfermeras pueden ayudar a definir los planes de acción para la adaptación al rol de cuidador. 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Ayudar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al cuidador a cuidar en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armonía,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es una función de enfermería que se traduce en beneficios en la salud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y en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el bienestar de la familia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uiExpand="1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196752"/>
            <a:ext cx="6480720" cy="165618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sz="3600" i="1" dirty="0" smtClean="0">
                <a:solidFill>
                  <a:schemeClr val="tx2">
                    <a:lumMod val="50000"/>
                  </a:schemeClr>
                </a:solidFill>
              </a:rPr>
              <a:t>El  </a:t>
            </a:r>
            <a:r>
              <a:rPr lang="es-ES_tradnl" sz="3600" i="1" dirty="0" smtClean="0"/>
              <a:t>cuidador</a:t>
            </a:r>
            <a:r>
              <a:rPr lang="es-ES_tradnl" sz="3600" i="1" dirty="0" smtClean="0">
                <a:solidFill>
                  <a:schemeClr val="tx2">
                    <a:lumMod val="50000"/>
                  </a:schemeClr>
                </a:solidFill>
              </a:rPr>
              <a:t>  familiar  de  la  persona con  depresión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4" name="Picture 2" descr="logo_lef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28788" cy="4778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034" name="Picture 10" descr="http://enfermeriaintercultural.files.wordpress.com/2013/10/toppi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0"/>
            <a:ext cx="2267744" cy="692696"/>
          </a:xfrm>
          <a:prstGeom prst="rect">
            <a:avLst/>
          </a:prstGeom>
          <a:noFill/>
        </p:spPr>
      </p:pic>
      <p:sp>
        <p:nvSpPr>
          <p:cNvPr id="10" name="Rectângulo 9"/>
          <p:cNvSpPr/>
          <p:nvPr/>
        </p:nvSpPr>
        <p:spPr>
          <a:xfrm>
            <a:off x="6084168" y="5949280"/>
            <a:ext cx="2843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cs typeface="Arial" pitchFamily="34" charset="0"/>
              </a:rPr>
              <a:t>Maria de Fátima  Marques</a:t>
            </a:r>
          </a:p>
          <a:p>
            <a:endParaRPr lang="pt-PT" sz="800" dirty="0" smtClean="0">
              <a:cs typeface="Arial" pitchFamily="34" charset="0"/>
            </a:endParaRPr>
          </a:p>
          <a:p>
            <a:r>
              <a:rPr lang="pt-PT" dirty="0" smtClean="0">
                <a:cs typeface="Arial" pitchFamily="34" charset="0"/>
              </a:rPr>
              <a:t>Prof. Doutor Manuel Lopes</a:t>
            </a:r>
            <a:endParaRPr lang="pt-PT" dirty="0">
              <a:cs typeface="Arial" pitchFamily="34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3059832" y="3933056"/>
            <a:ext cx="272093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4800" i="1" dirty="0" smtClean="0"/>
              <a:t>GRACIAS !</a:t>
            </a:r>
            <a:endParaRPr lang="pt-PT" sz="4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23528" y="188640"/>
            <a:ext cx="36724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mi preocupación…</a:t>
            </a:r>
          </a:p>
        </p:txBody>
      </p:sp>
      <p:sp>
        <p:nvSpPr>
          <p:cNvPr id="10" name="Oval 9"/>
          <p:cNvSpPr/>
          <p:nvPr/>
        </p:nvSpPr>
        <p:spPr>
          <a:xfrm>
            <a:off x="1907704" y="908720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atin typeface="Bookman Old Style" pitchFamily="18" charset="0"/>
              </a:rPr>
              <a:t>depresión</a:t>
            </a:r>
            <a:endParaRPr lang="es-ES" sz="2000" dirty="0"/>
          </a:p>
        </p:txBody>
      </p:sp>
      <p:sp>
        <p:nvSpPr>
          <p:cNvPr id="12" name="Rectângulo 11"/>
          <p:cNvSpPr/>
          <p:nvPr/>
        </p:nvSpPr>
        <p:spPr>
          <a:xfrm>
            <a:off x="323528" y="1988840"/>
            <a:ext cx="84969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 es probablemente la más antigua y una de las enfermedades más comúnmente diagnosticadas de la mente - hay casos reportados cerca de 3000 años.</a:t>
            </a:r>
          </a:p>
          <a:p>
            <a:endParaRPr lang="es-ES" sz="14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 trastorno del estado de humor (CIE 10), es considerada un grave problema de salud pública</a:t>
            </a:r>
          </a:p>
          <a:p>
            <a:endParaRPr lang="es-ES" sz="14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just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 deteriora la cualidad de vida de los pacientes y de la familia</a:t>
            </a:r>
          </a:p>
          <a:p>
            <a:endParaRPr lang="es-ES" dirty="0" smtClean="0"/>
          </a:p>
          <a:p>
            <a:endParaRPr lang="pt-PT" dirty="0" smtClean="0"/>
          </a:p>
          <a:p>
            <a:endParaRPr lang="pt-PT" dirty="0"/>
          </a:p>
        </p:txBody>
      </p:sp>
      <p:sp>
        <p:nvSpPr>
          <p:cNvPr id="16" name="Oval 15"/>
          <p:cNvSpPr/>
          <p:nvPr/>
        </p:nvSpPr>
        <p:spPr>
          <a:xfrm>
            <a:off x="2123728" y="4581128"/>
            <a:ext cx="2016224" cy="4320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Portugal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179512" y="5301208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 7,9%  de la populación tiene perturbaciones depresivas   (</a:t>
            </a:r>
            <a:r>
              <a:rPr lang="es-ES" sz="12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Caldas de Almeida, 2010)</a:t>
            </a:r>
            <a:endParaRPr lang="pt-P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179512" y="5661248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 es el país europeo con mayor tasa de depresión y el segundo mayor del mundo</a:t>
            </a:r>
            <a:r>
              <a:rPr lang="pt-PT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  </a:t>
            </a:r>
            <a:r>
              <a:rPr lang="es-ES" sz="12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(Vicepresidente SPPSM, 2011)</a:t>
            </a:r>
            <a:endParaRPr lang="es-ES" sz="12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                     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2" grpId="0" uiExpand="1" build="p"/>
      <p:bldP spid="16" grpId="0" animBg="1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23528" y="188640"/>
            <a:ext cx="36724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mi preocupación…</a:t>
            </a:r>
          </a:p>
        </p:txBody>
      </p:sp>
      <p:sp>
        <p:nvSpPr>
          <p:cNvPr id="10" name="Oval 9"/>
          <p:cNvSpPr/>
          <p:nvPr/>
        </p:nvSpPr>
        <p:spPr>
          <a:xfrm>
            <a:off x="1979712" y="836712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atin typeface="Bookman Old Style" pitchFamily="18" charset="0"/>
              </a:rPr>
              <a:t>depresión</a:t>
            </a:r>
            <a:endParaRPr lang="es-ES" sz="2000" dirty="0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691680" y="551723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la persona vive su depresión</a:t>
            </a:r>
            <a:r>
              <a:rPr lang="es-ES_tradnl" dirty="0" smtClean="0">
                <a:latin typeface="Bookman Old Style" pitchFamily="18" charset="0"/>
              </a:rPr>
              <a:t>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en el contexto familiar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0" y="5949280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los miembros de la familia se ven obligadas a proporcionar apoyo físico, psicológico, económico, entre otros 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7" name="Rectângulo 16"/>
          <p:cNvSpPr/>
          <p:nvPr/>
        </p:nvSpPr>
        <p:spPr>
          <a:xfrm>
            <a:off x="179512" y="1628800"/>
            <a:ext cx="2396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fenómeno universal</a:t>
            </a:r>
            <a:endParaRPr lang="pt-PT" dirty="0"/>
          </a:p>
        </p:txBody>
      </p:sp>
      <p:sp>
        <p:nvSpPr>
          <p:cNvPr id="21" name="Rectângulo 20"/>
          <p:cNvSpPr/>
          <p:nvPr/>
        </p:nvSpPr>
        <p:spPr>
          <a:xfrm>
            <a:off x="4355976" y="1484784"/>
            <a:ext cx="280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puede afectar a personas de ambos sexos </a:t>
            </a:r>
          </a:p>
        </p:txBody>
      </p:sp>
      <p:sp>
        <p:nvSpPr>
          <p:cNvPr id="22" name="Rectângulo 21"/>
          <p:cNvSpPr/>
          <p:nvPr/>
        </p:nvSpPr>
        <p:spPr>
          <a:xfrm>
            <a:off x="179512" y="3068960"/>
            <a:ext cx="165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de cualquier </a:t>
            </a:r>
            <a:endParaRPr lang="pt-PT" dirty="0"/>
          </a:p>
        </p:txBody>
      </p:sp>
      <p:sp>
        <p:nvSpPr>
          <p:cNvPr id="23" name="Rectângulo 22"/>
          <p:cNvSpPr/>
          <p:nvPr/>
        </p:nvSpPr>
        <p:spPr>
          <a:xfrm>
            <a:off x="1907704" y="2348880"/>
            <a:ext cx="7968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edad</a:t>
            </a:r>
            <a:endParaRPr lang="pt-PT" dirty="0"/>
          </a:p>
        </p:txBody>
      </p:sp>
      <p:sp>
        <p:nvSpPr>
          <p:cNvPr id="24" name="Rectângulo 23"/>
          <p:cNvSpPr/>
          <p:nvPr/>
        </p:nvSpPr>
        <p:spPr>
          <a:xfrm>
            <a:off x="1907704" y="2708920"/>
            <a:ext cx="15374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clase social</a:t>
            </a:r>
            <a:endParaRPr lang="pt-PT" dirty="0"/>
          </a:p>
        </p:txBody>
      </p:sp>
      <p:sp>
        <p:nvSpPr>
          <p:cNvPr id="25" name="Rectângulo 24"/>
          <p:cNvSpPr/>
          <p:nvPr/>
        </p:nvSpPr>
        <p:spPr>
          <a:xfrm>
            <a:off x="1907704" y="3068960"/>
            <a:ext cx="2343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nivel de educación</a:t>
            </a:r>
            <a:endParaRPr lang="pt-PT" dirty="0"/>
          </a:p>
        </p:txBody>
      </p:sp>
      <p:sp>
        <p:nvSpPr>
          <p:cNvPr id="26" name="Rectângulo 25"/>
          <p:cNvSpPr/>
          <p:nvPr/>
        </p:nvSpPr>
        <p:spPr>
          <a:xfrm>
            <a:off x="1907704" y="3429000"/>
            <a:ext cx="18290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nivel cultural</a:t>
            </a:r>
            <a:endParaRPr lang="pt-PT" dirty="0"/>
          </a:p>
        </p:txBody>
      </p:sp>
      <p:sp>
        <p:nvSpPr>
          <p:cNvPr id="27" name="Rectângulo 26"/>
          <p:cNvSpPr/>
          <p:nvPr/>
        </p:nvSpPr>
        <p:spPr>
          <a:xfrm>
            <a:off x="1907704" y="3789040"/>
            <a:ext cx="2500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religión y  ideología </a:t>
            </a:r>
            <a:endParaRPr lang="pt-PT" dirty="0"/>
          </a:p>
        </p:txBody>
      </p:sp>
      <p:cxnSp>
        <p:nvCxnSpPr>
          <p:cNvPr id="29" name="Conexão recta unidireccional 28"/>
          <p:cNvCxnSpPr>
            <a:endCxn id="17" idx="0"/>
          </p:cNvCxnSpPr>
          <p:nvPr/>
        </p:nvCxnSpPr>
        <p:spPr>
          <a:xfrm flipH="1">
            <a:off x="1377917" y="1340768"/>
            <a:ext cx="745811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cta unidireccional 30"/>
          <p:cNvCxnSpPr/>
          <p:nvPr/>
        </p:nvCxnSpPr>
        <p:spPr>
          <a:xfrm>
            <a:off x="4283968" y="1484784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unidireccional 32"/>
          <p:cNvCxnSpPr/>
          <p:nvPr/>
        </p:nvCxnSpPr>
        <p:spPr>
          <a:xfrm flipH="1">
            <a:off x="1115616" y="1628800"/>
            <a:ext cx="1872208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ângulo 33"/>
          <p:cNvSpPr/>
          <p:nvPr/>
        </p:nvSpPr>
        <p:spPr>
          <a:xfrm>
            <a:off x="5004048" y="2636912"/>
            <a:ext cx="3851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no se limita a llegar sólo a la persona enferma, </a:t>
            </a:r>
          </a:p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pero también a su familia, causando graves problemas </a:t>
            </a:r>
          </a:p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en la dinámica personal, familiar y social.</a:t>
            </a:r>
            <a:endParaRPr lang="es-ES_tradnl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37" name="Conexão recta unidireccional 36"/>
          <p:cNvCxnSpPr/>
          <p:nvPr/>
        </p:nvCxnSpPr>
        <p:spPr>
          <a:xfrm>
            <a:off x="3563888" y="1628800"/>
            <a:ext cx="1944216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179512" y="4941168"/>
            <a:ext cx="2016224" cy="4320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Portugal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0" name="Rectângulo 39"/>
          <p:cNvSpPr/>
          <p:nvPr/>
        </p:nvSpPr>
        <p:spPr>
          <a:xfrm>
            <a:off x="2555776" y="4941168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el internamiento en unidades de salud es un recurso de última línea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4" grpId="0"/>
      <p:bldP spid="15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4" grpId="0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8" name="CaixaDeTexto 7"/>
          <p:cNvSpPr txBox="1"/>
          <p:nvPr/>
        </p:nvSpPr>
        <p:spPr>
          <a:xfrm>
            <a:off x="323528" y="188640"/>
            <a:ext cx="36724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mi preocupación…</a:t>
            </a:r>
          </a:p>
        </p:txBody>
      </p:sp>
      <p:sp>
        <p:nvSpPr>
          <p:cNvPr id="10" name="Oval 9"/>
          <p:cNvSpPr/>
          <p:nvPr/>
        </p:nvSpPr>
        <p:spPr>
          <a:xfrm>
            <a:off x="179512" y="1124744"/>
            <a:ext cx="64807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1268760"/>
            <a:ext cx="5832648" cy="96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¿De qué manera el familiar cuida de</a:t>
            </a:r>
            <a:r>
              <a:rPr kumimoji="0" lang="es-ES_tradnl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s-ES_tradnl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la persona con la depresión?</a:t>
            </a: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0" y="3068960"/>
            <a:ext cx="2652712" cy="53771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objetivos</a:t>
            </a:r>
          </a:p>
        </p:txBody>
      </p:sp>
      <p:sp>
        <p:nvSpPr>
          <p:cNvPr id="32" name="Rectângulo 31"/>
          <p:cNvSpPr/>
          <p:nvPr/>
        </p:nvSpPr>
        <p:spPr>
          <a:xfrm>
            <a:off x="611560" y="3861048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 caracterizar la depresión en la perspectiva del familiar; </a:t>
            </a:r>
            <a:endParaRPr lang="pt-PT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ângulo 34"/>
          <p:cNvSpPr/>
          <p:nvPr/>
        </p:nvSpPr>
        <p:spPr>
          <a:xfrm>
            <a:off x="611560" y="4509120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 identificar los efectos del comportamiento del paciente en el familiar; </a:t>
            </a:r>
            <a:endParaRPr lang="pt-PT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" name="Rectângulo 40"/>
          <p:cNvSpPr/>
          <p:nvPr/>
        </p:nvSpPr>
        <p:spPr>
          <a:xfrm>
            <a:off x="611560" y="5445224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 describir las estrategias utilizadas por el familiar para cuidar del paciente con depresión.</a:t>
            </a:r>
            <a:endParaRPr lang="pt-PT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30" grpId="0"/>
      <p:bldP spid="32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7" name="Fluxograma: terminador 16"/>
          <p:cNvSpPr/>
          <p:nvPr/>
        </p:nvSpPr>
        <p:spPr>
          <a:xfrm>
            <a:off x="395536" y="692696"/>
            <a:ext cx="5832648" cy="72072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Bookman Old Style" pitchFamily="18" charset="0"/>
              </a:rPr>
              <a:t>diseño de naturaleza cualitativa y inductiva</a:t>
            </a:r>
            <a:endParaRPr lang="es-ES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323528" y="2132856"/>
            <a:ext cx="3528392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  <a:buFontTx/>
              <a:buChar char="-"/>
            </a:pP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dos polos de las consultas externas  del Departamento de Psiquiatría y Salud Mental – Hospital de Évora, Portugal</a:t>
            </a:r>
            <a:endParaRPr lang="es-ES" sz="8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lnSpc>
                <a:spcPts val="2000"/>
              </a:lnSpc>
              <a:buFontTx/>
              <a:buChar char="-"/>
            </a:pPr>
            <a:endParaRPr lang="es-ES" sz="8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lnSpc>
                <a:spcPts val="3000"/>
              </a:lnSpc>
            </a:pP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- en dos ciudades diferentes</a:t>
            </a:r>
          </a:p>
          <a:p>
            <a:pPr>
              <a:lnSpc>
                <a:spcPct val="150000"/>
              </a:lnSpc>
            </a:pPr>
            <a:endParaRPr lang="es-ES" sz="8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- febrero a julio 2009</a:t>
            </a:r>
          </a:p>
        </p:txBody>
      </p:sp>
      <p:sp>
        <p:nvSpPr>
          <p:cNvPr id="21" name="Rectângulo 20"/>
          <p:cNvSpPr/>
          <p:nvPr/>
        </p:nvSpPr>
        <p:spPr>
          <a:xfrm>
            <a:off x="4572000" y="227687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selección de participantes por</a:t>
            </a:r>
          </a:p>
          <a:p>
            <a:pPr algn="ctr"/>
            <a:endParaRPr lang="es-ES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muestra no probabilística intenci</a:t>
            </a:r>
            <a:r>
              <a:rPr lang="es-ES" dirty="0" smtClean="0">
                <a:latin typeface="Bookman Old Style" pitchFamily="18" charset="0"/>
              </a:rPr>
              <a:t>onal</a:t>
            </a:r>
            <a:endParaRPr lang="pt-PT" dirty="0"/>
          </a:p>
        </p:txBody>
      </p:sp>
      <p:sp>
        <p:nvSpPr>
          <p:cNvPr id="22" name="Rectângulo 21"/>
          <p:cNvSpPr/>
          <p:nvPr/>
        </p:nvSpPr>
        <p:spPr>
          <a:xfrm>
            <a:off x="4283968" y="4509120"/>
            <a:ext cx="4680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  8 pacientes            </a:t>
            </a:r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12 familiares</a:t>
            </a:r>
            <a:endParaRPr lang="es-ES" sz="20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4" name="Rectângulo 23"/>
          <p:cNvSpPr/>
          <p:nvPr/>
        </p:nvSpPr>
        <p:spPr>
          <a:xfrm>
            <a:off x="5580112" y="5301208"/>
            <a:ext cx="223009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20 participantes</a:t>
            </a:r>
          </a:p>
          <a:p>
            <a:pPr algn="ctr"/>
            <a:r>
              <a:rPr lang="pt-PT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8 familias)</a:t>
            </a:r>
            <a:endParaRPr lang="es-ES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5" name="Rectângulo 24"/>
          <p:cNvSpPr/>
          <p:nvPr/>
        </p:nvSpPr>
        <p:spPr>
          <a:xfrm>
            <a:off x="5868144" y="3933056"/>
            <a:ext cx="1850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13 pacientes 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27" name="Conexão recta 26"/>
          <p:cNvCxnSpPr/>
          <p:nvPr/>
        </p:nvCxnSpPr>
        <p:spPr>
          <a:xfrm flipH="1">
            <a:off x="5796136" y="3861048"/>
            <a:ext cx="648072" cy="5040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28"/>
          <p:cNvCxnSpPr/>
          <p:nvPr/>
        </p:nvCxnSpPr>
        <p:spPr>
          <a:xfrm>
            <a:off x="5940152" y="3861048"/>
            <a:ext cx="432048" cy="5760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cta unidireccional 38"/>
          <p:cNvCxnSpPr/>
          <p:nvPr/>
        </p:nvCxnSpPr>
        <p:spPr>
          <a:xfrm>
            <a:off x="6300192" y="263691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5" name="Conexão recta unidireccional 44"/>
          <p:cNvCxnSpPr/>
          <p:nvPr/>
        </p:nvCxnSpPr>
        <p:spPr>
          <a:xfrm>
            <a:off x="7236296" y="357301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7" name="Conexão recta unidireccional 46"/>
          <p:cNvCxnSpPr/>
          <p:nvPr/>
        </p:nvCxnSpPr>
        <p:spPr>
          <a:xfrm>
            <a:off x="6300192" y="472514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9" name="Conexão recta unidireccional 48"/>
          <p:cNvCxnSpPr/>
          <p:nvPr/>
        </p:nvCxnSpPr>
        <p:spPr>
          <a:xfrm>
            <a:off x="5436096" y="3429000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2" name="Conexão recta unidireccional 51"/>
          <p:cNvCxnSpPr/>
          <p:nvPr/>
        </p:nvCxnSpPr>
        <p:spPr>
          <a:xfrm>
            <a:off x="8028384" y="350100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8" name="Conexão recta unidireccional 57"/>
          <p:cNvCxnSpPr/>
          <p:nvPr/>
        </p:nvCxnSpPr>
        <p:spPr>
          <a:xfrm>
            <a:off x="6588224" y="479715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0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uiExpand="1" build="p"/>
      <p:bldP spid="21" grpId="0"/>
      <p:bldP spid="22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8" name="Fluxograma: terminador 7"/>
          <p:cNvSpPr/>
          <p:nvPr/>
        </p:nvSpPr>
        <p:spPr>
          <a:xfrm>
            <a:off x="251520" y="404664"/>
            <a:ext cx="5400600" cy="648072"/>
          </a:xfrm>
          <a:prstGeom prst="flowChartTerminator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Bookman Old Style" pitchFamily="18" charset="0"/>
              </a:rPr>
              <a:t>criterios de inclusión en el estudio</a:t>
            </a:r>
            <a:endParaRPr lang="es-ES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323528" y="2564904"/>
            <a:ext cx="3744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ser familiar de una persona </a:t>
            </a:r>
          </a:p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con diagnóstico clínico </a:t>
            </a:r>
          </a:p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de reacción depresiva breve </a:t>
            </a:r>
          </a:p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o prolongada </a:t>
            </a:r>
            <a:r>
              <a:rPr lang="es-ES_tradnl" sz="16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(CIE-9);</a:t>
            </a:r>
            <a:endParaRPr lang="pt-PT" sz="1600" dirty="0"/>
          </a:p>
        </p:txBody>
      </p:sp>
      <p:sp>
        <p:nvSpPr>
          <p:cNvPr id="11" name="Rectângulo 10"/>
          <p:cNvSpPr/>
          <p:nvPr/>
        </p:nvSpPr>
        <p:spPr>
          <a:xfrm>
            <a:off x="5220072" y="2132856"/>
            <a:ext cx="3707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vivir con el paciente que sufre de depresión;</a:t>
            </a:r>
            <a:endParaRPr lang="pt-PT" sz="2000" dirty="0"/>
          </a:p>
        </p:txBody>
      </p:sp>
      <p:sp>
        <p:nvSpPr>
          <p:cNvPr id="12" name="Rectângulo 11"/>
          <p:cNvSpPr/>
          <p:nvPr/>
        </p:nvSpPr>
        <p:spPr>
          <a:xfrm>
            <a:off x="1547664" y="4725144"/>
            <a:ext cx="360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tener capacidad cognitiva que permite la recogida de información; </a:t>
            </a:r>
            <a:endParaRPr lang="pt-PT" sz="2000" dirty="0"/>
          </a:p>
        </p:txBody>
      </p:sp>
      <p:sp>
        <p:nvSpPr>
          <p:cNvPr id="13" name="Rectângulo 12"/>
          <p:cNvSpPr/>
          <p:nvPr/>
        </p:nvSpPr>
        <p:spPr>
          <a:xfrm>
            <a:off x="5292080" y="3789040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participación voluntaria en el estudio.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15" name="Conexão recta unidireccional 14"/>
          <p:cNvCxnSpPr/>
          <p:nvPr/>
        </p:nvCxnSpPr>
        <p:spPr>
          <a:xfrm flipH="1">
            <a:off x="3995936" y="1196752"/>
            <a:ext cx="360040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unidireccional 16"/>
          <p:cNvCxnSpPr/>
          <p:nvPr/>
        </p:nvCxnSpPr>
        <p:spPr>
          <a:xfrm flipH="1">
            <a:off x="2411760" y="1196752"/>
            <a:ext cx="1944216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/>
          <p:nvPr/>
        </p:nvCxnSpPr>
        <p:spPr>
          <a:xfrm>
            <a:off x="4427984" y="1124744"/>
            <a:ext cx="1728192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cta unidireccional 23"/>
          <p:cNvCxnSpPr/>
          <p:nvPr/>
        </p:nvCxnSpPr>
        <p:spPr>
          <a:xfrm>
            <a:off x="4355976" y="1196752"/>
            <a:ext cx="216024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3" name="Rectângulo 22"/>
          <p:cNvSpPr/>
          <p:nvPr/>
        </p:nvSpPr>
        <p:spPr>
          <a:xfrm>
            <a:off x="2339752" y="1484784"/>
            <a:ext cx="34323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4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teoría fundamentada </a:t>
            </a:r>
            <a:endParaRPr lang="pt-PT" sz="24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6" name="Fluxograma: terminador 25"/>
          <p:cNvSpPr/>
          <p:nvPr/>
        </p:nvSpPr>
        <p:spPr>
          <a:xfrm>
            <a:off x="539552" y="404664"/>
            <a:ext cx="3744416" cy="936104"/>
          </a:xfrm>
          <a:prstGeom prst="flowChartTermina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  <a:latin typeface="Bookman Old Style" pitchFamily="18" charset="0"/>
              </a:rPr>
              <a:t>la recolección de datos</a:t>
            </a:r>
            <a:endParaRPr lang="pt-PT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0" name="Rectângulo 29"/>
          <p:cNvSpPr/>
          <p:nvPr/>
        </p:nvSpPr>
        <p:spPr>
          <a:xfrm>
            <a:off x="683568" y="2348880"/>
            <a:ext cx="31683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entrevistas narrativas </a:t>
            </a:r>
          </a:p>
          <a:p>
            <a:pPr algn="ctr"/>
            <a:r>
              <a:rPr lang="es-ES" sz="2000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semi</a:t>
            </a:r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-estructuradas </a:t>
            </a:r>
            <a:endParaRPr lang="pt-PT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ângulo 30"/>
          <p:cNvSpPr/>
          <p:nvPr/>
        </p:nvSpPr>
        <p:spPr>
          <a:xfrm>
            <a:off x="827584" y="5157192"/>
            <a:ext cx="18884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entrevistas en los hogares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2" name="Rectângulo 31"/>
          <p:cNvSpPr/>
          <p:nvPr/>
        </p:nvSpPr>
        <p:spPr>
          <a:xfrm>
            <a:off x="323528" y="3717032"/>
            <a:ext cx="3563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grabadas en </a:t>
            </a:r>
          </a:p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grabadora de audio </a:t>
            </a:r>
          </a:p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y transcritas por mí</a:t>
            </a:r>
          </a:p>
        </p:txBody>
      </p:sp>
      <p:sp>
        <p:nvSpPr>
          <p:cNvPr id="33" name="Rectângulo 32"/>
          <p:cNvSpPr/>
          <p:nvPr/>
        </p:nvSpPr>
        <p:spPr>
          <a:xfrm>
            <a:off x="6588224" y="2636912"/>
            <a:ext cx="2196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12 familiares</a:t>
            </a:r>
          </a:p>
        </p:txBody>
      </p:sp>
      <p:cxnSp>
        <p:nvCxnSpPr>
          <p:cNvPr id="35" name="Conexão recta unidireccional 34"/>
          <p:cNvCxnSpPr/>
          <p:nvPr/>
        </p:nvCxnSpPr>
        <p:spPr>
          <a:xfrm>
            <a:off x="1403648" y="1484784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xão recta unidireccional 36"/>
          <p:cNvCxnSpPr/>
          <p:nvPr/>
        </p:nvCxnSpPr>
        <p:spPr>
          <a:xfrm>
            <a:off x="1403648" y="314096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xão recta unidireccional 39"/>
          <p:cNvCxnSpPr/>
          <p:nvPr/>
        </p:nvCxnSpPr>
        <p:spPr>
          <a:xfrm>
            <a:off x="1403648" y="472514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ângulo 41"/>
          <p:cNvSpPr/>
          <p:nvPr/>
        </p:nvSpPr>
        <p:spPr>
          <a:xfrm>
            <a:off x="4572000" y="3284984"/>
            <a:ext cx="1997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9 hombres con una media de edad de 40 años 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6948264" y="4221088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3 mujeres con una media de edad de 33 años</a:t>
            </a:r>
            <a:endParaRPr lang="es-ES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50" name="Conexão recta unidireccional 49"/>
          <p:cNvCxnSpPr/>
          <p:nvPr/>
        </p:nvCxnSpPr>
        <p:spPr>
          <a:xfrm>
            <a:off x="7884368" y="3140968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xão recta unidireccional 52"/>
          <p:cNvCxnSpPr/>
          <p:nvPr/>
        </p:nvCxnSpPr>
        <p:spPr>
          <a:xfrm flipH="1">
            <a:off x="6516216" y="3140968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 animBg="1"/>
      <p:bldP spid="30" grpId="0"/>
      <p:bldP spid="31" grpId="0"/>
      <p:bldP spid="32" grpId="0"/>
      <p:bldP spid="33" grpId="0"/>
      <p:bldP spid="42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23528" y="188640"/>
            <a:ext cx="5472609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resultados</a:t>
            </a: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 codificación axial</a:t>
            </a:r>
            <a:endParaRPr lang="es-ES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4" name="Rectângulo 23"/>
          <p:cNvSpPr/>
          <p:nvPr/>
        </p:nvSpPr>
        <p:spPr>
          <a:xfrm>
            <a:off x="539552" y="1556792"/>
            <a:ext cx="4824536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_tradnl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1ª características de la depresión</a:t>
            </a:r>
            <a:endParaRPr lang="pt-PT" sz="20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179512" y="2204864"/>
            <a:ext cx="38090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*es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una enfermedad extraña</a:t>
            </a:r>
            <a:r>
              <a:rPr lang="es-ES_tradnl" sz="2000" dirty="0" smtClean="0">
                <a:latin typeface="Bookman Old Style" pitchFamily="18" charset="0"/>
                <a:ea typeface="Calibri" pitchFamily="34" charset="0"/>
                <a:cs typeface="Courier New" pitchFamily="49" charset="0"/>
              </a:rPr>
              <a:t> </a:t>
            </a:r>
            <a:endParaRPr lang="pt-PT" sz="2000" dirty="0">
              <a:latin typeface="Bookman Old Style" pitchFamily="18" charset="0"/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5148064" y="2132856"/>
            <a:ext cx="38164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a veces no parece ser una enfermedad, sino más bien una falta de voluntad para hacer algo; 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472196" y="2852936"/>
            <a:ext cx="2847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 Antiqua" pitchFamily="18" charset="0"/>
                <a:cs typeface="Courier New" pitchFamily="49" charset="0"/>
              </a:rPr>
              <a:t>*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es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Courier New" pitchFamily="49" charset="0"/>
              </a:rPr>
              <a:t>manipuladora</a:t>
            </a:r>
            <a:endParaRPr lang="es-ES_tradnl" sz="2000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2339752" y="3645024"/>
            <a:ext cx="2736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*el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paciente tiene un comportamiento conflictivo e inconstante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179512" y="5661248"/>
            <a:ext cx="2520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*deja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de invertir en las relaciones familiares 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7" name="Rectângulo 16"/>
          <p:cNvSpPr/>
          <p:nvPr/>
        </p:nvSpPr>
        <p:spPr>
          <a:xfrm>
            <a:off x="5364088" y="5157192"/>
            <a:ext cx="2736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*se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aísla y no habla con los demás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3131840" y="5661248"/>
            <a:ext cx="22322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*deja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de hacer las tareas del hogar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3" name="Rectângulo 22"/>
          <p:cNvSpPr/>
          <p:nvPr/>
        </p:nvSpPr>
        <p:spPr>
          <a:xfrm>
            <a:off x="5975648" y="3789040"/>
            <a:ext cx="31683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*el 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paciente no hace un esfuerzo por mejorar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51520" y="3933056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*cambia </a:t>
            </a:r>
            <a:r>
              <a:rPr lang="pt-PT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totalmente la persona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27" name="Conexão recta unidireccional 26"/>
          <p:cNvCxnSpPr/>
          <p:nvPr/>
        </p:nvCxnSpPr>
        <p:spPr>
          <a:xfrm>
            <a:off x="1115616" y="2636912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Conexão recta unidireccional 28"/>
          <p:cNvCxnSpPr/>
          <p:nvPr/>
        </p:nvCxnSpPr>
        <p:spPr>
          <a:xfrm flipH="1">
            <a:off x="1187624" y="4725144"/>
            <a:ext cx="72008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cta unidireccional 30"/>
          <p:cNvCxnSpPr/>
          <p:nvPr/>
        </p:nvCxnSpPr>
        <p:spPr>
          <a:xfrm>
            <a:off x="1907704" y="4725144"/>
            <a:ext cx="129614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unidireccional 32"/>
          <p:cNvCxnSpPr/>
          <p:nvPr/>
        </p:nvCxnSpPr>
        <p:spPr>
          <a:xfrm>
            <a:off x="1907704" y="4725144"/>
            <a:ext cx="3456384" cy="7139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xão recta unidireccional 39"/>
          <p:cNvCxnSpPr/>
          <p:nvPr/>
        </p:nvCxnSpPr>
        <p:spPr>
          <a:xfrm flipV="1">
            <a:off x="1907704" y="4365104"/>
            <a:ext cx="72008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xão recta unidireccional 58"/>
          <p:cNvCxnSpPr>
            <a:stCxn id="11" idx="3"/>
          </p:cNvCxnSpPr>
          <p:nvPr/>
        </p:nvCxnSpPr>
        <p:spPr>
          <a:xfrm>
            <a:off x="3988568" y="2404919"/>
            <a:ext cx="1303512" cy="159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1" name="Conexão recta unidireccional 60"/>
          <p:cNvCxnSpPr/>
          <p:nvPr/>
        </p:nvCxnSpPr>
        <p:spPr>
          <a:xfrm>
            <a:off x="1403648" y="2564904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Conexão recta unidireccional 62"/>
          <p:cNvCxnSpPr/>
          <p:nvPr/>
        </p:nvCxnSpPr>
        <p:spPr>
          <a:xfrm>
            <a:off x="8172400" y="314096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11" grpId="0"/>
      <p:bldP spid="12" grpId="0"/>
      <p:bldP spid="14" grpId="0"/>
      <p:bldP spid="15" grpId="0"/>
      <p:bldP spid="16" grpId="0"/>
      <p:bldP spid="17" grpId="0"/>
      <p:bldP spid="19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1026" name="AutoShape 2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28" name="AutoShape 4" descr="https://encuentros.isciii.es/lleida2013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2" name="AutoShape 8" descr="data:image/jpeg;base64,/9j/4AAQSkZJRgABAQAAAQABAAD/2wCEAAkGBxQTEhUUEhQVFRUXFxcUFBcXGBocHBgYHhwXHhcXFBwYHCggHB8lHBwfITEiJSksLi4uHCA0ODMsNygtLywBCgoKDg0OGxAQGywkICYsNCwsLzQ0LSwsLCwsLywsLC8sLC4sLCwsLC8sLCwsLywsLCwsLCwsLCwsLCwsLCwsLP/AABEIAGwB0QMBEQACEQEDEQH/xAAcAAABBQEBAQAAAAAAAAAAAAAAAQIDBAUGBwj/xABMEAABAwEFBQQFCQQFDAMAAAABAgMRAAQSITHwBRMiQVEGYXGBMpGh0eEHFBUjQlOSscFSVNTiFnKCk9MXJDM0Q2Kio7LC0vElg+P/xAAaAQEAAwEBAQAAAAAAAAAAAAAAAQIDBQQG/8QANREAAgIBAgQDBgYCAwADAAAAAAECEQMSIQQxQVEFE2EiUnGBobEVMpHB0fAU4SMzQiQ0gv/aAAwDAQACEQMRAD8A9n1rXxATWtc+c8QCRrXj7ec8QDta18QCgDWtfAA1rXLu4QGxrXh7OUcIDta18ACgDWtfEA1rXPv4gGxrXj7ec8QDta18QCgDWtfAA1rX5YANjWvD2co4QFGta9mAC0Aa1r4gGta/PEBpGtePt5zxALrWvz4gFoA1rXwANa1+WADSNa8PZyjhAUDWtYco4QFoA1rXxANa18QGka14+3nPEAoGtax5zxALrWviAUAa1r4AIRrXh7OUcIABrWsOUcIC61r4AFAGta+ICEa14+3nPEAAa1rHnPEAuta+IBQBrWvgAh1rWXKOEAA1rWHKOEBda18ACgDWtfEBDrWs+c8QABrWsec8QC61r4gFAGta+ACHWvL2co4QEud3s/koB2ta+IBrWuffiAa1rn34gcDtu2ui0OhLiwAowAowPDGulhhBwVpHLz5JrI0myj8/e+9c/Gr31p5eP3UY+bk95h8/e+9c/Gr308vH7qI83L7zE+fv/eufjV76eXj91DzcnvMPpB771z8avfU+Xj91DzcvvMT6Qf8AvXPxq99PLx+6h5uX3mH0g/8AeufjV76eXj91DzcvvMT6Qf8AvnPxq99PLx+6h5uX3mIdov8A3rn41e+nl4/dQ83L7zA7Rf8AvnPxq99PLx+6h5uX3mNO0X/vnfxq99PLx+6h5uX3mH0i/wDfO/jV76eXj91DzcvvMb9JP/fO/jV76eXj91DzcvvMT6Sf++d/Gr31Pl4/dQ87L7zG/Sdo++d/Gr308vH7qHm5feYh2m/987+NXvp5eP3UPNy+8xp2paPvnfxq99PKx+6h5uX3mIdqWj7538avf308vH7qHm5feYh2raPv3fxq99PKx+6h5uT3mKNrWj7538avfVXix9kWWbJ7zOh7K2W0WhcredDafSN9WP8AujHP8q4WfiFxGTy8G0Vzkur7L92fRcNwz4XF5vEbzl+WL6Lu19kegBhPQVueYNwnoKANwnoKANwnoKANwnoKANwnoKANwnoKANwnoKANwnoKANynoKANynoKANwnoKANwnoKANwnoKANwnoKANwnoKANwnoKANwnoKANwnoKANynoKANynoKANwnoKANwnoKANwnoKANwnoKANwnoKANwnoKANwnoKANwnoKANynoKAicQAcBGFAJrWvgAa1r4AGta5co4QEu93s/loA1r1+3nPEAuta+IBrWviBwO2kfXu/1jXvxS9hHMzxvIynu611GWkTdU1DSG6pqGgN1TURpE3VTqGkTdU1DSJuqahpE3VNQ0ibumoaSrtNe7aUoEAgYE5TOE1jxOfysTmj0cNg83KoPkU+z9pU62VLIKgqMBECAYjrWfCcS80NT52X4zhlhyVHlRpFqvXqPJpGlqmoaRC1TURpI4EkSJiSJxjkY6U1E6ALdNRGkaW6ahpGFumoaS3szZ6nnEtpzUfUOaj4CuD4nx0sk/8AFwPd/mfZdv5/TqfSeE+Hxxw/zOIWy/Ku77/x+p6ts+xJZbS2gYJHrPMnvNXw4o4oKEeSMs+aWabnLmyzWpkFAFAFANWsDMgeNQ2lzJSb5CKdSMCQPE0ckubJUZPkhVOAZkDnieXWjaXMhRb5IAsHIgxnS0GmhptCMryfWKjXHuW8ufOmSVYoFAFAFAFAFAFAIFCYkSMxUWuRNOrFqSAoAoAoAoBt8TEic45x1qLV0TTqx1SQFAIpQGZAnAd/hUWSk3yFqSAoAoAoCu/6Q8KAZOteHs5RwgGta5co4QF1rXwASNaFAINa8/bzniAdrWviAUB5P2s7XssWp5tQJUlcEAHDAHGQBz5E17MUW4o8WVe0zEX2+aGSCe7KfP4VppMzKtPbp8qlBYQn9nFXkTH5RVkkRQ239u3ZO7KAIAwTIB5lJVB9YpSFFVjt/aUjiDa8c1Jjy4YqNidI8/KJafu2Pwr9Xp0pDSXrH8o0AB1m8rmUKgeSSDy76honSaDHyhWYmFIdQOsJMeozUUxpLJ7dWOPSWe4IP64U3GkQdurF+04PFB/Q03GkX+kNmtUsNKUVryBSRkQTXN8Wk4cJJ/D7o6HhcL4mPz+xW2Xtdiy323lFBKyocJIiAOU9Kz8Hm54X8f2NvF4VlXw/ctWjtbZkiUrC+4XgfUU110mcikZ7nb6zjJt0+F39TUPbmyVC9kT2ftGV/Wpac3KRCk3QVH/fBmIGAz5nurm5fEsePiViclVc/XsdXH4VKfCvIk9V7L0MtLbIc+cBfGDeIxvKACTcJiZOIxMYVyMXGZVxFu9N876X8TuZ+Dwy4dqKV1260XGe3DB9NDjfUqSIHjjPsr6RcRjfKSPlHwmRc4s1rPtPeJC22XFpOKVJuQfCVg54ZVdTT6mTxtEzDylek0pH9Yp/Q14PEeO/x8dRftPl6ep0vCvDf8nLcl7K5+voeh9itlbtveqHE5l3I5evP1VzvDeH0Q8yXOX2/wB8zp+LcSpzWKH5Y/f/AFyOlrpnJCgCgCgCgM7tAWvm7m+xRERzJ+yE985V5+L8vyZeZy/vL1PVwSyvPHyuf9u/TuYWy7GXWrQ09PzlSReKom7A3RT3Aj11z8GJ5MeTHk/O/wCqv7zOnxGZYsuLLi/609q737V+r+xAp0vsWm0LEQwlgT1ACnf+Ix5VTU82LJmfu6f3f1NFBYM+LBHrLV+0fp9zZ2H/AKxaPBj/AKK9vDf92T/8/Y8HGf8ARi+MvuYlnLW+e3irIP8AOFyHkAriRN03hA6YZzXhh5fmT1OH5nzW/wBzoz83yoaFk/Ivyul81X9RdtNteBdcDpAbtKWgiE3Sk3JCsJ+11r0Ty5U5SUuU0q25bfyebHgwtQg4byg5Xvdq/WuhLYtoKU9x2i6rfKbDFwGUCYwAvDDG+TFTjzuWX2p09TWmun39b5FM3Dxjh9nHa0p6rrd/R9q5kFj22spswDl9w77eowklKVlKVgDhxA6Vni4ubjjV3Le18E6vsa5eChGWVuNR9nS963atruVrPtZ7drVvgr6hThEoJQsZEBKeEcoVNUhxOVwclK/Zb6Wn8EtvgzWfCYfMjHRXtpdaa+Le/e0S7ScduPNqdUsGyh/EJEGSCkQPRI8++rZpZNM4Slfsaun9opw8cWuE4wSrJp6/rz5/T0J27U7fXu3StLTCHEphJ3iiFQCQMpHLoK0WTJqeiVpRTXLd7mUsWLTHXCnKbTe+ytd/3JdjW9RdbSH9+lbZW5gn6tWEeiBEyRdPSrcNmlLJFKepNW+Wz+X2KcXgjHFKThoalS5+0vnz72ittW0qbetSm1XVXbMAYBiVQc+41lnnKGTI4un7P3N+GxxyYcMZq1c/ohm11LCH21vKUG3LOoKNwGFETehMQDiPDpUcQ5aZwlJtJx326/L5k8KoOeOcYJOSkq36dt+vIcjabxfgPDB1LYQpSOJvDG6E3iVDiCgY8qlZ8jy0p/8Aqq23Xwq9+d8ir4bCsNuH/m7p7P43SS5U9xzdrfLaV79UrtAZHCjhTfWOmJ8egqVky6FLXznXTZW0JYcCyOHl8oaub3dJ9xHdpOJC2y8qRaN2FndglNy9ClKF1PjBPdSWecU4OX/qr2W1Xz5L40I8Njm1kUFvC63au62S3fwtfEaxtVxaGQ4/uknfXnRc4ihUITJTGWOQmKrDiJyjFTnpXtb7dHsuVfTctPhccJTcMep+zUd9rW7q75+uw+07QcSVrQoLULKhQXu7pMrIK7pF6IxjLuq0804tyi7ehO69edc/WiuPh8ckoSVLzGqu+nK+XPa+Yy07UcQl4NWjfJShpQdhBurU4AU8IgyMY5VXJxE4xnonqSS322bdVt6E4+FxzlB5MeltyWnfdKN3vvz/AFJrXbnGi+2XlG6WLqyEXhvL14TASBhmRh31fJmyY3ODm9tNPa9+fZfPoUxYMeVY5qC31Wt69mq7tvfkuZWs1sU4Wb679y13EmUnDdkjFIAOecVnDLKbjqd1OvlXdVZrPDHGp6VV47fNb6uzbr4WdlXZOAFAFAFAV3/SHhrX/sAR616vZyjhAUa1rLlHCAuta+ACUAa1r4gLQBrWvgB4D297K2t7aFqdbaJQXOE9eFIw8xXohnhFJNmM8MpO0c852KtoE7g+RST6pq/+Tj7mfkT7FVfZm2DOzO/gP6VPn4+6I8mfYjf7P2pAldndSBiSUKgDqcKsssHsmiHjkuaM8snpWhQS5QixLlCbJmrItXooKvAE/lVW0uZKTZM0043xbocxxoCh6lSKjUuRKjLmW0220RCW0Cf2WGh+ScKq5QXN/UsozfJGh2LaWm1trUmEi8CcM4Odcnx2cZcFOKavb7nR8KxyXEJtPr9i/wBpdlB528mZxBM4YQfAYTXG8O47Jw+PTtR2eL4KGeSk+Zjudm1icFTxZ+seoZ17l4vL3keT8Jh2MWxBAWN6u6M8Ek+Quz4V7M2bLODUd/0PNgxYcc1KWx0rfa6zoZUgBYUUlIlJgAjrM5gVxpeG5pZVJ1VnWXiOFQ072Gz9v2GQpy8DGMJVmEgCPOanLwfF1Ud/mu4hx3DbNvf4Mi2htSwOrEqc3eF66mFf2bwitOH4fi8a3Ssrn4rhcnJ/RlCw7TcDgZslqdSgqutpgnAkxygdTHfXR87LjhqkuRzvIw5cijB8/RnrfZzZqnXGmlqKzA3izmQPSOHXLzriRcuM4hauv2R9BJQ4HhXo6fVs9YSkAADADAV9KlWx8k227YtSQFAFAFAFARvqSElS4upBUSeQHOqyaSuXJFoKUpKMeb2FaUlQChBkAg9xxFE01qQknFuL6Eb76EXQogX1XUiM1HlhVZThGk+rr5loQnO3HorfoiYJHSr0Z2NLSf2R6hUaV2La5dxbg6Dr51NIi2RuLQlSZKQpWCepgSQPKqtxTV82WUZyi6ulz9BLMtCxeQBmcYjEEg5iaQcZK4k5Izg9Mv71JA2McBjnhn41bSimp9xbg6DKPLpSkLZEy6glQTHAbqsIjCemOB5VWMottLoXnCaSb67oWyrSpN5IgKxxTdJ7yDjSDi1qXX5DIpRlpk+XrZIUDoPVVqRS2BQMcBjn3+NKQthuxMwJyBjl0pS5jU6qyjbtqMMkJcUAfSgAmB+0boMeJrDLxGHE9Mn6/wCz04eFz5lqgtuXb5bltFxaQRdUlUKBwIPQ1stMla3TMHqg6dprYYVoKy3AKgL5F3CCYmYiZ86rcHLR15ltM1HzOnIcl9BWUAi+EgkR9kzGPkalSi5OPUhwmoKfRv6jw2AIAEdIq2lcqKOTbuyNp1Dl8JhV1RQvD7QjAznnVIyhO63p0y8ozx1e1q18GShsdB6qvSKan3HVJAUAUAUBXf8ASHh7takAMjWvD2co4QF1rXwAKASdT8aAWgDWtfABNa1y7uED57+UHbdoRtG1IbecSkOXQlKlCJSkxHjXphjg420YznJPZkaLZtNCCS+pJ4VXFkFUESPSBAwMwTWLfD6qo0Uc1XZjWjtfbTgq0r6YFI9qRWijgXYo3n9TMXtV5eCn3FThBcUZnlBNXc8UVaoqseVunYx1laVlEG8MwMfyqMXEKUblsMvDuMqjuV3FEZgjx91P8mF0P8aRt9nOzLtsQ8tHCGkBYKgQF9QDyMDDDEwO+qZOKjHkWhwzfM2O0exFWVghsJP+iW7IlSVlOKW1ETchQJB588K88OMuVSPRLhaXsnGv7SWoC8UGJjEfoKZGsnRoY04LmmNa2o62kpQ4QFekAokHUVhLh8c3qlHdehtHPOKqLJ7DtZ9o30LImCcuWWdUy8JhyKpRLY+KywezC1doX1Gd65Jknlnn7BSHA4IqtKLS43M+UmV7Ttd9Qhbrh6i8fOtIcNhi7jFfoZz4nNJbyZTQhROCVHCcAfWO6t9jC2XU7PSUgrLiScxdwFVuhRSes5Bq12V5EBFSLO/+TPY+CrSsZyhrw+0oeeHka4vinEbrEvi/2PoPBuG2eaXwX7/we59gbFCVvHNRuJ8Bn7fyq/hOKovI+uyM/Gs9yjiXTdnW11zhhQBQBQBQBQHLbdYUXXb6HlAtAMbu8QFQbwN3CZ68q5XFQk8ktSk/Z9mr573/AFnZ4PJFYoaXFe17V1dbVz/bqVX7K9eg70G4yGSlC1XYSLwEKCUm9M3qynjy3TvktNJutvikt+dm8MuGrWlq5araV77dG3tyo3NuMqUqzQCbr6VKgZCFST0Fe7iYycsdLlLf9Gc3g5xjHLbq4uv1Rk2HZy4YKg7eU46l2SvBshyJBwAyivJiwyqDd220+fLf/R7s3EQvIk40lFx5c9v16jDZrQppzBwKaQlhOcrAX9YtOOMoAHrqNGdwlzuKUV677tfL9yyycNHJHdVJuT9NvZT+Dv6AbMvdru724XGyBulwIBvcKl7woOExzymmieh1dWuj+e16qHmQ8yN6b0v/ANK/TdR0329OYtnsqj83UtpcJeWP9oeEjhVCuJKb3I5eFTGEn5cpRe0n35dH3SvuRPLFebGMlvFe7z6q1s3Xb7ipZXDO9S8pF60XkpvXrxWd2ogEGIyOQooy9nWpNXLld3e3qHOFz8txUqjTdVVbrtd8ykyla2GhdcVwPQrjVx31QIQRCo+0oxWENc8UVTe0t93vb7dfVs9E3CGabtLeO2y2pd+nolZcU0skb5FoUSyyGd3eBC445OSVTmVcq20yb/5FJ+yqq+fX0T+JgpQS/wCJwS1S1XXLp6tV2J7Yy7LkpdLfzhBWE3pU3uxN2MSL2cd9aZI5LladaldXyrp6X2MsU8VRpx1aHV1SlqfP1rlZE3ZHFXBddDJtMpBvhQbuGb32gkq61RY5ypU9OvbndV+qV9y8suOOp3HXo35Vqvp0brsa2xWVpaeRxCHXQ1en0fsQTmK9fDRnGEo+rq+3Q8PFzhLJCW28Y6q79fmYFksrtxcB4L3DgcBQsXlkYcSlG8qcikVz4Y8uh1qvS72fP4t7v4I6mTLi1q9Na1W62XwS2Vc7ZsbIsim30wFhKrOkrvFRG8vDOclROFe3BjlDKudOO/Pnf3PBxWWOTC+Vqbrl+WvToNU4WLQ+pbTiw6EFBQkqmEwUGMsetRbw5pylFtSqqV9KolRWfBjjGSTjdpuubu/UhdK0KB3K0BVmUgIbBUErJkJN0QDHOqNyg09DVwqlvT7F46Jxa1p1NO3s2q578ymuz2i4QkOz80ZHMG9f+sAn7V2e+sHDPopXeiP33+dHoWTh9dyca8yXblW3yv5CrZgvFpp7dqQykXg4D6Zvx9qAMwO/rUuNObhGVNR799/X5BTtQWScdScn/wCe23p8xqWHAkhSXSyLQFKSlKwS3czSkkqu3sxM0UclU09Or15V251fQl5MblacdejZtp+1fV8rrqOZsygkyh7c/OXFLTCr5RcTuyQOIpnOkccknalp1tvndUq9asrLLFvaUdehJPart36J0Dlnc3aZDoQHXC2lSVrARAuB0IVfHOM450cMmhXdW62b26XTv4diY5MWt1pvSraaW/XTa0/H6HRbDvbhu+lSVRilRJIxMSTjl1rpcNq8qOpUzk8Zp86Wlpruti/W55goAoCu/wCkPD3a1IAbrWvgAUAa1r4gJe7/AG/z0AtAJrWvgAk614ezlHCB4D28s6DtN8hBBLkEr9ErupxTgAIEYYx51l5s42m9uhsoQaT6nYbZ2S5a02Z1hF4vMXXIIHGgkKJJPf7Ko+6J6s4ftX2fSFnetXXMCo5GSATJGfrqsZNB0zkXthkGUKiP2veK01WiNJB9GqzcOUJBEHCpTS5IU3zNGwWBAghMnqRVZTbLxgj2rsPssCxKJzecCJ/3EkKV+RrKS9n47E37Xw3OZ7dvjAZFZU6R0Cibo8kiPKssTtuRpLZUea2zZ7apMgHkRPtwxr1Rk0YOKZWRskRiomekfqKtrZXQTuWJMYzh4eqoUmS4oY9ZUoIAnEd3LyqVKyJRorbtJUAoZnM984nKj2VomPNJmsbIllKVJwJwwPjy6TXmw5XOTi+h6M+JQimi7szZm/cQ2nNZAx6nryzraTo8eR0rNLt12KXYbt+FSJBBkd81eKl1M7fU4ZmwF51DaZvLUE8oHU+AGPlUTyeVByfJG+LE8s1CPNns1jsqWm0NoHChISny/WvlMk3OTk+bPtseOOOCguSPXNj2TdMto6JE+JxPtr6vh8Xl4ow7I+M4rL5uaU+7+nQuVsecKAKAKAKAKAKAatQAkkAcyaApObYZCUqLghclJg4wYPKgBO2WDH1iYMYnAYhREk5eiaAsv2lKCkKMFZupwOJiYw7hQEqlQJOQxoBrTgUApJkEAgjmDkRQENssDbsbxAVdm6eYnOCMcayyYYZK1K6NsWfJivQ6smZZShISkBKQIAGAFXjFRVRVIznOU5OUnbYi3khSUkgFU3R1gSY8qsVEs76VpCkzBykEd2RANAS0AUBXatiFIKwZSm8CYOF2b3KcIoBre0W1BshUhwkIwOJAJIywyOdAWqAKAiQ+CpSRMpi9geeUEiD5UBLQBQBQBQBQBQBQBQFd/wBIeHu1qQA2gDWtfEBDrWs+c8QCX+/2/wD6UA7WtfABNa1y5RwgEa14ezlHCB86/KAsJ2najl9Z/wBqazlzNY8jrPkr7Y3m3bNcxaBfZUVYmSAtJHiRz5nKqSWxPNnO9uu0LirY6l4CDcKCnDAoTmDn05ZVmle5NUYaCDKk4xEkePM5+urX0LUSQczjj1NAShxCMSJV0Hsk41Vqybo9h7HuK+jm1PEDBxeAgJQqT/04yetZ5uSS/tkw52zyPbO3jaVqWpO7JyTewgDCD4YH1+Fow0qg5WYxVniQfEY+daEDQJCf7XOevOpTIocVEScAQMD30pMW1uQ25xQiOYM9+UVMUrsibZUFlCgCSefTvq2qimmySz2UIxBOUQcY58qjVY00aDL5RBScRjIqtWRJbFvau2HX0y4q9dAGJONaKVR0lFE0uxuzU31PXALoupPec/Z+dcrxPNUVj77s7ng/DpyeVrlsjvdi2feWhpHVYJ8BifYK5fDQ15ox9ftudni8nl4Jy9Pvseq19afEhQBQBQBQBQBQBQDXGwoQoAg5giR7aAwmbM6LI00EkKUoIc6pQVEqOfTDzoDSd2Yg9QLt2BgALqk4eSj7KAh2pZlKXZ7oJCHQVdwuqEmgMmw7HUEsy2bxbeS9Jzn0ArH1UBWVstwpbBbWAGgkAAEock31DjASSYN7GgLVp2UsptKilRcJQGzOYhu+UiYEkeygH2vZykl1KGyW1LZMYkZG+q7eBVjEicaAisezlhTBU0qEPOYYcKTG7MXsAFY4TEUAxnZ7gQ0HmluJDa03ARKXCtRCjxDNMY8qAe9sl1SV7xJUsWdAQZ/2gvZY+kMMaALRY3S8F7tUhxk3szcATeN4rwGcpAoDSsFlWmzupKSFEvQOslV310Bn2bZTiF2eEm5gtY/YXuylXkcPMHrQDLPZHrjaC0sFDDzZJiCogXYg4+NAFu2QQhsJbUo3CVA8YLhCZvcYUk4ekDhQD37A8orlCuJVlmFT6I+sgzOHXOgEtNiuSko+p+cSG7wF9JQMESRMKxu91AaPZf8A0S4BA3rkAmYE5TzjKgNigCgCgCgCgCgK7/pDw91ANoA1rXxAQ615+3nPEAXu/wBv89ALrWuXdgAa1r8sADWtfADwPt1YP/krQpxsLQp0ECSOQHpJmJiMRkcOteLLP2mk9z14YqlaKHZe2NMW1N1tTari0KuqvJKsxnjEpjAnlnjNYOVW2aZNKdVRq/KFsGXmXCr02yL10qm6oEFUYxdUTOOUVacnFGUUm92cy/skoTfQ6lSVLCb0KTdykrkYCTHllVI5u6NpYq6hZVKurJghLlwEGQowriScoke0VMs0U69BHDJxtdy2Nn3pEgKSsIWJTgSYlJB4vKrLJvRVw2s9W7QWjc7HMYFxCWkjLBZxA8G5qr3kZ9aPJhZlYi6ZHEcpAwxPdjV9aLODGLsgImCO8BP/AKn3VNq6Ip1ZCbGQBByk44fl41NkEKrOocu7HLnSyaK9uGXgf0q0Ss0RtK4R3VZ8yq5DFL86UVbJgLycPOc9TUVuG7Q7d8JBPfnyx7qsVPQez9l3bCBGKuM+Jx/KK+b4zJ5mZv5fofX8Bi8rBFd9/wBTsuwzF60lX7KCfMkAeya38Lhee+yPN4xPTw9d3/s9Br6I+WCgCgCgCgCgCgCgCgCgMJjbyiEqLQCFL3chYKpvXZux1oDQRtZkqKQsSLxMyBw+lBIgxzigGo2wyUqVfwTBMggwfRIBEmeUUAp2uzdCr+BJSBCpkYkXYnAd1AH0szKRfErAUnA4gkgHLqPKgK9o2+0EKWghZTdJGKcCoC8JGIxzFAXrHbkOzcVN0wcCCOmBoCgna61SpDJW0FFF4K4jBgqSmMQD30BbO1Gt5u74vTdiDF79mYie6aAYjbDJVdC5PFyV9mbwGGJEZZ0BWsnaBtTYWvgvFV0cSjdH2jCcB35d9AW17WZCrpcExe5xdgqmcoigETthm6VX4AISZBBBOUgicaAPphm5fv4XrmRm90uxM+VAI5tlgBJLghQvAgE4TEmBgJwk0BbeZSsQpKVJOMEAj20A5tsJACQABkAIA8KAdQBQBQBQBQBQFd/0h4fqKAbrWviAa1rn34gGta/PEAvd/t/moBBrXl7OUcIC61r4AFAfPPb3aBb2jbIS2frIEzeMpTOSxiBzA9deecE5G8ZSUdmczZLYoOXyQSTenzBJSSfKcvA1EoKi0Zs9c7R2dL2xW7RJlmDeSJOEokycsQaicW42iIySluebHbiGUGPrJOCSSAMcbwGcp6H11hCE2/aRvmlBwqL+w/s12iLbTiQwytVwolUDgUUzeBIvEQYI/aNVniSkn/smEnOOn/RtWazMk2Zlhu65iXVzeJW4oJSJywlWKRGA76tCV7sicdOx1HyqbRufNmE3QlI3ypIkfYbwPdezyz5UjJXT6lFCX5l0OMUlK1YEGcMhJ6DETlkPSV0Aq0U6LyascptSUXQrgWoEgTIKZBBSnAqM8pujpjVkt76ld3tewtqSCoqvQCMJXJICU5EZpTzVlkKmPKistnuaDTt5KG1hIQFXoCSkkQAVFWPpfpgKhw3tDzNqsr27YaXSFEyVJvkoEGT9kjABXlhUp6UWftdSGydnXUX0NoS5f+r4kiUzBlGMd17DnnScdVO+QhLTaKj3Z1+8pKmXJTwiGzBgkYFOZkjKSecRUq9mikmrdjGuzb+W5cE5SkjpjJwjEY5Y5mtUmZOUeg1PZ15ZTgkJBAXK0TBJxAmcj08qrllog5voicMPMyxgurO5AivlD7hKjsPk9axeV/UT/wBRP6V2PCI7zl8F9zg+OS2hH4v7HZ12z58KAKAKAKAKAKAKAKAKAwmezwShEXd4ly+XAmCReJuznkYoBLN2fKTF5BSA4EEhRPECOIFV3AHkMaAjT2dVdUC4BigoSL90KSZmFKkTlAIigJPoNcCFpBvFSwL91UgATx3jHjjQEli2GUYKUCNwWDAjNSjeHkaAarZDqmt2txEBKEIhEYJUDKiTMkCIGFAaFlsZS665M7y5A6XRFAU29luolDboS0Vlfo8YBMlKTMRPOKAb9DLvFN9O6Lu/Ium/ekG7MxEjOJoCRjZJSGuIfVuuOHDO9fw8r3soCp/R1QS3C0lSUFtV4KggqJkXVA88jgaAnOwgUupvABxDaBA9G4M88p5UA1rYis1KQFbxtZuheIQSYJWonn5UA5ex1hZcQtN/eqdTeBIhSQkpVBnlnQEdp2EtRCr6Soo3a5SoA4kyAhQ6xBoDbaQEpCRkAAPKgH0AUAUAUAUAUAUBXf8ASHh7taigI51rx9vOeIBda1z5zxALrWviATrRoBANa8PZyjhAXWtfAAoDwPttsV5W0bU4hBIU6lIN5Cc0pjFRGGGZnyzrKabfIupJI55vs4+o3lhvEFQG/bkwbvJZUVeOJ8KpKLaJWRXyPU+yiUnZ1qsdoWgXkqSDevDiQRwkDEBQHroqSasl3LdI83Y7HgpuuPISZmQhwxwk4SlPPD4UtN3YequRGOyTQA+vUfRm6hvCQbwxfGIIgZT3Vb2O5VeZ0Rr/ACZ2JKXryp4FKKrwEBQKkYQTlN6e6vPxEko7dT0YU29zS7X7QZdtLynG3ITCQpG8HAkYyUtEZ45nn1kRjxppNr7FZZJJtJmS05ZkGA2o8OJWlWAu8WZTAvcUZciCK9CSrl9TLXPuGwbakWZAVZ2Vk8RW4tIKkkzBBcx/qkRieHKpa3GpltW3USfq7GAZwJCjmSm/9WqbpwEyAOQipSIts0dj24uKSHHGGUqgBQYKpUIhUlsSrCJGOZ6mjfYJWbiNpNJWA5bTJW5ADJF0iZHKRiQTh0OVRuWojf7Q2YAD52+o7sfaQJAVMEqUAT0685yolIl6WROdqLAZvF5YwMFxGMgX8EnnGUQaUxRTPavZwm7ZyoyrAuLk/sqyjDLORypQpFDZG2GnXXktsBMrU4FyTcEIF1F7KeZgH114fEZOOGu50vCcalnvsv8ARr1wD6Y7n5P0fUuHq5HqSn313fCF/wAcn6/sj5vxt/8ALFen7s6muscUKAKAKAKAKAKAKAKAKAKAKAKAKAKAKAKAKAKAKAKAKA5ewdonV2K2WgpRfYXbEoABukMqcCLwvSZuiYI5xFAU7L8ojBeas6wd4vdNqUC3dS842FpQEFzekYgXgkgEgE50BmWz5SFiw71llTrybM3aXF7sJab3hIb3qd9fxunBJVGZMTAHRWTtm0u2mxXFpXLgSolsglsAqlKVlxIg4FSQDyoCDt52ieshsqWLkvOLQoqZdeICW1KF1tlQWoyIwmM+VAVF9vUsCzotCVOOvJUu8hv5um6HCgXW7U4FlWXAm8qMYgigLqO3LW+3ZYtCUb9yyh4hFwvICjcACyvEJMG7E4UBlr+UlDjS9w24l4Ls7SAQy9JfUoN4N2gJmUkFJWkpJE86AcflHQzZUO2htxS7z6HgkNN3FMquuAJW+QojklClkgE0B3LLgUkKGRAI8DlQD6Arv+kPA618CBHGtePt5zxALrWuffiAtAFAGta+ABQBrWviB5B2ksb67daN028sBd6ULZSAmBJxBVGeJNYzSsskzJtDC22kuvJDTa/QLr6wFDEAICP/AH5VSkX37kmxkpfDhb3BS2UJWZeVF69du3hjN0491UkqNEVNp7ZZYcKF3QUgHgsyTmMAm8ocudQlZJkudt2kqG7D8DDBLSDHQQVVp5b7mdpM0Oz5Um0PNpKlvl51NxagIXeVF5QSOpJMR3V588W2ux6MLSi2d7tPs7s1iylVtdUCUwshxyCrogEkn8/Cto01s9zB31PJ+0/aRhZSixsXEpkbxcFbk5SnJA5jEnHE1dKiHIwGttOpQhKSlISAkQ2icOpuyfM1at2UscrbdoXAU84QPRF4gA9wGVGCs5tFc8S1K8VE/malJhsPns9KtbCJG7TJiRVXJlkWmEFXolJ8z7qjzK52WUG+qJtwQJI9o99RrshxaOo7BMQX1TPElI9Un9K5Xikvyx+J2/BY/nl8EdfXIO6d/wBhB/mx73FfkmvofCl/wfNny/jL/wDkL4L9zo66RyQoAoAoAoAoAoAoAoAoAoAoAoAoAoAoAoAoAoAoAoAoDmm+xNnSpwhVoCXS8pxv5w7uyXQreHd3ruN4nLAweVAZ3zexMvqUlNqSW3WW3AlTiWisIQhtxaSoJXwlKZE3iBgYwAzNsbI2U2lTSg+EIYYaWG3VoQ41ecLN5RWlC7pSviJwyJ5UBobQ2Ls9lxY3zjTpD7iPrHbqFPhW8UgJIF5WJABvYYZUBLtZdgebs4dtDhUwQEOIcW24lUIbUtagUkYOAK/rEZyKApWqz7KdQlty1PuJKShQW/aFXkFazdenKCleJggJVjAoCrs7Z+z7zrlpeUq9aLQ8hsqeShF8KRe3eV4JvJCxh0xFAW1bL2bZ0su/XrbUWFIdvrWlPzYkshUnC7JFwDkokYKNAV7VYNmrDxU3akkItKn0grQbjjo+cIUq8Exf4jCoAzMGCB6DYCktNlE3bibs53YETPOKAnoCu/6Q8D+mtQQGa1rn38QC61r4gFAEd3s/loAoA1rXxATWvX7ec8QHzr262+7Z9q2pTBuKCwL0nHhQZwPl5VWU62oab3st7F+VB8o3dtbTaGzgoXAbwM4qQeEx1EGsG99jZU+Z0/ZqzbPIfXYnt3vkoCmVq4UqSq8kpvcScyIPWs5StUXiq3W5xXym7NUh1taUlwKTdUUAqulJ+1HUKHqpiXdkTZl9kezoIRbn0rTZmrQ3ekHjAUJu4cWMJIHU1pPK9WhLpzKxgtOpvezW7AWwvbUfdBF9xbym73o7xxRu3ueUiBWXE5PLitrb6fcvhjqvekiDt1si1Atv2q1NOqdGCQSlLWJEJBwjvz61KyppUnTVh4nqabWzo4/aFnU0tSN40uMyhaVA/wBU1pjkpxTpr4qiuTG4OrT+ZXfbKAglxBvJvAJUFFPcuMj3VtS7GREpYGSp8Af1ppIIb1WogAaUB4dIypSJsmYtik5eOsaq4pkpsnO1XDmqAc4CcufKmlDUz0b5P1BTLqwAAp5RSBOACUjCa4Pij/5UvQ+l8GjWFvu/2R1Fc0656D2F/wBW/tq/SvovC/8Ao+bPlvGP/sfJHQ10TlBQBQBQBQBQBQBQBQBQBQBQBQBQBQBQBQBQBQBQBQBQBQGbbNgsOrDi0SsLDgUFLSb4TdCuFQ+zh4E9aALVsGzuAhTYAKQg3SpHACshPARhxqkc7xBmgHWzYjDplxsKOHMiICgkiDgQFGCMpnkKAh/o1ZYgspMhKTJJKglRWm8SZUb6iSTiScZoBjXZayJTdDIiLplSiSIcGJKpODix/a8KAcOzNl4/qpvhSVSpZ4VZpEqwE4gCIJJEE0A5zs5ZiGgW8GgpLYvrgBUXwoXuK9GN6Z50ADs5Z7lwNkCCJC13sVBapXevSVCZmaA0WGUoSlCAEpSAlIGQAEADuAoCSgK7/pDwP6a1BAbrWviAUAmta+ABd7vZ/JQC0AD3f9vv1jIDRjHl7bv/AJHRMgeUduti2P52pa7I04txIcWpa7RJUSU5IeCYhI5V0OG4OGWGqTfM53Fcbkw5NEUqowfoqxfuLP8AeWr+Irf8Mw+v9+R5/wATzdl/fmW9noszKituxWcKKVJkqfVgqJACniBlVX4Vgap3/fkSvFcy6L+/M0rPtu4ZQy2k5yF2j/GqF4Rw67/qT+LZ/T9P9lfatvTaAUvtX0kyUl+2BM8uEWgJ9lX/AAzD6/T+Cv4pm7L6/wAmOnY1hGVhZH/22v8AiKl+G4n1f0/gheJ5l0X1/kPoOwfuDP8Ae2r+Iqfw7F3f0/gj8Sy9l9f5E+g7B+4M/wB7av4in4di7v6fwPxLL2X1/kPoOwfuDP8AeWr+Ip+HYu7+n8E/iWXsvr/IfQdg/cGf721fxFPw7F3f0/gj8Sy9l9f5D6DsH7gz/e2r+Ip+HYu7+n8D8Sy9l9f5N3sj2K2banlIcsLYATe4XbSDMjq+a8vFcLDFC4tnr4Ti55puMkjr/wDJFsj90/5z/wDi14DoB/ki2R+6f85//FoA/wAkWx/3T/nP/wCLQGrs3sLYGEXGWLqZJjeOnE54qWTXmy8Hhyy1TVv4v+T14eOz4Y6YSpfBfwW/6LWX7r/jX/5Vl+HcN7v1f8mv4pxXv/RfwaFgsLbKbjSbqZmJJx8ya9OLDDFHTBUjy5s+TNLVkdv+9izWpiFAFAFAFAFAFAFAFAFAFAFAFAFAFAFAFAFAFAFAFAFAFAFAFAFAFAFAFAFAFAFAFAV3/SHgfzHvoBtAIde33UAL9/svf+OoEAS/NxoJ91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0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</a:t>
            </a:r>
            <a:r>
              <a:rPr lang="pt-PT" sz="12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Maria de Fátima Marques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95536" y="188640"/>
            <a:ext cx="5760641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Bookman Old Style" pitchFamily="18" charset="0"/>
              </a:rPr>
              <a:t>resultados</a:t>
            </a: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bg1"/>
                </a:solidFill>
                <a:latin typeface="Bookman Old Style" pitchFamily="18" charset="0"/>
              </a:rPr>
              <a:t>codificación axial</a:t>
            </a:r>
            <a:endParaRPr lang="es-ES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251520" y="1340768"/>
            <a:ext cx="532859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20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2ª cambio en el comportamiento de los familiares </a:t>
            </a:r>
            <a:endParaRPr lang="pt-PT" sz="20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539552" y="2204864"/>
            <a:ext cx="3070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*hay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cambios en los role</a:t>
            </a:r>
            <a:r>
              <a:rPr lang="es-ES_tradnl" sz="2000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s</a:t>
            </a:r>
            <a:endParaRPr lang="pt-PT" sz="20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323528" y="2852936"/>
            <a:ext cx="3456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los hijos e hijas asumen el papel de los padres </a:t>
            </a:r>
            <a:endParaRPr lang="pt-PT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3851920" y="2276872"/>
            <a:ext cx="4464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 los hombres asumen el papel de las mujeres</a:t>
            </a:r>
            <a:endParaRPr lang="pt-PT" dirty="0"/>
          </a:p>
        </p:txBody>
      </p:sp>
      <p:sp>
        <p:nvSpPr>
          <p:cNvPr id="14" name="Rectângulo 13"/>
          <p:cNvSpPr/>
          <p:nvPr/>
        </p:nvSpPr>
        <p:spPr>
          <a:xfrm>
            <a:off x="6623720" y="2996952"/>
            <a:ext cx="25202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*los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miembros de la familia están tristes, y algunos tienen manifestaciones somáticas y comportamientos depresivos</a:t>
            </a:r>
            <a:endParaRPr lang="pt-PT" dirty="0"/>
          </a:p>
        </p:txBody>
      </p:sp>
      <p:sp>
        <p:nvSpPr>
          <p:cNvPr id="15" name="Rectângulo 14"/>
          <p:cNvSpPr/>
          <p:nvPr/>
        </p:nvSpPr>
        <p:spPr>
          <a:xfrm>
            <a:off x="251520" y="3645024"/>
            <a:ext cx="280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*no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comprenden lo que está sucediendo y no saben cómo manejar la situación</a:t>
            </a:r>
            <a:endParaRPr lang="pt-PT" dirty="0"/>
          </a:p>
        </p:txBody>
      </p:sp>
      <p:sp>
        <p:nvSpPr>
          <p:cNvPr id="16" name="Rectângulo 15"/>
          <p:cNvSpPr/>
          <p:nvPr/>
        </p:nvSpPr>
        <p:spPr>
          <a:xfrm>
            <a:off x="3707904" y="3140968"/>
            <a:ext cx="2483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*los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niños tienen fracaso escolar y los adultos tienen falta de concentración en el trabajo.</a:t>
            </a:r>
            <a:endParaRPr lang="pt-PT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51520" y="5877272"/>
            <a:ext cx="630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*saben 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que su comportamiento ha cambiado… </a:t>
            </a:r>
          </a:p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tienen menos tolerancia e se irritan más fácilmente</a:t>
            </a:r>
            <a:endParaRPr lang="es-ES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25" name="Conexão recta unidireccional 24"/>
          <p:cNvCxnSpPr/>
          <p:nvPr/>
        </p:nvCxnSpPr>
        <p:spPr>
          <a:xfrm flipH="1">
            <a:off x="2627784" y="2564904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unidireccional 26"/>
          <p:cNvCxnSpPr/>
          <p:nvPr/>
        </p:nvCxnSpPr>
        <p:spPr>
          <a:xfrm>
            <a:off x="3419872" y="2492896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ângulo 30"/>
          <p:cNvSpPr/>
          <p:nvPr/>
        </p:nvSpPr>
        <p:spPr>
          <a:xfrm>
            <a:off x="4067944" y="4869160"/>
            <a:ext cx="3168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*sienten 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revuelta,  vergüenza y culpan al paciente</a:t>
            </a:r>
            <a:endParaRPr lang="es-ES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3" name="Rectângulo 32"/>
          <p:cNvSpPr/>
          <p:nvPr/>
        </p:nvSpPr>
        <p:spPr>
          <a:xfrm>
            <a:off x="323528" y="5085184"/>
            <a:ext cx="3150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*se </a:t>
            </a:r>
            <a:r>
              <a:rPr lang="es-ES_tradnl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Courier New" pitchFamily="49" charset="0"/>
              </a:rPr>
              <a:t>aíslan y hablan menos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0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31" grpId="0"/>
      <p:bldP spid="33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1056</Words>
  <Application>Microsoft Office PowerPoint</Application>
  <PresentationFormat>Apresentação no Ecrã (4:3)</PresentationFormat>
  <Paragraphs>147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Tema do Office</vt:lpstr>
      <vt:lpstr> El  cuidador  familiar  de  la  persona con  depresión 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 El  cuidador  familiar  de  la  persona con  depresión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  cuidador  familiar  de  la  persona con  depresión </dc:title>
  <dc:creator>fatima marques</dc:creator>
  <cp:lastModifiedBy>fatima marques</cp:lastModifiedBy>
  <cp:revision>4</cp:revision>
  <dcterms:created xsi:type="dcterms:W3CDTF">2013-11-04T18:55:48Z</dcterms:created>
  <dcterms:modified xsi:type="dcterms:W3CDTF">2013-11-07T00:44:05Z</dcterms:modified>
</cp:coreProperties>
</file>