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05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862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2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54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42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94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58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20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364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212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022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D4797-CA62-47DA-BFB5-69C9145A2C5A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0748-9395-4EB0-B007-541DC9FC64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6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071" y="1631162"/>
            <a:ext cx="6400800" cy="1752600"/>
          </a:xfrm>
        </p:spPr>
        <p:txBody>
          <a:bodyPr>
            <a:normAutofit/>
          </a:bodyPr>
          <a:lstStyle/>
          <a:p>
            <a:r>
              <a:rPr lang="pt-PT" sz="4400" b="1" dirty="0" smtClean="0">
                <a:solidFill>
                  <a:schemeClr val="tx1"/>
                </a:solidFill>
                <a:latin typeface="Algerian" pitchFamily="82" charset="0"/>
              </a:rPr>
              <a:t>Caracteristicas do RN prematuro </a:t>
            </a:r>
            <a:endParaRPr lang="pt-PT" sz="44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9471" y="4077072"/>
            <a:ext cx="396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b="1" dirty="0">
                <a:solidFill>
                  <a:prstClr val="black"/>
                </a:solidFill>
                <a:latin typeface="Candara"/>
              </a:rPr>
              <a:t>Elaborado por: Enfª Cristina Galucho </a:t>
            </a:r>
          </a:p>
          <a:p>
            <a:pPr lvl="0" algn="ctr"/>
            <a:r>
              <a:rPr lang="pt-PT" b="1" dirty="0">
                <a:solidFill>
                  <a:prstClr val="black"/>
                </a:solidFill>
                <a:latin typeface="Candara"/>
              </a:rPr>
              <a:t>Mestrado SMO </a:t>
            </a:r>
          </a:p>
          <a:p>
            <a:pPr lvl="0" algn="ctr"/>
            <a:endParaRPr lang="pt-PT" b="1" dirty="0">
              <a:solidFill>
                <a:prstClr val="black"/>
              </a:solidFill>
              <a:latin typeface="Candara"/>
            </a:endParaRPr>
          </a:p>
          <a:p>
            <a:pPr lvl="0" algn="ctr"/>
            <a:r>
              <a:rPr lang="pt-PT" b="1" dirty="0">
                <a:solidFill>
                  <a:prstClr val="black"/>
                </a:solidFill>
                <a:latin typeface="Candara"/>
              </a:rPr>
              <a:t>Orientação: Prof Margarida Sim-Sim (PhD)</a:t>
            </a:r>
          </a:p>
          <a:p>
            <a:pPr lvl="0" algn="ctr"/>
            <a:endParaRPr lang="pt-PT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10112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38" y="5373216"/>
            <a:ext cx="7747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PT" sz="4000" b="1" dirty="0" smtClean="0"/>
              <a:t>Referências Bibliográficas</a:t>
            </a:r>
            <a:endParaRPr lang="pt-P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pt-PT" sz="1800" dirty="0" smtClean="0"/>
          </a:p>
          <a:p>
            <a:pPr marL="0" indent="0">
              <a:buNone/>
            </a:pPr>
            <a:endParaRPr lang="pt-PT" sz="1800" dirty="0"/>
          </a:p>
          <a:p>
            <a:r>
              <a:rPr lang="pt-PT" sz="1800" dirty="0" smtClean="0"/>
              <a:t>Bayle F., Martinet S.,(2008). </a:t>
            </a:r>
            <a:r>
              <a:rPr lang="pt-PT" sz="1800" i="1" dirty="0" smtClean="0"/>
              <a:t>Perturbações da Parentalidade. </a:t>
            </a:r>
            <a:r>
              <a:rPr lang="pt-PT" sz="1800" dirty="0" smtClean="0"/>
              <a:t>Lisboa: Climepsi 	Editores, 1ª Edição </a:t>
            </a:r>
          </a:p>
          <a:p>
            <a:endParaRPr lang="pt-PT" sz="1800" dirty="0"/>
          </a:p>
          <a:p>
            <a:r>
              <a:rPr lang="pt-PT" sz="1800" dirty="0" smtClean="0"/>
              <a:t>Montenegro, C. &amp; Rezende Filho, J. (2011). Rezende </a:t>
            </a:r>
            <a:r>
              <a:rPr lang="pt-PT" sz="1800" i="1" dirty="0" smtClean="0"/>
              <a:t>Obstetricia 11ª Edição.</a:t>
            </a:r>
            <a:r>
              <a:rPr lang="pt-PT" sz="1800" dirty="0" smtClean="0"/>
              <a:t>Rio de    	Janeiro: Guanabara Koogan S.A</a:t>
            </a:r>
          </a:p>
          <a:p>
            <a:endParaRPr lang="pt-PT" sz="1800" dirty="0"/>
          </a:p>
          <a:p>
            <a:pPr marL="0" indent="0">
              <a:buNone/>
            </a:pPr>
            <a:endParaRPr lang="pt-PT" sz="1800" dirty="0" smtClean="0"/>
          </a:p>
          <a:p>
            <a:r>
              <a:rPr lang="pt-PT" sz="1800" dirty="0" smtClean="0"/>
              <a:t>Tamez R., Silva M. (1999). </a:t>
            </a:r>
            <a:r>
              <a:rPr lang="pt-PT" sz="1800" i="1" dirty="0" smtClean="0"/>
              <a:t>Enfermagem na UTI Neonatal- </a:t>
            </a:r>
            <a:r>
              <a:rPr lang="pt-PT" sz="1800" dirty="0" smtClean="0"/>
              <a:t>Rio de Janeiro:   	Guanabara Koogan S.A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5922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RN Prematuro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r>
              <a:rPr lang="pt-PT" sz="4000" dirty="0" smtClean="0"/>
              <a:t>Recém-nascido, nado-vivo, que nasce entre as 24 semanas e as 37 semanas incompletas. </a:t>
            </a:r>
            <a:r>
              <a:rPr lang="pt-PT" sz="4000" dirty="0"/>
              <a:t> </a:t>
            </a:r>
            <a:r>
              <a:rPr lang="pt-PT" sz="1200" dirty="0" smtClean="0"/>
              <a:t>(Rezende, 2011)</a:t>
            </a:r>
            <a:endParaRPr lang="pt-PT" sz="4000" dirty="0" smtClean="0"/>
          </a:p>
        </p:txBody>
      </p:sp>
    </p:spTree>
    <p:extLst>
      <p:ext uri="{BB962C8B-B14F-4D97-AF65-F5344CB8AC3E}">
        <p14:creationId xmlns:p14="http://schemas.microsoft.com/office/powerpoint/2010/main" val="39038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pt-PT" b="1" dirty="0" smtClean="0"/>
              <a:t>Caracteristicas fisicas do RN Prematuro</a:t>
            </a:r>
            <a:endParaRPr lang="pt-PT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35" y="1988840"/>
            <a:ext cx="409548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4535" y="5589240"/>
            <a:ext cx="3811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800" dirty="0">
                <a:solidFill>
                  <a:prstClr val="black"/>
                </a:solidFill>
              </a:rPr>
              <a:t>https://www.google.pt/search?hl=en&amp;site=imghp&amp;tbm=isch&amp;source=hp&amp;biw=1192&amp;bih=543&amp;q=bebe+prematuro&amp;oq=PREMATURO&amp;gs_l=img.1.2.0l2j0i5l4j0i24l4.1110.4169.0.6640.9.7.0.2.2.0.138.724.4j3.7.0...0.0...1ac.1.7.img.L02F99tXYFo#imgrc=349Fm21r75wZ4M%3A%3B0mUO5io9VwaguM%3Bhttp%253A%252F%252Felembarazo.net%252Fwp-content%252FBEBE-PREMATURO_-INFORME.jpg%3Bhttp%253A%252F%252Fembarazada.elembarazo.net%252Fbebe-prematuro-35-semanas.html%3B374%3B276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466093"/>
          </a:xfr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2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sz="1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Pequeninos e magrinhos (Depósitos de gordura debaixo da pele é reduzido);</a:t>
            </a:r>
          </a:p>
          <a:p>
            <a:r>
              <a:rPr lang="pt-PT" sz="1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Nas 1ªas horas um bocadinho inchados;</a:t>
            </a:r>
          </a:p>
          <a:p>
            <a:r>
              <a:rPr lang="pt-PT" sz="1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Pouco activos, o vigor muscular é mais fraco; tomam a posição de estendidos;</a:t>
            </a:r>
          </a:p>
          <a:p>
            <a:r>
              <a:rPr lang="pt-PT" sz="1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Cabecinha é um pouco grande relativamente ao corpo;</a:t>
            </a:r>
          </a:p>
          <a:p>
            <a:r>
              <a:rPr lang="pt-PT" sz="1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Moleirinhas estão um pouco afastadas;</a:t>
            </a:r>
          </a:p>
          <a:p>
            <a:r>
              <a:rPr lang="pt-PT" sz="1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 caixa torácica, o peitinho do bebé, tem os ossinhos brandos.</a:t>
            </a:r>
            <a:endParaRPr lang="pt-PT" sz="1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1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pt-PT" sz="4000" b="1" dirty="0">
                <a:solidFill>
                  <a:prstClr val="black"/>
                </a:solidFill>
              </a:rPr>
              <a:t>Caracteristicas fisicas do RN Prematuro</a:t>
            </a:r>
            <a:endParaRPr lang="pt-PT" sz="4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441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6036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3652" y="508518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800" dirty="0">
                <a:solidFill>
                  <a:prstClr val="black"/>
                </a:solidFill>
              </a:rPr>
              <a:t>https://www.google.pt/search?hl=en&amp;site=imghp&amp;tbm=isch&amp;source=hp&amp;biw=1192&amp;bih=543&amp;q=vernix+recem-nascido&amp;oq=vernix+recem-nascido&amp;gs_l=img.3...1638.13787.0.14110.26.12.2.12.0.0.139.1153.7j5.12.0...0.0...1ac.1.7.img.kzkvdBNg0bo#imgrc=EZa-13RDIcz7zM%3A%3Bojy7qPHdxOotoM%3Bhttp%253A%252F%252Fpt.dreamstime.com%252Fbeb%25C3%25AA-rec%25C3%25A9m-nascido-coberto-no-vernix-que-come%25C3%25A7-a-fralda-thumb13745071.jpg%3Bhttp%253A%252F%252Fpt.dreamstime.com%252Fimagem-de-stock-beb%2525C3%2525AA-rec%2525C3%2525A9m-nascido-coberto-no-vernix-que-come%2525C3%2525A7-fralda-image13745071%3B400%3B267</a:t>
            </a:r>
          </a:p>
        </p:txBody>
      </p:sp>
    </p:spTree>
    <p:extLst>
      <p:ext uri="{BB962C8B-B14F-4D97-AF65-F5344CB8AC3E}">
        <p14:creationId xmlns:p14="http://schemas.microsoft.com/office/powerpoint/2010/main" val="32304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pt-PT" sz="4000" b="1" dirty="0" smtClean="0"/>
              <a:t>Caracteristicas físicas do RN Prematuro</a:t>
            </a:r>
            <a:endParaRPr lang="pt-P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PT" dirty="0"/>
              <a:t> </a:t>
            </a:r>
            <a:r>
              <a:rPr lang="pt-PT" dirty="0" smtClean="0"/>
              <a:t>Planta dos pés e palma das mãos com aparencia lisa;</a:t>
            </a:r>
          </a:p>
          <a:p>
            <a:pPr marL="0" indent="0" algn="r">
              <a:buNone/>
            </a:pPr>
            <a:r>
              <a:rPr lang="pt-PT" sz="1200" dirty="0" smtClean="0"/>
              <a:t>(Tamez &amp; Siva,1999)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86645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6021288"/>
            <a:ext cx="4896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http://www.google.pt/search?hl=pt-PT&amp;site=imghp&amp;tbm=isch&amp;source=hp&amp;biw=1280&amp;bih=652&amp;q=rec%C3%A9m+nascido+prematuro&amp;oq=recem+nas&amp;gs_l=img.1.3.0l9.1992.3857.0.5811.9.9.0.0.0.0.222.1279.2j6j1.9.0...0.0</a:t>
            </a:r>
            <a:r>
              <a:rPr lang="pt-PT" sz="900" dirty="0" smtClean="0"/>
              <a:t>...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31852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pt-PT" sz="4000" b="1" dirty="0" smtClean="0"/>
              <a:t>RN PREMATURO</a:t>
            </a:r>
            <a:endParaRPr lang="pt-P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Imagens: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5748"/>
            <a:ext cx="328446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7"/>
            <a:ext cx="2439541" cy="17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94928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000" dirty="0">
                <a:solidFill>
                  <a:prstClr val="black"/>
                </a:solidFill>
              </a:rPr>
              <a:t>Por vezes é preciso colocar tubos para ajudar a respirar, a comer…</a:t>
            </a:r>
          </a:p>
        </p:txBody>
      </p:sp>
    </p:spTree>
    <p:extLst>
      <p:ext uri="{BB962C8B-B14F-4D97-AF65-F5344CB8AC3E}">
        <p14:creationId xmlns:p14="http://schemas.microsoft.com/office/powerpoint/2010/main" val="4207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t-PT" sz="4000" b="1" dirty="0" smtClean="0"/>
              <a:t>Caracteristicas funcionais do RN Pré-termo</a:t>
            </a:r>
            <a:endParaRPr lang="pt-P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637112"/>
          </a:xfr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Dificuldades na alimentação e digestão; </a:t>
            </a:r>
          </a:p>
          <a:p>
            <a:r>
              <a:rPr lang="pt-PT" dirty="0" smtClean="0"/>
              <a:t>Figado imaturo;</a:t>
            </a:r>
          </a:p>
          <a:p>
            <a:r>
              <a:rPr lang="pt-PT" dirty="0" smtClean="0"/>
              <a:t>Deficiência de vitâmina K;</a:t>
            </a:r>
          </a:p>
          <a:p>
            <a:r>
              <a:rPr lang="pt-PT" dirty="0" smtClean="0"/>
              <a:t>Incapacidade de manutenção da temperatura corporal;</a:t>
            </a:r>
          </a:p>
          <a:p>
            <a:r>
              <a:rPr lang="pt-PT" dirty="0" smtClean="0"/>
              <a:t>Dificuldades na respiração;</a:t>
            </a:r>
          </a:p>
          <a:p>
            <a:pPr algn="just"/>
            <a:r>
              <a:rPr lang="pt-PT" dirty="0" smtClean="0"/>
              <a:t>Aumentado o risco de infecção.</a:t>
            </a:r>
          </a:p>
          <a:p>
            <a:pPr marL="0" indent="0" algn="r">
              <a:buNone/>
            </a:pPr>
            <a:r>
              <a:rPr lang="pt-PT" sz="1200" dirty="0" smtClean="0"/>
              <a:t>Tamez et  al 1999</a:t>
            </a:r>
            <a:endParaRPr lang="pt-PT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26" y="1945635"/>
            <a:ext cx="2796311" cy="33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551723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/>
              <a:t>http://www.google.pt/search?hl=pt-PT&amp;site=imghp&amp;tbm=isch&amp;source=hp&amp;biw=1280&amp;bih=652&amp;q=rec%C3%A9m+nascido+prematuro&amp;oq=recem+nas&amp;gs_l=img.1.3.0l9.1992.3857.0.5811.9.9.0.0.0.0.222.1279.2j6j1.9.0...0.0...1ac.1.7.img.dlAyQN71sZM#hl=pt-PT&amp;biw=1280&amp;bih=652&amp;site=imghp&amp;tbm=isch&amp;sa=1&amp;q=prematuro+com+sonda+nasogastrica&amp;oq=prematuro+com+sonda+nasogastrica&amp;gs_l=img.12...0.0.6.4063.0.0.0.0.0.0.0.0..0.0</a:t>
            </a:r>
            <a:r>
              <a:rPr lang="pt-PT" sz="900" dirty="0" smtClean="0"/>
              <a:t>...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40768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pt-PT" sz="4000" b="1" dirty="0" smtClean="0"/>
              <a:t>Classificação do RN prematuro</a:t>
            </a:r>
            <a:endParaRPr lang="pt-P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80920" cy="4997152"/>
          </a:xfr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prematuro</a:t>
            </a:r>
          </a:p>
          <a:p>
            <a:r>
              <a:rPr lang="pt-PT" dirty="0" smtClean="0"/>
              <a:t>Idade Gestacional &lt; 30 semanas</a:t>
            </a:r>
          </a:p>
          <a:p>
            <a:r>
              <a:rPr lang="pt-PT" dirty="0" smtClean="0"/>
              <a:t>Peso &lt;1500gr</a:t>
            </a:r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Moderadamente prematuro</a:t>
            </a:r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dirty="0" smtClean="0"/>
              <a:t>Idade Gestacional 31-34 semanas</a:t>
            </a:r>
          </a:p>
          <a:p>
            <a:r>
              <a:rPr lang="pt-PT" dirty="0" smtClean="0"/>
              <a:t>Peso &gt;2000gr</a:t>
            </a:r>
          </a:p>
          <a:p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Prematuro Limite </a:t>
            </a:r>
            <a:endParaRPr lang="pt-PT" sz="3600" dirty="0" smtClean="0"/>
          </a:p>
          <a:p>
            <a:r>
              <a:rPr lang="pt-PT" sz="3600" dirty="0" smtClean="0"/>
              <a:t>Idade Gestacional 35-36 semanas</a:t>
            </a:r>
          </a:p>
          <a:p>
            <a:r>
              <a:rPr lang="pt-PT" sz="3600" dirty="0" smtClean="0"/>
              <a:t>Grande probabilidade de se desenvolver</a:t>
            </a:r>
          </a:p>
          <a:p>
            <a:pPr marL="0" indent="0" algn="r">
              <a:buNone/>
            </a:pPr>
            <a:r>
              <a:rPr lang="pt-PT" sz="1200" dirty="0" smtClean="0"/>
              <a:t>(Tamez et al, 1999)</a:t>
            </a:r>
            <a:endParaRPr lang="pt-PT" sz="1300" dirty="0" smtClean="0"/>
          </a:p>
          <a:p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794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pt-PT" sz="4000" b="1" dirty="0" smtClean="0"/>
              <a:t>Consequencias possiveis devido a Prematuridade</a:t>
            </a:r>
            <a:endParaRPr lang="pt-P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Dificuladades no desenvolvimento intelectual e neurológico;</a:t>
            </a:r>
          </a:p>
          <a:p>
            <a:endParaRPr lang="pt-PT" dirty="0" smtClean="0"/>
          </a:p>
          <a:p>
            <a:r>
              <a:rPr lang="pt-PT" dirty="0" smtClean="0"/>
              <a:t>Dificuladades de visão e audição.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 algn="r">
              <a:buNone/>
            </a:pPr>
            <a:endParaRPr lang="pt-PT" sz="1200" dirty="0" smtClean="0"/>
          </a:p>
          <a:p>
            <a:pPr marL="0" indent="0" algn="r">
              <a:buNone/>
            </a:pPr>
            <a:r>
              <a:rPr lang="pt-PT" sz="1200" dirty="0" smtClean="0"/>
              <a:t>(Bayle &amp; Martinet,2008)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3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315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RN Prematuro</vt:lpstr>
      <vt:lpstr>Caracteristicas fisicas do RN Prematuro</vt:lpstr>
      <vt:lpstr>Caracteristicas fisicas do RN Prematuro</vt:lpstr>
      <vt:lpstr>Caracteristicas físicas do RN Prematuro</vt:lpstr>
      <vt:lpstr>RN PREMATURO</vt:lpstr>
      <vt:lpstr>Caracteristicas funcionais do RN Pré-termo</vt:lpstr>
      <vt:lpstr>Classificação do RN prematuro</vt:lpstr>
      <vt:lpstr>Consequencias possiveis devido a Prematuridade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Formigo</dc:creator>
  <cp:lastModifiedBy>Formigo</cp:lastModifiedBy>
  <cp:revision>28</cp:revision>
  <dcterms:created xsi:type="dcterms:W3CDTF">2013-03-23T17:44:26Z</dcterms:created>
  <dcterms:modified xsi:type="dcterms:W3CDTF">2013-04-04T10:58:38Z</dcterms:modified>
</cp:coreProperties>
</file>