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EC45F0-2584-4836-83CA-85C61E106620}" type="doc">
      <dgm:prSet loTypeId="urn:microsoft.com/office/officeart/2005/8/layout/radial2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A0A5B1FF-8B24-4043-8BA9-5C177849E5D0}">
      <dgm:prSet phldrT="[Text]" custT="1"/>
      <dgm:spPr/>
      <dgm:t>
        <a:bodyPr/>
        <a:lstStyle/>
        <a:p>
          <a:r>
            <a:rPr lang="pt-PT" sz="1600" dirty="0" smtClean="0"/>
            <a:t>Medicação para parar contracção </a:t>
          </a:r>
          <a:r>
            <a:rPr lang="pt-PT" sz="1600" dirty="0" smtClean="0"/>
            <a:t>contra-indicada ou &lt;34s</a:t>
          </a:r>
          <a:endParaRPr lang="pt-PT" sz="1600" dirty="0"/>
        </a:p>
      </dgm:t>
    </dgm:pt>
    <dgm:pt modelId="{1C72066D-30CF-4C91-A05E-60B919FA7C8C}" type="parTrans" cxnId="{97389C5F-90F8-4312-9ACC-DF8CEE919E60}">
      <dgm:prSet/>
      <dgm:spPr/>
      <dgm:t>
        <a:bodyPr/>
        <a:lstStyle/>
        <a:p>
          <a:endParaRPr lang="pt-PT"/>
        </a:p>
      </dgm:t>
    </dgm:pt>
    <dgm:pt modelId="{25F4EADE-129D-4509-B296-1868640BE8A3}" type="sibTrans" cxnId="{97389C5F-90F8-4312-9ACC-DF8CEE919E60}">
      <dgm:prSet/>
      <dgm:spPr/>
      <dgm:t>
        <a:bodyPr/>
        <a:lstStyle/>
        <a:p>
          <a:endParaRPr lang="pt-PT"/>
        </a:p>
      </dgm:t>
    </dgm:pt>
    <dgm:pt modelId="{3008AB3B-6E64-48F6-9318-A49441B4AC1F}">
      <dgm:prSet phldrT="[Text]"/>
      <dgm:spPr/>
      <dgm:t>
        <a:bodyPr/>
        <a:lstStyle/>
        <a:p>
          <a:endParaRPr lang="pt-PT" sz="4500" dirty="0"/>
        </a:p>
      </dgm:t>
    </dgm:pt>
    <dgm:pt modelId="{397AB9F2-636C-425B-9B19-D20E1BD36D80}" type="parTrans" cxnId="{8BD183F1-ECDA-498A-AC2A-7897C9A57F5A}">
      <dgm:prSet/>
      <dgm:spPr/>
      <dgm:t>
        <a:bodyPr/>
        <a:lstStyle/>
        <a:p>
          <a:endParaRPr lang="pt-PT"/>
        </a:p>
      </dgm:t>
    </dgm:pt>
    <dgm:pt modelId="{4F28E26B-37FD-4B43-A9F4-36C258FB31ED}" type="sibTrans" cxnId="{8BD183F1-ECDA-498A-AC2A-7897C9A57F5A}">
      <dgm:prSet/>
      <dgm:spPr/>
      <dgm:t>
        <a:bodyPr/>
        <a:lstStyle/>
        <a:p>
          <a:endParaRPr lang="pt-PT"/>
        </a:p>
      </dgm:t>
    </dgm:pt>
    <dgm:pt modelId="{2BFB829C-0C63-40B0-BD8A-A1846B902C90}">
      <dgm:prSet phldrT="[Text]" custT="1"/>
      <dgm:spPr/>
      <dgm:t>
        <a:bodyPr/>
        <a:lstStyle/>
        <a:p>
          <a:r>
            <a:rPr lang="pt-PT" sz="1400" dirty="0" smtClean="0"/>
            <a:t>Medicação para parar contracção </a:t>
          </a:r>
          <a:r>
            <a:rPr lang="pt-PT" sz="1400" dirty="0" smtClean="0"/>
            <a:t>não contra-indicada ou 24-34 s gestação</a:t>
          </a:r>
          <a:endParaRPr lang="pt-PT" sz="1400" dirty="0"/>
        </a:p>
      </dgm:t>
    </dgm:pt>
    <dgm:pt modelId="{CB07C45C-CC70-405A-93F4-7830B1186C77}" type="parTrans" cxnId="{DCCB2FAD-CFB5-466C-8882-90F8E01AC29A}">
      <dgm:prSet/>
      <dgm:spPr/>
      <dgm:t>
        <a:bodyPr/>
        <a:lstStyle/>
        <a:p>
          <a:endParaRPr lang="pt-PT"/>
        </a:p>
      </dgm:t>
    </dgm:pt>
    <dgm:pt modelId="{E27703C6-401C-4896-99E3-258717758AD1}" type="sibTrans" cxnId="{DCCB2FAD-CFB5-466C-8882-90F8E01AC29A}">
      <dgm:prSet/>
      <dgm:spPr/>
      <dgm:t>
        <a:bodyPr/>
        <a:lstStyle/>
        <a:p>
          <a:endParaRPr lang="pt-PT"/>
        </a:p>
      </dgm:t>
    </dgm:pt>
    <dgm:pt modelId="{7CA736C4-5E8A-4CAA-A62C-24DECACD89E6}" type="pres">
      <dgm:prSet presAssocID="{14EC45F0-2584-4836-83CA-85C61E10662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78BDEC9C-1242-4E82-8C22-02A1ECBE3153}" type="pres">
      <dgm:prSet presAssocID="{14EC45F0-2584-4836-83CA-85C61E106620}" presName="cycle" presStyleCnt="0"/>
      <dgm:spPr/>
    </dgm:pt>
    <dgm:pt modelId="{6258F41C-3F5A-4A4B-A2FF-F2C18F7BD912}" type="pres">
      <dgm:prSet presAssocID="{14EC45F0-2584-4836-83CA-85C61E106620}" presName="centerShape" presStyleCnt="0"/>
      <dgm:spPr/>
    </dgm:pt>
    <dgm:pt modelId="{F6300640-BD29-4E8E-83AD-80FC6B2DC662}" type="pres">
      <dgm:prSet presAssocID="{14EC45F0-2584-4836-83CA-85C61E106620}" presName="connSite" presStyleLbl="node1" presStyleIdx="0" presStyleCnt="3"/>
      <dgm:spPr/>
    </dgm:pt>
    <dgm:pt modelId="{53B18463-62EB-4585-B730-75E0A962962A}" type="pres">
      <dgm:prSet presAssocID="{14EC45F0-2584-4836-83CA-85C61E106620}" presName="visible" presStyleLbl="node1" presStyleIdx="0" presStyleCnt="3" custLinFactNeighborX="54723" custLinFactNeighborY="1481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</dgm:spPr>
    </dgm:pt>
    <dgm:pt modelId="{0A317EBB-A813-4CFF-9390-2EAC1724F327}" type="pres">
      <dgm:prSet presAssocID="{1C72066D-30CF-4C91-A05E-60B919FA7C8C}" presName="Name25" presStyleLbl="parChTrans1D1" presStyleIdx="0" presStyleCnt="2"/>
      <dgm:spPr/>
      <dgm:t>
        <a:bodyPr/>
        <a:lstStyle/>
        <a:p>
          <a:endParaRPr lang="pt-PT"/>
        </a:p>
      </dgm:t>
    </dgm:pt>
    <dgm:pt modelId="{983D4EB7-B109-41A5-8B02-02337C08C4CE}" type="pres">
      <dgm:prSet presAssocID="{A0A5B1FF-8B24-4043-8BA9-5C177849E5D0}" presName="node" presStyleCnt="0"/>
      <dgm:spPr/>
    </dgm:pt>
    <dgm:pt modelId="{7D1AFF3A-7BD5-4268-ABC3-B60318D60A31}" type="pres">
      <dgm:prSet presAssocID="{A0A5B1FF-8B24-4043-8BA9-5C177849E5D0}" presName="parentNode" presStyleLbl="node1" presStyleIdx="1" presStyleCnt="3" custScaleX="121073" custScaleY="116514" custLinFactX="5631" custLinFactNeighborX="100000" custLinFactNeighborY="5224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74D1328-E2A2-49B5-A9FA-C32B3BC75E93}" type="pres">
      <dgm:prSet presAssocID="{A0A5B1FF-8B24-4043-8BA9-5C177849E5D0}" presName="child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6E5FE72-7F39-4B29-99A8-EBDC2DA61F29}" type="pres">
      <dgm:prSet presAssocID="{CB07C45C-CC70-405A-93F4-7830B1186C77}" presName="Name25" presStyleLbl="parChTrans1D1" presStyleIdx="1" presStyleCnt="2"/>
      <dgm:spPr/>
      <dgm:t>
        <a:bodyPr/>
        <a:lstStyle/>
        <a:p>
          <a:endParaRPr lang="pt-PT"/>
        </a:p>
      </dgm:t>
    </dgm:pt>
    <dgm:pt modelId="{85280C7D-228E-4A75-A7E2-9A00F45A2D90}" type="pres">
      <dgm:prSet presAssocID="{2BFB829C-0C63-40B0-BD8A-A1846B902C90}" presName="node" presStyleCnt="0"/>
      <dgm:spPr/>
    </dgm:pt>
    <dgm:pt modelId="{443405F4-64B2-44DF-AF13-E1E7259B67DB}" type="pres">
      <dgm:prSet presAssocID="{2BFB829C-0C63-40B0-BD8A-A1846B902C90}" presName="parentNode" presStyleLbl="node1" presStyleIdx="2" presStyleCnt="3" custScaleX="123716" custScaleY="102324" custLinFactX="10895" custLinFactNeighborX="100000" custLinFactNeighborY="12837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56107ADC-0E21-42B6-8B7C-B261A047E529}" type="pres">
      <dgm:prSet presAssocID="{2BFB829C-0C63-40B0-BD8A-A1846B902C90}" presName="child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97389C5F-90F8-4312-9ACC-DF8CEE919E60}" srcId="{14EC45F0-2584-4836-83CA-85C61E106620}" destId="{A0A5B1FF-8B24-4043-8BA9-5C177849E5D0}" srcOrd="0" destOrd="0" parTransId="{1C72066D-30CF-4C91-A05E-60B919FA7C8C}" sibTransId="{25F4EADE-129D-4509-B296-1868640BE8A3}"/>
    <dgm:cxn modelId="{8BD183F1-ECDA-498A-AC2A-7897C9A57F5A}" srcId="{A0A5B1FF-8B24-4043-8BA9-5C177849E5D0}" destId="{3008AB3B-6E64-48F6-9318-A49441B4AC1F}" srcOrd="0" destOrd="0" parTransId="{397AB9F2-636C-425B-9B19-D20E1BD36D80}" sibTransId="{4F28E26B-37FD-4B43-A9F4-36C258FB31ED}"/>
    <dgm:cxn modelId="{66FA27A0-F1FF-4B50-93CE-3B49738275AD}" type="presOf" srcId="{CB07C45C-CC70-405A-93F4-7830B1186C77}" destId="{16E5FE72-7F39-4B29-99A8-EBDC2DA61F29}" srcOrd="0" destOrd="0" presId="urn:microsoft.com/office/officeart/2005/8/layout/radial2"/>
    <dgm:cxn modelId="{EE328C66-0E4D-48BB-BAFF-81F5B33A8C6B}" type="presOf" srcId="{3008AB3B-6E64-48F6-9318-A49441B4AC1F}" destId="{274D1328-E2A2-49B5-A9FA-C32B3BC75E93}" srcOrd="0" destOrd="0" presId="urn:microsoft.com/office/officeart/2005/8/layout/radial2"/>
    <dgm:cxn modelId="{4E7D8B45-C336-49C5-8FDB-5F6AE2B4DB7F}" type="presOf" srcId="{2BFB829C-0C63-40B0-BD8A-A1846B902C90}" destId="{443405F4-64B2-44DF-AF13-E1E7259B67DB}" srcOrd="0" destOrd="0" presId="urn:microsoft.com/office/officeart/2005/8/layout/radial2"/>
    <dgm:cxn modelId="{B82C2E49-8D79-4F08-A0E7-5C55F359A2F2}" type="presOf" srcId="{1C72066D-30CF-4C91-A05E-60B919FA7C8C}" destId="{0A317EBB-A813-4CFF-9390-2EAC1724F327}" srcOrd="0" destOrd="0" presId="urn:microsoft.com/office/officeart/2005/8/layout/radial2"/>
    <dgm:cxn modelId="{88EEBF97-98A4-4946-9CFD-CB71C938A530}" type="presOf" srcId="{14EC45F0-2584-4836-83CA-85C61E106620}" destId="{7CA736C4-5E8A-4CAA-A62C-24DECACD89E6}" srcOrd="0" destOrd="0" presId="urn:microsoft.com/office/officeart/2005/8/layout/radial2"/>
    <dgm:cxn modelId="{E6D0E9D7-8D85-425E-9FBD-50B0B5A5B041}" type="presOf" srcId="{A0A5B1FF-8B24-4043-8BA9-5C177849E5D0}" destId="{7D1AFF3A-7BD5-4268-ABC3-B60318D60A31}" srcOrd="0" destOrd="0" presId="urn:microsoft.com/office/officeart/2005/8/layout/radial2"/>
    <dgm:cxn modelId="{DCCB2FAD-CFB5-466C-8882-90F8E01AC29A}" srcId="{14EC45F0-2584-4836-83CA-85C61E106620}" destId="{2BFB829C-0C63-40B0-BD8A-A1846B902C90}" srcOrd="1" destOrd="0" parTransId="{CB07C45C-CC70-405A-93F4-7830B1186C77}" sibTransId="{E27703C6-401C-4896-99E3-258717758AD1}"/>
    <dgm:cxn modelId="{EFCEC6C2-B0F3-4A0B-8F25-B2118FFDE894}" type="presParOf" srcId="{7CA736C4-5E8A-4CAA-A62C-24DECACD89E6}" destId="{78BDEC9C-1242-4E82-8C22-02A1ECBE3153}" srcOrd="0" destOrd="0" presId="urn:microsoft.com/office/officeart/2005/8/layout/radial2"/>
    <dgm:cxn modelId="{F66F07FA-4150-4423-9B91-77C2BA3829A9}" type="presParOf" srcId="{78BDEC9C-1242-4E82-8C22-02A1ECBE3153}" destId="{6258F41C-3F5A-4A4B-A2FF-F2C18F7BD912}" srcOrd="0" destOrd="0" presId="urn:microsoft.com/office/officeart/2005/8/layout/radial2"/>
    <dgm:cxn modelId="{11D4F56E-5932-4069-835D-E1691A374E43}" type="presParOf" srcId="{6258F41C-3F5A-4A4B-A2FF-F2C18F7BD912}" destId="{F6300640-BD29-4E8E-83AD-80FC6B2DC662}" srcOrd="0" destOrd="0" presId="urn:microsoft.com/office/officeart/2005/8/layout/radial2"/>
    <dgm:cxn modelId="{26145C2F-6054-48DC-8FB9-7774F3AD6DD9}" type="presParOf" srcId="{6258F41C-3F5A-4A4B-A2FF-F2C18F7BD912}" destId="{53B18463-62EB-4585-B730-75E0A962962A}" srcOrd="1" destOrd="0" presId="urn:microsoft.com/office/officeart/2005/8/layout/radial2"/>
    <dgm:cxn modelId="{58D4A1E0-7718-409E-A005-1875F55D183B}" type="presParOf" srcId="{78BDEC9C-1242-4E82-8C22-02A1ECBE3153}" destId="{0A317EBB-A813-4CFF-9390-2EAC1724F327}" srcOrd="1" destOrd="0" presId="urn:microsoft.com/office/officeart/2005/8/layout/radial2"/>
    <dgm:cxn modelId="{59507BF0-375E-45D4-A10A-A320B1004C0E}" type="presParOf" srcId="{78BDEC9C-1242-4E82-8C22-02A1ECBE3153}" destId="{983D4EB7-B109-41A5-8B02-02337C08C4CE}" srcOrd="2" destOrd="0" presId="urn:microsoft.com/office/officeart/2005/8/layout/radial2"/>
    <dgm:cxn modelId="{7E64C492-9639-4B3C-A295-6FA9E24FB7AC}" type="presParOf" srcId="{983D4EB7-B109-41A5-8B02-02337C08C4CE}" destId="{7D1AFF3A-7BD5-4268-ABC3-B60318D60A31}" srcOrd="0" destOrd="0" presId="urn:microsoft.com/office/officeart/2005/8/layout/radial2"/>
    <dgm:cxn modelId="{5A3453BC-3B02-4948-B03C-167CF4B3CAB5}" type="presParOf" srcId="{983D4EB7-B109-41A5-8B02-02337C08C4CE}" destId="{274D1328-E2A2-49B5-A9FA-C32B3BC75E93}" srcOrd="1" destOrd="0" presId="urn:microsoft.com/office/officeart/2005/8/layout/radial2"/>
    <dgm:cxn modelId="{28D06476-462F-4324-9DE7-DFE0F9048F29}" type="presParOf" srcId="{78BDEC9C-1242-4E82-8C22-02A1ECBE3153}" destId="{16E5FE72-7F39-4B29-99A8-EBDC2DA61F29}" srcOrd="3" destOrd="0" presId="urn:microsoft.com/office/officeart/2005/8/layout/radial2"/>
    <dgm:cxn modelId="{D5E302CD-3465-4AC7-B5BA-67ED6F81CE09}" type="presParOf" srcId="{78BDEC9C-1242-4E82-8C22-02A1ECBE3153}" destId="{85280C7D-228E-4A75-A7E2-9A00F45A2D90}" srcOrd="4" destOrd="0" presId="urn:microsoft.com/office/officeart/2005/8/layout/radial2"/>
    <dgm:cxn modelId="{70A95C63-8EDD-4EED-958F-A8A3E7A13BB5}" type="presParOf" srcId="{85280C7D-228E-4A75-A7E2-9A00F45A2D90}" destId="{443405F4-64B2-44DF-AF13-E1E7259B67DB}" srcOrd="0" destOrd="0" presId="urn:microsoft.com/office/officeart/2005/8/layout/radial2"/>
    <dgm:cxn modelId="{0C2EDB2F-8CD2-4768-A8E4-3646316C24A3}" type="presParOf" srcId="{85280C7D-228E-4A75-A7E2-9A00F45A2D90}" destId="{56107ADC-0E21-42B6-8B7C-B261A047E52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DF7AB0E-7C0B-414B-BCCE-5D4024603700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59C836A6-C2BC-48E8-847A-ECA3059E90A1}">
      <dgm:prSet phldrT="[Text]" custT="1"/>
      <dgm:spPr/>
      <dgm:t>
        <a:bodyPr/>
        <a:lstStyle/>
        <a:p>
          <a:r>
            <a:rPr lang="pt-PT" sz="1400" dirty="0" smtClean="0"/>
            <a:t>Evitar Antibioterapia </a:t>
          </a:r>
          <a:endParaRPr lang="pt-PT" sz="1400" dirty="0"/>
        </a:p>
      </dgm:t>
    </dgm:pt>
    <dgm:pt modelId="{E300E34E-21A2-4CD1-B580-B6715DD4A698}" type="parTrans" cxnId="{BAAA00F4-2F86-4359-A5A5-22496265DFBA}">
      <dgm:prSet/>
      <dgm:spPr/>
      <dgm:t>
        <a:bodyPr/>
        <a:lstStyle/>
        <a:p>
          <a:endParaRPr lang="pt-PT"/>
        </a:p>
      </dgm:t>
    </dgm:pt>
    <dgm:pt modelId="{390605D4-AEC7-4A65-B088-AC3F003B467E}" type="sibTrans" cxnId="{BAAA00F4-2F86-4359-A5A5-22496265DFBA}">
      <dgm:prSet/>
      <dgm:spPr/>
      <dgm:t>
        <a:bodyPr/>
        <a:lstStyle/>
        <a:p>
          <a:endParaRPr lang="pt-PT"/>
        </a:p>
      </dgm:t>
    </dgm:pt>
    <dgm:pt modelId="{72CD20B4-432B-407E-82CB-A02BABBF705A}">
      <dgm:prSet phldrT="[Text]" custT="1"/>
      <dgm:spPr/>
      <dgm:t>
        <a:bodyPr/>
        <a:lstStyle/>
        <a:p>
          <a:r>
            <a:rPr lang="pt-PT" sz="1600" dirty="0" smtClean="0"/>
            <a:t>Nifedipina  </a:t>
          </a:r>
          <a:endParaRPr lang="pt-PT" sz="1600" dirty="0"/>
        </a:p>
      </dgm:t>
    </dgm:pt>
    <dgm:pt modelId="{6E14FEFF-AA07-45C3-AF07-C721C3B37B92}" type="parTrans" cxnId="{91087B4E-319C-4386-B101-0001812DA448}">
      <dgm:prSet/>
      <dgm:spPr/>
      <dgm:t>
        <a:bodyPr/>
        <a:lstStyle/>
        <a:p>
          <a:endParaRPr lang="pt-PT"/>
        </a:p>
      </dgm:t>
    </dgm:pt>
    <dgm:pt modelId="{7FCD0D4B-AC34-46B5-883E-32E1CC5F277C}" type="sibTrans" cxnId="{91087B4E-319C-4386-B101-0001812DA448}">
      <dgm:prSet/>
      <dgm:spPr/>
      <dgm:t>
        <a:bodyPr/>
        <a:lstStyle/>
        <a:p>
          <a:endParaRPr lang="pt-PT"/>
        </a:p>
      </dgm:t>
    </dgm:pt>
    <dgm:pt modelId="{05738E88-1B41-4456-9695-D1164065F2D5}">
      <dgm:prSet phldrT="[Text]"/>
      <dgm:spPr/>
      <dgm:t>
        <a:bodyPr/>
        <a:lstStyle/>
        <a:p>
          <a:r>
            <a:rPr lang="pt-PT" dirty="0" smtClean="0"/>
            <a:t>Indometacina Rectal</a:t>
          </a:r>
          <a:endParaRPr lang="pt-PT" dirty="0"/>
        </a:p>
      </dgm:t>
    </dgm:pt>
    <dgm:pt modelId="{1547FA4F-FBC4-4531-9813-2623A18ABF68}" type="parTrans" cxnId="{4237CE8B-CD00-4055-85FD-B508FA32D09A}">
      <dgm:prSet/>
      <dgm:spPr/>
      <dgm:t>
        <a:bodyPr/>
        <a:lstStyle/>
        <a:p>
          <a:endParaRPr lang="pt-PT"/>
        </a:p>
      </dgm:t>
    </dgm:pt>
    <dgm:pt modelId="{A02E05D7-65FB-4BC9-BF83-C9F28E6BA28A}" type="sibTrans" cxnId="{4237CE8B-CD00-4055-85FD-B508FA32D09A}">
      <dgm:prSet/>
      <dgm:spPr/>
      <dgm:t>
        <a:bodyPr/>
        <a:lstStyle/>
        <a:p>
          <a:endParaRPr lang="pt-PT"/>
        </a:p>
      </dgm:t>
    </dgm:pt>
    <dgm:pt modelId="{8451BCD9-6247-4A7C-A0F1-E57706D8933D}">
      <dgm:prSet phldrT="[Text]"/>
      <dgm:spPr/>
      <dgm:t>
        <a:bodyPr/>
        <a:lstStyle/>
        <a:p>
          <a:r>
            <a:rPr lang="pt-PT" dirty="0" smtClean="0"/>
            <a:t>Antes das 32 s</a:t>
          </a:r>
          <a:endParaRPr lang="pt-PT" dirty="0"/>
        </a:p>
      </dgm:t>
    </dgm:pt>
    <dgm:pt modelId="{32E958BE-C22F-494B-A1F4-3B625C5CBED6}" type="parTrans" cxnId="{A4E35367-9B13-4D84-A34F-D331D671E7DF}">
      <dgm:prSet/>
      <dgm:spPr/>
      <dgm:t>
        <a:bodyPr/>
        <a:lstStyle/>
        <a:p>
          <a:endParaRPr lang="pt-PT"/>
        </a:p>
      </dgm:t>
    </dgm:pt>
    <dgm:pt modelId="{B9F9D7DD-ED07-4A1D-BAE9-A0C7253BE3CD}" type="sibTrans" cxnId="{A4E35367-9B13-4D84-A34F-D331D671E7DF}">
      <dgm:prSet/>
      <dgm:spPr/>
      <dgm:t>
        <a:bodyPr/>
        <a:lstStyle/>
        <a:p>
          <a:endParaRPr lang="pt-PT"/>
        </a:p>
      </dgm:t>
    </dgm:pt>
    <dgm:pt modelId="{90BEB306-1AA5-41BB-ADD7-DAA3F7C8461E}">
      <dgm:prSet phldrT="[Text]"/>
      <dgm:spPr/>
      <dgm:t>
        <a:bodyPr/>
        <a:lstStyle/>
        <a:p>
          <a:r>
            <a:rPr lang="pt-PT" dirty="0" smtClean="0"/>
            <a:t>24-48h duração</a:t>
          </a:r>
          <a:endParaRPr lang="pt-PT" dirty="0"/>
        </a:p>
      </dgm:t>
    </dgm:pt>
    <dgm:pt modelId="{81F4C76E-DA49-4A63-A702-756C575A707D}" type="parTrans" cxnId="{A4B69F43-DCF6-4FAC-B6B6-7F0F45E395A7}">
      <dgm:prSet/>
      <dgm:spPr/>
      <dgm:t>
        <a:bodyPr/>
        <a:lstStyle/>
        <a:p>
          <a:endParaRPr lang="pt-PT"/>
        </a:p>
      </dgm:t>
    </dgm:pt>
    <dgm:pt modelId="{8438305F-13F2-4CB1-9A22-F21B8D65F458}" type="sibTrans" cxnId="{A4B69F43-DCF6-4FAC-B6B6-7F0F45E395A7}">
      <dgm:prSet/>
      <dgm:spPr/>
      <dgm:t>
        <a:bodyPr/>
        <a:lstStyle/>
        <a:p>
          <a:endParaRPr lang="pt-PT"/>
        </a:p>
      </dgm:t>
    </dgm:pt>
    <dgm:pt modelId="{44ABA5F6-A84F-4337-9135-C5E261629F01}" type="pres">
      <dgm:prSet presAssocID="{3DF7AB0E-7C0B-414B-BCCE-5D402460370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33EFF1AB-AADF-4E0A-AD24-9E681CF7516E}" type="pres">
      <dgm:prSet presAssocID="{59C836A6-C2BC-48E8-847A-ECA3059E90A1}" presName="circle1" presStyleLbl="node1" presStyleIdx="0" presStyleCnt="3" custScaleX="102643" custScaleY="102374"/>
      <dgm:spPr/>
    </dgm:pt>
    <dgm:pt modelId="{A9BF3242-7DEB-45FE-885F-F4EF3266F0F6}" type="pres">
      <dgm:prSet presAssocID="{59C836A6-C2BC-48E8-847A-ECA3059E90A1}" presName="space" presStyleCnt="0"/>
      <dgm:spPr/>
    </dgm:pt>
    <dgm:pt modelId="{5E06DD8F-141B-49DF-8DCF-2A0E1FEC0DB5}" type="pres">
      <dgm:prSet presAssocID="{59C836A6-C2BC-48E8-847A-ECA3059E90A1}" presName="rect1" presStyleLbl="alignAcc1" presStyleIdx="0" presStyleCnt="3" custScaleY="112519" custLinFactNeighborX="916" custLinFactNeighborY="-1955"/>
      <dgm:spPr/>
      <dgm:t>
        <a:bodyPr/>
        <a:lstStyle/>
        <a:p>
          <a:endParaRPr lang="pt-PT"/>
        </a:p>
      </dgm:t>
    </dgm:pt>
    <dgm:pt modelId="{84861A22-BD98-4056-8322-BAE73406B591}" type="pres">
      <dgm:prSet presAssocID="{72CD20B4-432B-407E-82CB-A02BABBF705A}" presName="vertSpace2" presStyleLbl="node1" presStyleIdx="0" presStyleCnt="3"/>
      <dgm:spPr/>
    </dgm:pt>
    <dgm:pt modelId="{A6064F35-AA72-4E21-B5C1-8973649DD634}" type="pres">
      <dgm:prSet presAssocID="{72CD20B4-432B-407E-82CB-A02BABBF705A}" presName="circle2" presStyleLbl="node1" presStyleIdx="1" presStyleCnt="3"/>
      <dgm:spPr/>
    </dgm:pt>
    <dgm:pt modelId="{245B23C6-9641-4430-9669-5CCB5170FEB4}" type="pres">
      <dgm:prSet presAssocID="{72CD20B4-432B-407E-82CB-A02BABBF705A}" presName="rect2" presStyleLbl="alignAcc1" presStyleIdx="1" presStyleCnt="3"/>
      <dgm:spPr/>
      <dgm:t>
        <a:bodyPr/>
        <a:lstStyle/>
        <a:p>
          <a:endParaRPr lang="pt-PT"/>
        </a:p>
      </dgm:t>
    </dgm:pt>
    <dgm:pt modelId="{0ED33C46-02A0-4ED1-8CF7-8DA6635BF4CC}" type="pres">
      <dgm:prSet presAssocID="{05738E88-1B41-4456-9695-D1164065F2D5}" presName="vertSpace3" presStyleLbl="node1" presStyleIdx="1" presStyleCnt="3"/>
      <dgm:spPr/>
    </dgm:pt>
    <dgm:pt modelId="{7014C6C2-AF56-4E21-9763-4770E7B7B4B3}" type="pres">
      <dgm:prSet presAssocID="{05738E88-1B41-4456-9695-D1164065F2D5}" presName="circle3" presStyleLbl="node1" presStyleIdx="2" presStyleCnt="3"/>
      <dgm:spPr/>
    </dgm:pt>
    <dgm:pt modelId="{4D36FD42-A767-40E8-A99A-6414A90D1F89}" type="pres">
      <dgm:prSet presAssocID="{05738E88-1B41-4456-9695-D1164065F2D5}" presName="rect3" presStyleLbl="alignAcc1" presStyleIdx="2" presStyleCnt="3"/>
      <dgm:spPr/>
      <dgm:t>
        <a:bodyPr/>
        <a:lstStyle/>
        <a:p>
          <a:endParaRPr lang="pt-PT"/>
        </a:p>
      </dgm:t>
    </dgm:pt>
    <dgm:pt modelId="{C4EADC2D-EA5F-46E1-A648-2472C42374E0}" type="pres">
      <dgm:prSet presAssocID="{59C836A6-C2BC-48E8-847A-ECA3059E90A1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D8F082CB-22E7-4ACF-AC1B-7FCFB4741348}" type="pres">
      <dgm:prSet presAssocID="{59C836A6-C2BC-48E8-847A-ECA3059E90A1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E2D97C0-7094-44D1-9229-8E8CBA5F1211}" type="pres">
      <dgm:prSet presAssocID="{72CD20B4-432B-407E-82CB-A02BABBF705A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79FB066-1C3B-4F01-9BF3-9B1F3FAFBC7B}" type="pres">
      <dgm:prSet presAssocID="{72CD20B4-432B-407E-82CB-A02BABBF705A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C71C574-22C0-4664-806D-3B2843942AD2}" type="pres">
      <dgm:prSet presAssocID="{05738E88-1B41-4456-9695-D1164065F2D5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5ED42FF-7628-43CF-A4F1-05D28FB18E20}" type="pres">
      <dgm:prSet presAssocID="{05738E88-1B41-4456-9695-D1164065F2D5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A64D7664-9A91-4F4F-961F-F2380C2350D0}" type="presOf" srcId="{72CD20B4-432B-407E-82CB-A02BABBF705A}" destId="{245B23C6-9641-4430-9669-5CCB5170FEB4}" srcOrd="0" destOrd="0" presId="urn:microsoft.com/office/officeart/2005/8/layout/target3"/>
    <dgm:cxn modelId="{A4E35367-9B13-4D84-A34F-D331D671E7DF}" srcId="{05738E88-1B41-4456-9695-D1164065F2D5}" destId="{8451BCD9-6247-4A7C-A0F1-E57706D8933D}" srcOrd="0" destOrd="0" parTransId="{32E958BE-C22F-494B-A1F4-3B625C5CBED6}" sibTransId="{B9F9D7DD-ED07-4A1D-BAE9-A0C7253BE3CD}"/>
    <dgm:cxn modelId="{5F706B3B-7D8B-44A7-A208-53AC7AB75436}" type="presOf" srcId="{90BEB306-1AA5-41BB-ADD7-DAA3F7C8461E}" destId="{25ED42FF-7628-43CF-A4F1-05D28FB18E20}" srcOrd="0" destOrd="1" presId="urn:microsoft.com/office/officeart/2005/8/layout/target3"/>
    <dgm:cxn modelId="{B46E8C7E-14DD-429F-89DA-53B84E5A1E05}" type="presOf" srcId="{59C836A6-C2BC-48E8-847A-ECA3059E90A1}" destId="{C4EADC2D-EA5F-46E1-A648-2472C42374E0}" srcOrd="1" destOrd="0" presId="urn:microsoft.com/office/officeart/2005/8/layout/target3"/>
    <dgm:cxn modelId="{635E0BED-2094-4C45-8FF2-0274A4FAD309}" type="presOf" srcId="{05738E88-1B41-4456-9695-D1164065F2D5}" destId="{4D36FD42-A767-40E8-A99A-6414A90D1F89}" srcOrd="0" destOrd="0" presId="urn:microsoft.com/office/officeart/2005/8/layout/target3"/>
    <dgm:cxn modelId="{4237CE8B-CD00-4055-85FD-B508FA32D09A}" srcId="{3DF7AB0E-7C0B-414B-BCCE-5D4024603700}" destId="{05738E88-1B41-4456-9695-D1164065F2D5}" srcOrd="2" destOrd="0" parTransId="{1547FA4F-FBC4-4531-9813-2623A18ABF68}" sibTransId="{A02E05D7-65FB-4BC9-BF83-C9F28E6BA28A}"/>
    <dgm:cxn modelId="{A4B69F43-DCF6-4FAC-B6B6-7F0F45E395A7}" srcId="{05738E88-1B41-4456-9695-D1164065F2D5}" destId="{90BEB306-1AA5-41BB-ADD7-DAA3F7C8461E}" srcOrd="1" destOrd="0" parTransId="{81F4C76E-DA49-4A63-A702-756C575A707D}" sibTransId="{8438305F-13F2-4CB1-9A22-F21B8D65F458}"/>
    <dgm:cxn modelId="{99FBE845-1111-4FF2-8095-53C60BA757EC}" type="presOf" srcId="{3DF7AB0E-7C0B-414B-BCCE-5D4024603700}" destId="{44ABA5F6-A84F-4337-9135-C5E261629F01}" srcOrd="0" destOrd="0" presId="urn:microsoft.com/office/officeart/2005/8/layout/target3"/>
    <dgm:cxn modelId="{6A429BC3-4931-4601-9692-16C1E9A269ED}" type="presOf" srcId="{72CD20B4-432B-407E-82CB-A02BABBF705A}" destId="{9E2D97C0-7094-44D1-9229-8E8CBA5F1211}" srcOrd="1" destOrd="0" presId="urn:microsoft.com/office/officeart/2005/8/layout/target3"/>
    <dgm:cxn modelId="{49F2F7BC-9900-4B7B-A359-9852F92CDB36}" type="presOf" srcId="{8451BCD9-6247-4A7C-A0F1-E57706D8933D}" destId="{25ED42FF-7628-43CF-A4F1-05D28FB18E20}" srcOrd="0" destOrd="0" presId="urn:microsoft.com/office/officeart/2005/8/layout/target3"/>
    <dgm:cxn modelId="{91087B4E-319C-4386-B101-0001812DA448}" srcId="{3DF7AB0E-7C0B-414B-BCCE-5D4024603700}" destId="{72CD20B4-432B-407E-82CB-A02BABBF705A}" srcOrd="1" destOrd="0" parTransId="{6E14FEFF-AA07-45C3-AF07-C721C3B37B92}" sibTransId="{7FCD0D4B-AC34-46B5-883E-32E1CC5F277C}"/>
    <dgm:cxn modelId="{BAAA00F4-2F86-4359-A5A5-22496265DFBA}" srcId="{3DF7AB0E-7C0B-414B-BCCE-5D4024603700}" destId="{59C836A6-C2BC-48E8-847A-ECA3059E90A1}" srcOrd="0" destOrd="0" parTransId="{E300E34E-21A2-4CD1-B580-B6715DD4A698}" sibTransId="{390605D4-AEC7-4A65-B088-AC3F003B467E}"/>
    <dgm:cxn modelId="{F22FF57E-3701-4FD4-8CEF-BD4CDFA056D4}" type="presOf" srcId="{05738E88-1B41-4456-9695-D1164065F2D5}" destId="{6C71C574-22C0-4664-806D-3B2843942AD2}" srcOrd="1" destOrd="0" presId="urn:microsoft.com/office/officeart/2005/8/layout/target3"/>
    <dgm:cxn modelId="{AB13206A-625A-4459-A4E2-77CD6A209B4D}" type="presOf" srcId="{59C836A6-C2BC-48E8-847A-ECA3059E90A1}" destId="{5E06DD8F-141B-49DF-8DCF-2A0E1FEC0DB5}" srcOrd="0" destOrd="0" presId="urn:microsoft.com/office/officeart/2005/8/layout/target3"/>
    <dgm:cxn modelId="{BA4713EE-1957-412D-BAAD-6CDF287649C6}" type="presParOf" srcId="{44ABA5F6-A84F-4337-9135-C5E261629F01}" destId="{33EFF1AB-AADF-4E0A-AD24-9E681CF7516E}" srcOrd="0" destOrd="0" presId="urn:microsoft.com/office/officeart/2005/8/layout/target3"/>
    <dgm:cxn modelId="{A7D0C50D-0D3A-4352-9321-3B7DE5C7D531}" type="presParOf" srcId="{44ABA5F6-A84F-4337-9135-C5E261629F01}" destId="{A9BF3242-7DEB-45FE-885F-F4EF3266F0F6}" srcOrd="1" destOrd="0" presId="urn:microsoft.com/office/officeart/2005/8/layout/target3"/>
    <dgm:cxn modelId="{87975534-3112-418F-BAD2-BEC91F27E056}" type="presParOf" srcId="{44ABA5F6-A84F-4337-9135-C5E261629F01}" destId="{5E06DD8F-141B-49DF-8DCF-2A0E1FEC0DB5}" srcOrd="2" destOrd="0" presId="urn:microsoft.com/office/officeart/2005/8/layout/target3"/>
    <dgm:cxn modelId="{E386D10A-860D-4260-ABF0-897F4FBD84E3}" type="presParOf" srcId="{44ABA5F6-A84F-4337-9135-C5E261629F01}" destId="{84861A22-BD98-4056-8322-BAE73406B591}" srcOrd="3" destOrd="0" presId="urn:microsoft.com/office/officeart/2005/8/layout/target3"/>
    <dgm:cxn modelId="{C8ACBF73-BACF-492A-B15C-888AA9FA1D80}" type="presParOf" srcId="{44ABA5F6-A84F-4337-9135-C5E261629F01}" destId="{A6064F35-AA72-4E21-B5C1-8973649DD634}" srcOrd="4" destOrd="0" presId="urn:microsoft.com/office/officeart/2005/8/layout/target3"/>
    <dgm:cxn modelId="{F152E214-ED3A-4504-BC1B-20535B8C1703}" type="presParOf" srcId="{44ABA5F6-A84F-4337-9135-C5E261629F01}" destId="{245B23C6-9641-4430-9669-5CCB5170FEB4}" srcOrd="5" destOrd="0" presId="urn:microsoft.com/office/officeart/2005/8/layout/target3"/>
    <dgm:cxn modelId="{659E7B2C-349F-49D8-AD5E-22543C62D1FA}" type="presParOf" srcId="{44ABA5F6-A84F-4337-9135-C5E261629F01}" destId="{0ED33C46-02A0-4ED1-8CF7-8DA6635BF4CC}" srcOrd="6" destOrd="0" presId="urn:microsoft.com/office/officeart/2005/8/layout/target3"/>
    <dgm:cxn modelId="{568FA014-8EBA-471F-90E8-442EF2C4BA16}" type="presParOf" srcId="{44ABA5F6-A84F-4337-9135-C5E261629F01}" destId="{7014C6C2-AF56-4E21-9763-4770E7B7B4B3}" srcOrd="7" destOrd="0" presId="urn:microsoft.com/office/officeart/2005/8/layout/target3"/>
    <dgm:cxn modelId="{955D578D-2EA1-4A4E-8B2E-77F5A2B1A5C7}" type="presParOf" srcId="{44ABA5F6-A84F-4337-9135-C5E261629F01}" destId="{4D36FD42-A767-40E8-A99A-6414A90D1F89}" srcOrd="8" destOrd="0" presId="urn:microsoft.com/office/officeart/2005/8/layout/target3"/>
    <dgm:cxn modelId="{D2C1B4B1-A48D-4A93-9023-D797F8D8168D}" type="presParOf" srcId="{44ABA5F6-A84F-4337-9135-C5E261629F01}" destId="{C4EADC2D-EA5F-46E1-A648-2472C42374E0}" srcOrd="9" destOrd="0" presId="urn:microsoft.com/office/officeart/2005/8/layout/target3"/>
    <dgm:cxn modelId="{496A7031-B689-45BA-83E6-3878EC22E844}" type="presParOf" srcId="{44ABA5F6-A84F-4337-9135-C5E261629F01}" destId="{D8F082CB-22E7-4ACF-AC1B-7FCFB4741348}" srcOrd="10" destOrd="0" presId="urn:microsoft.com/office/officeart/2005/8/layout/target3"/>
    <dgm:cxn modelId="{54C49D32-D5F3-4971-A643-DB81BDA67620}" type="presParOf" srcId="{44ABA5F6-A84F-4337-9135-C5E261629F01}" destId="{9E2D97C0-7094-44D1-9229-8E8CBA5F1211}" srcOrd="11" destOrd="0" presId="urn:microsoft.com/office/officeart/2005/8/layout/target3"/>
    <dgm:cxn modelId="{4151A3C3-1C38-40E7-B948-04DB2FEC2136}" type="presParOf" srcId="{44ABA5F6-A84F-4337-9135-C5E261629F01}" destId="{379FB066-1C3B-4F01-9BF3-9B1F3FAFBC7B}" srcOrd="12" destOrd="0" presId="urn:microsoft.com/office/officeart/2005/8/layout/target3"/>
    <dgm:cxn modelId="{DC427BF4-E440-4605-AFD3-715D20A29041}" type="presParOf" srcId="{44ABA5F6-A84F-4337-9135-C5E261629F01}" destId="{6C71C574-22C0-4664-806D-3B2843942AD2}" srcOrd="13" destOrd="0" presId="urn:microsoft.com/office/officeart/2005/8/layout/target3"/>
    <dgm:cxn modelId="{7293DF36-43CF-4429-8EA9-0332422E2012}" type="presParOf" srcId="{44ABA5F6-A84F-4337-9135-C5E261629F01}" destId="{25ED42FF-7628-43CF-A4F1-05D28FB18E20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354EA7-67E2-4C00-BDF3-0DD91288719B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6C61F948-3C80-40EC-AF54-5C74C40E870D}">
      <dgm:prSet phldrT="[Text]"/>
      <dgm:spPr/>
      <dgm:t>
        <a:bodyPr/>
        <a:lstStyle/>
        <a:p>
          <a:pPr algn="r"/>
          <a:r>
            <a:rPr lang="pt-PT" dirty="0" smtClean="0"/>
            <a:t>Hidratação</a:t>
          </a:r>
          <a:endParaRPr lang="pt-PT" dirty="0"/>
        </a:p>
      </dgm:t>
    </dgm:pt>
    <dgm:pt modelId="{863B274A-0F68-41FE-ABF6-52D5FAF158A3}" type="parTrans" cxnId="{80C3D289-E010-4D2B-9398-2525F2611D60}">
      <dgm:prSet/>
      <dgm:spPr/>
      <dgm:t>
        <a:bodyPr/>
        <a:lstStyle/>
        <a:p>
          <a:endParaRPr lang="pt-PT"/>
        </a:p>
      </dgm:t>
    </dgm:pt>
    <dgm:pt modelId="{844C5D92-8630-47B8-895B-9640A047DF9F}" type="sibTrans" cxnId="{80C3D289-E010-4D2B-9398-2525F2611D60}">
      <dgm:prSet/>
      <dgm:spPr/>
      <dgm:t>
        <a:bodyPr/>
        <a:lstStyle/>
        <a:p>
          <a:endParaRPr lang="pt-PT"/>
        </a:p>
      </dgm:t>
    </dgm:pt>
    <dgm:pt modelId="{EA1987A9-F0C8-46A4-B046-E899F0B56C1A}">
      <dgm:prSet phldrT="[Text]"/>
      <dgm:spPr/>
      <dgm:t>
        <a:bodyPr/>
        <a:lstStyle/>
        <a:p>
          <a:pPr algn="ctr"/>
          <a:r>
            <a:rPr lang="pt-PT" dirty="0" smtClean="0"/>
            <a:t>Parar contracções: </a:t>
          </a:r>
        </a:p>
        <a:p>
          <a:pPr algn="ctr"/>
          <a:r>
            <a:rPr lang="pt-PT" dirty="0" smtClean="0"/>
            <a:t>Actosiban</a:t>
          </a:r>
          <a:endParaRPr lang="pt-PT" dirty="0"/>
        </a:p>
      </dgm:t>
    </dgm:pt>
    <dgm:pt modelId="{06813BDE-7D81-4588-B2A4-CC0D92AEB527}" type="parTrans" cxnId="{31E90544-6A6C-4DF6-993F-5737654ABD3C}">
      <dgm:prSet/>
      <dgm:spPr/>
      <dgm:t>
        <a:bodyPr/>
        <a:lstStyle/>
        <a:p>
          <a:endParaRPr lang="pt-PT"/>
        </a:p>
      </dgm:t>
    </dgm:pt>
    <dgm:pt modelId="{0D10F8D1-F1D4-4EEB-8DCC-A6094B3E6012}" type="sibTrans" cxnId="{31E90544-6A6C-4DF6-993F-5737654ABD3C}">
      <dgm:prSet/>
      <dgm:spPr/>
      <dgm:t>
        <a:bodyPr/>
        <a:lstStyle/>
        <a:p>
          <a:endParaRPr lang="pt-PT"/>
        </a:p>
      </dgm:t>
    </dgm:pt>
    <dgm:pt modelId="{C7502F08-5DA0-4989-9CD1-5C97619DE047}" type="pres">
      <dgm:prSet presAssocID="{35354EA7-67E2-4C00-BDF3-0DD91288719B}" presName="compositeShape" presStyleCnt="0">
        <dgm:presLayoutVars>
          <dgm:chMax val="7"/>
          <dgm:dir/>
          <dgm:resizeHandles val="exact"/>
        </dgm:presLayoutVars>
      </dgm:prSet>
      <dgm:spPr/>
    </dgm:pt>
    <dgm:pt modelId="{798793E9-A6C6-4820-AD5B-B1D7D248EB49}" type="pres">
      <dgm:prSet presAssocID="{6C61F948-3C80-40EC-AF54-5C74C40E870D}" presName="circ1" presStyleLbl="vennNode1" presStyleIdx="0" presStyleCnt="2" custScaleX="53054" custScaleY="51054" custLinFactNeighborX="87939" custLinFactNeighborY="-17211"/>
      <dgm:spPr/>
      <dgm:t>
        <a:bodyPr/>
        <a:lstStyle/>
        <a:p>
          <a:endParaRPr lang="pt-PT"/>
        </a:p>
      </dgm:t>
    </dgm:pt>
    <dgm:pt modelId="{E24AB255-9E2A-4E8D-9F34-DA432F3E4978}" type="pres">
      <dgm:prSet presAssocID="{6C61F948-3C80-40EC-AF54-5C74C40E870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B08238B-BE51-46EA-9A15-B3AB9485DD17}" type="pres">
      <dgm:prSet presAssocID="{EA1987A9-F0C8-46A4-B046-E899F0B56C1A}" presName="circ2" presStyleLbl="vennNode1" presStyleIdx="1" presStyleCnt="2" custScaleX="52508" custScaleY="52779" custLinFactNeighborX="18485" custLinFactNeighborY="17484"/>
      <dgm:spPr/>
      <dgm:t>
        <a:bodyPr/>
        <a:lstStyle/>
        <a:p>
          <a:endParaRPr lang="pt-PT"/>
        </a:p>
      </dgm:t>
    </dgm:pt>
    <dgm:pt modelId="{2CBF9A95-EA25-4B74-AABE-DD136E094B4A}" type="pres">
      <dgm:prSet presAssocID="{EA1987A9-F0C8-46A4-B046-E899F0B56C1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31E90544-6A6C-4DF6-993F-5737654ABD3C}" srcId="{35354EA7-67E2-4C00-BDF3-0DD91288719B}" destId="{EA1987A9-F0C8-46A4-B046-E899F0B56C1A}" srcOrd="1" destOrd="0" parTransId="{06813BDE-7D81-4588-B2A4-CC0D92AEB527}" sibTransId="{0D10F8D1-F1D4-4EEB-8DCC-A6094B3E6012}"/>
    <dgm:cxn modelId="{D54D1570-1B83-47CE-984B-2AA6B6AD9FDF}" type="presOf" srcId="{35354EA7-67E2-4C00-BDF3-0DD91288719B}" destId="{C7502F08-5DA0-4989-9CD1-5C97619DE047}" srcOrd="0" destOrd="0" presId="urn:microsoft.com/office/officeart/2005/8/layout/venn1"/>
    <dgm:cxn modelId="{3D446F02-F543-47DF-B968-4BC99DD0A65B}" type="presOf" srcId="{6C61F948-3C80-40EC-AF54-5C74C40E870D}" destId="{E24AB255-9E2A-4E8D-9F34-DA432F3E4978}" srcOrd="1" destOrd="0" presId="urn:microsoft.com/office/officeart/2005/8/layout/venn1"/>
    <dgm:cxn modelId="{A4227A21-4B16-4609-82F3-3E091919E845}" type="presOf" srcId="{EA1987A9-F0C8-46A4-B046-E899F0B56C1A}" destId="{2CBF9A95-EA25-4B74-AABE-DD136E094B4A}" srcOrd="1" destOrd="0" presId="urn:microsoft.com/office/officeart/2005/8/layout/venn1"/>
    <dgm:cxn modelId="{1038992C-9999-4E5B-AA83-46B0CF0AD9DE}" type="presOf" srcId="{EA1987A9-F0C8-46A4-B046-E899F0B56C1A}" destId="{2B08238B-BE51-46EA-9A15-B3AB9485DD17}" srcOrd="0" destOrd="0" presId="urn:microsoft.com/office/officeart/2005/8/layout/venn1"/>
    <dgm:cxn modelId="{1B10B2A3-2C4C-4554-9C06-839AEC145D43}" type="presOf" srcId="{6C61F948-3C80-40EC-AF54-5C74C40E870D}" destId="{798793E9-A6C6-4820-AD5B-B1D7D248EB49}" srcOrd="0" destOrd="0" presId="urn:microsoft.com/office/officeart/2005/8/layout/venn1"/>
    <dgm:cxn modelId="{80C3D289-E010-4D2B-9398-2525F2611D60}" srcId="{35354EA7-67E2-4C00-BDF3-0DD91288719B}" destId="{6C61F948-3C80-40EC-AF54-5C74C40E870D}" srcOrd="0" destOrd="0" parTransId="{863B274A-0F68-41FE-ABF6-52D5FAF158A3}" sibTransId="{844C5D92-8630-47B8-895B-9640A047DF9F}"/>
    <dgm:cxn modelId="{94005F4A-6D45-4949-97A1-696FC1138419}" type="presParOf" srcId="{C7502F08-5DA0-4989-9CD1-5C97619DE047}" destId="{798793E9-A6C6-4820-AD5B-B1D7D248EB49}" srcOrd="0" destOrd="0" presId="urn:microsoft.com/office/officeart/2005/8/layout/venn1"/>
    <dgm:cxn modelId="{E7CAD786-B425-4702-A78F-216B13170302}" type="presParOf" srcId="{C7502F08-5DA0-4989-9CD1-5C97619DE047}" destId="{E24AB255-9E2A-4E8D-9F34-DA432F3E4978}" srcOrd="1" destOrd="0" presId="urn:microsoft.com/office/officeart/2005/8/layout/venn1"/>
    <dgm:cxn modelId="{FBBB2548-6898-426E-8969-23012CDA4F1B}" type="presParOf" srcId="{C7502F08-5DA0-4989-9CD1-5C97619DE047}" destId="{2B08238B-BE51-46EA-9A15-B3AB9485DD17}" srcOrd="2" destOrd="0" presId="urn:microsoft.com/office/officeart/2005/8/layout/venn1"/>
    <dgm:cxn modelId="{CA915760-0214-4ACC-856E-43D2ABF6C7E7}" type="presParOf" srcId="{C7502F08-5DA0-4989-9CD1-5C97619DE047}" destId="{2CBF9A95-EA25-4B74-AABE-DD136E094B4A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E5FE72-7F39-4B29-99A8-EBDC2DA61F29}">
      <dsp:nvSpPr>
        <dsp:cNvPr id="0" name=""/>
        <dsp:cNvSpPr/>
      </dsp:nvSpPr>
      <dsp:spPr>
        <a:xfrm rot="1189772">
          <a:off x="1774156" y="2692669"/>
          <a:ext cx="2110897" cy="67324"/>
        </a:xfrm>
        <a:custGeom>
          <a:avLst/>
          <a:gdLst/>
          <a:ahLst/>
          <a:cxnLst/>
          <a:rect l="0" t="0" r="0" b="0"/>
          <a:pathLst>
            <a:path>
              <a:moveTo>
                <a:pt x="0" y="33662"/>
              </a:moveTo>
              <a:lnTo>
                <a:pt x="2110897" y="3366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317EBB-A813-4CFF-9390-2EAC1724F327}">
      <dsp:nvSpPr>
        <dsp:cNvPr id="0" name=""/>
        <dsp:cNvSpPr/>
      </dsp:nvSpPr>
      <dsp:spPr>
        <a:xfrm rot="20564358">
          <a:off x="1791799" y="1502827"/>
          <a:ext cx="1995736" cy="67324"/>
        </a:xfrm>
        <a:custGeom>
          <a:avLst/>
          <a:gdLst/>
          <a:ahLst/>
          <a:cxnLst/>
          <a:rect l="0" t="0" r="0" b="0"/>
          <a:pathLst>
            <a:path>
              <a:moveTo>
                <a:pt x="0" y="33662"/>
              </a:moveTo>
              <a:lnTo>
                <a:pt x="1995736" y="3366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B18463-62EB-4585-B730-75E0A962962A}">
      <dsp:nvSpPr>
        <dsp:cNvPr id="0" name=""/>
        <dsp:cNvSpPr/>
      </dsp:nvSpPr>
      <dsp:spPr>
        <a:xfrm>
          <a:off x="1146408" y="1278182"/>
          <a:ext cx="2280046" cy="228004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1AFF3A-7BD5-4268-ABC3-B60318D60A31}">
      <dsp:nvSpPr>
        <dsp:cNvPr id="0" name=""/>
        <dsp:cNvSpPr/>
      </dsp:nvSpPr>
      <dsp:spPr>
        <a:xfrm>
          <a:off x="3702536" y="198557"/>
          <a:ext cx="1656312" cy="159394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kern="1200" dirty="0" smtClean="0"/>
            <a:t>Medicação para parar contracção </a:t>
          </a:r>
          <a:r>
            <a:rPr lang="pt-PT" sz="1600" kern="1200" dirty="0" smtClean="0"/>
            <a:t>contra-indicada ou &lt;34s</a:t>
          </a:r>
          <a:endParaRPr lang="pt-PT" sz="1600" kern="1200" dirty="0"/>
        </a:p>
      </dsp:txBody>
      <dsp:txXfrm>
        <a:off x="3945097" y="431985"/>
        <a:ext cx="1171190" cy="1127088"/>
      </dsp:txXfrm>
    </dsp:sp>
    <dsp:sp modelId="{274D1328-E2A2-49B5-A9FA-C32B3BC75E93}">
      <dsp:nvSpPr>
        <dsp:cNvPr id="0" name=""/>
        <dsp:cNvSpPr/>
      </dsp:nvSpPr>
      <dsp:spPr>
        <a:xfrm>
          <a:off x="5135295" y="198557"/>
          <a:ext cx="2484469" cy="1593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PT" sz="6500" kern="1200" dirty="0"/>
        </a:p>
      </dsp:txBody>
      <dsp:txXfrm>
        <a:off x="5135295" y="198557"/>
        <a:ext cx="2484469" cy="1593944"/>
      </dsp:txXfrm>
    </dsp:sp>
    <dsp:sp modelId="{443405F4-64B2-44DF-AF13-E1E7259B67DB}">
      <dsp:nvSpPr>
        <dsp:cNvPr id="0" name=""/>
        <dsp:cNvSpPr/>
      </dsp:nvSpPr>
      <dsp:spPr>
        <a:xfrm>
          <a:off x="3751951" y="2664178"/>
          <a:ext cx="1692469" cy="13998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/>
            <a:t>Medicação para parar contracção </a:t>
          </a:r>
          <a:r>
            <a:rPr lang="pt-PT" sz="1400" kern="1200" dirty="0" smtClean="0"/>
            <a:t>não contra-indicada ou 24-34 s gestação</a:t>
          </a:r>
          <a:endParaRPr lang="pt-PT" sz="1400" kern="1200" dirty="0"/>
        </a:p>
      </dsp:txBody>
      <dsp:txXfrm>
        <a:off x="3999807" y="2869177"/>
        <a:ext cx="1196757" cy="9898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EFF1AB-AADF-4E0A-AD24-9E681CF7516E}">
      <dsp:nvSpPr>
        <dsp:cNvPr id="0" name=""/>
        <dsp:cNvSpPr/>
      </dsp:nvSpPr>
      <dsp:spPr>
        <a:xfrm>
          <a:off x="-15130" y="924012"/>
          <a:ext cx="2350375" cy="234421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06DD8F-141B-49DF-8DCF-2A0E1FEC0DB5}">
      <dsp:nvSpPr>
        <dsp:cNvPr id="0" name=""/>
        <dsp:cNvSpPr/>
      </dsp:nvSpPr>
      <dsp:spPr>
        <a:xfrm>
          <a:off x="1160057" y="763092"/>
          <a:ext cx="2671496" cy="257652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/>
            <a:t>Evitar Antibioterapia </a:t>
          </a:r>
          <a:endParaRPr lang="pt-PT" sz="1400" kern="1200" dirty="0"/>
        </a:p>
      </dsp:txBody>
      <dsp:txXfrm>
        <a:off x="1160057" y="763092"/>
        <a:ext cx="1335748" cy="772958"/>
      </dsp:txXfrm>
    </dsp:sp>
    <dsp:sp modelId="{A6064F35-AA72-4E21-B5C1-8973649DD634}">
      <dsp:nvSpPr>
        <dsp:cNvPr id="0" name=""/>
        <dsp:cNvSpPr/>
      </dsp:nvSpPr>
      <dsp:spPr>
        <a:xfrm>
          <a:off x="415855" y="1638150"/>
          <a:ext cx="1488403" cy="148840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5B23C6-9641-4430-9669-5CCB5170FEB4}">
      <dsp:nvSpPr>
        <dsp:cNvPr id="0" name=""/>
        <dsp:cNvSpPr/>
      </dsp:nvSpPr>
      <dsp:spPr>
        <a:xfrm>
          <a:off x="1160057" y="1638150"/>
          <a:ext cx="2671496" cy="148840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kern="1200" dirty="0" smtClean="0"/>
            <a:t>Nifedipina  </a:t>
          </a:r>
          <a:endParaRPr lang="pt-PT" sz="1600" kern="1200" dirty="0"/>
        </a:p>
      </dsp:txBody>
      <dsp:txXfrm>
        <a:off x="1160057" y="1638150"/>
        <a:ext cx="1335748" cy="686955"/>
      </dsp:txXfrm>
    </dsp:sp>
    <dsp:sp modelId="{7014C6C2-AF56-4E21-9763-4770E7B7B4B3}">
      <dsp:nvSpPr>
        <dsp:cNvPr id="0" name=""/>
        <dsp:cNvSpPr/>
      </dsp:nvSpPr>
      <dsp:spPr>
        <a:xfrm>
          <a:off x="816579" y="2325106"/>
          <a:ext cx="686955" cy="68695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36FD42-A767-40E8-A99A-6414A90D1F89}">
      <dsp:nvSpPr>
        <dsp:cNvPr id="0" name=""/>
        <dsp:cNvSpPr/>
      </dsp:nvSpPr>
      <dsp:spPr>
        <a:xfrm>
          <a:off x="1160057" y="2325106"/>
          <a:ext cx="2671496" cy="68695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kern="1200" dirty="0" smtClean="0"/>
            <a:t>Indometacina Rectal</a:t>
          </a:r>
          <a:endParaRPr lang="pt-PT" sz="1600" kern="1200" dirty="0"/>
        </a:p>
      </dsp:txBody>
      <dsp:txXfrm>
        <a:off x="1160057" y="2325106"/>
        <a:ext cx="1335748" cy="686955"/>
      </dsp:txXfrm>
    </dsp:sp>
    <dsp:sp modelId="{25ED42FF-7628-43CF-A4F1-05D28FB18E20}">
      <dsp:nvSpPr>
        <dsp:cNvPr id="0" name=""/>
        <dsp:cNvSpPr/>
      </dsp:nvSpPr>
      <dsp:spPr>
        <a:xfrm>
          <a:off x="2495805" y="2325106"/>
          <a:ext cx="1335748" cy="686955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300" kern="1200" dirty="0" smtClean="0"/>
            <a:t>Antes das 32 s</a:t>
          </a:r>
          <a:endParaRPr lang="pt-PT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300" kern="1200" dirty="0" smtClean="0"/>
            <a:t>24-48h duração</a:t>
          </a:r>
          <a:endParaRPr lang="pt-PT" sz="1300" kern="1200" dirty="0"/>
        </a:p>
      </dsp:txBody>
      <dsp:txXfrm>
        <a:off x="2495805" y="2325106"/>
        <a:ext cx="1335748" cy="6869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8793E9-A6C6-4820-AD5B-B1D7D248EB49}">
      <dsp:nvSpPr>
        <dsp:cNvPr id="0" name=""/>
        <dsp:cNvSpPr/>
      </dsp:nvSpPr>
      <dsp:spPr>
        <a:xfrm>
          <a:off x="4713321" y="296815"/>
          <a:ext cx="2089741" cy="201096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700" kern="1200" dirty="0" smtClean="0"/>
            <a:t>Hidratação</a:t>
          </a:r>
          <a:endParaRPr lang="pt-PT" sz="1700" kern="1200" dirty="0"/>
        </a:p>
      </dsp:txBody>
      <dsp:txXfrm>
        <a:off x="5005132" y="533950"/>
        <a:ext cx="1204896" cy="1536692"/>
      </dsp:txXfrm>
    </dsp:sp>
    <dsp:sp modelId="{2B08238B-BE51-46EA-9A15-B3AB9485DD17}">
      <dsp:nvSpPr>
        <dsp:cNvPr id="0" name=""/>
        <dsp:cNvSpPr/>
      </dsp:nvSpPr>
      <dsp:spPr>
        <a:xfrm>
          <a:off x="4827197" y="1629442"/>
          <a:ext cx="2068235" cy="207891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700" kern="1200" dirty="0" smtClean="0"/>
            <a:t>Parar contracções: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700" kern="1200" dirty="0" smtClean="0"/>
            <a:t>Actosiban</a:t>
          </a:r>
          <a:endParaRPr lang="pt-PT" sz="1700" kern="1200" dirty="0"/>
        </a:p>
      </dsp:txBody>
      <dsp:txXfrm>
        <a:off x="5414129" y="1874590"/>
        <a:ext cx="1192496" cy="15886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BA64-4469-4D8F-A570-9C957B37EA6E}" type="datetimeFigureOut">
              <a:rPr lang="pt-PT" smtClean="0"/>
              <a:t>04-04-2013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2564-1D3A-45E5-8690-F3D81D7F4B94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BA64-4469-4D8F-A570-9C957B37EA6E}" type="datetimeFigureOut">
              <a:rPr lang="pt-PT" smtClean="0"/>
              <a:t>04-04-2013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2564-1D3A-45E5-8690-F3D81D7F4B94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BA64-4469-4D8F-A570-9C957B37EA6E}" type="datetimeFigureOut">
              <a:rPr lang="pt-PT" smtClean="0"/>
              <a:t>04-04-2013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2564-1D3A-45E5-8690-F3D81D7F4B94}" type="slidenum">
              <a:rPr lang="pt-PT" smtClean="0"/>
              <a:t>‹#›</a:t>
            </a:fld>
            <a:endParaRPr lang="pt-PT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BA64-4469-4D8F-A570-9C957B37EA6E}" type="datetimeFigureOut">
              <a:rPr lang="pt-PT" smtClean="0"/>
              <a:t>04-04-2013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2564-1D3A-45E5-8690-F3D81D7F4B94}" type="slidenum">
              <a:rPr lang="pt-PT" smtClean="0"/>
              <a:t>‹#›</a:t>
            </a:fld>
            <a:endParaRPr lang="pt-PT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BA64-4469-4D8F-A570-9C957B37EA6E}" type="datetimeFigureOut">
              <a:rPr lang="pt-PT" smtClean="0"/>
              <a:t>04-04-2013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2564-1D3A-45E5-8690-F3D81D7F4B94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BA64-4469-4D8F-A570-9C957B37EA6E}" type="datetimeFigureOut">
              <a:rPr lang="pt-PT" smtClean="0"/>
              <a:t>04-04-2013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2564-1D3A-45E5-8690-F3D81D7F4B94}" type="slidenum">
              <a:rPr lang="pt-PT" smtClean="0"/>
              <a:t>‹#›</a:t>
            </a:fld>
            <a:endParaRPr lang="pt-P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BA64-4469-4D8F-A570-9C957B37EA6E}" type="datetimeFigureOut">
              <a:rPr lang="pt-PT" smtClean="0"/>
              <a:t>04-04-2013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2564-1D3A-45E5-8690-F3D81D7F4B94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BA64-4469-4D8F-A570-9C957B37EA6E}" type="datetimeFigureOut">
              <a:rPr lang="pt-PT" smtClean="0"/>
              <a:t>04-04-2013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2564-1D3A-45E5-8690-F3D81D7F4B94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BA64-4469-4D8F-A570-9C957B37EA6E}" type="datetimeFigureOut">
              <a:rPr lang="pt-PT" smtClean="0"/>
              <a:t>04-04-2013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2564-1D3A-45E5-8690-F3D81D7F4B94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BA64-4469-4D8F-A570-9C957B37EA6E}" type="datetimeFigureOut">
              <a:rPr lang="pt-PT" smtClean="0"/>
              <a:t>04-04-2013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2564-1D3A-45E5-8690-F3D81D7F4B94}" type="slidenum">
              <a:rPr lang="pt-PT" smtClean="0"/>
              <a:t>‹#›</a:t>
            </a:fld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BA64-4469-4D8F-A570-9C957B37EA6E}" type="datetimeFigureOut">
              <a:rPr lang="pt-PT" smtClean="0"/>
              <a:t>04-04-2013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2564-1D3A-45E5-8690-F3D81D7F4B94}" type="slidenum">
              <a:rPr lang="pt-PT" smtClean="0"/>
              <a:t>‹#›</a:t>
            </a:fld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18ABA64-4469-4D8F-A570-9C957B37EA6E}" type="datetimeFigureOut">
              <a:rPr lang="pt-PT" smtClean="0"/>
              <a:t>04-04-2013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5CB2564-1D3A-45E5-8690-F3D81D7F4B94}" type="slidenum">
              <a:rPr lang="pt-PT" smtClean="0"/>
              <a:t>‹#›</a:t>
            </a:fld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microsoft.com/office/2007/relationships/hdphoto" Target="../media/hdphoto1.wdp"/><Relationship Id="rId7" Type="http://schemas.openxmlformats.org/officeDocument/2006/relationships/diagramColors" Target="../diagrams/colors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Tratamento da grávida em ameaça de parto pré-termo (APPT)</a:t>
            </a:r>
            <a:br>
              <a:rPr lang="pt-PT" dirty="0" smtClean="0"/>
            </a:br>
            <a:endParaRPr lang="pt-PT" dirty="0"/>
          </a:p>
        </p:txBody>
      </p:sp>
      <p:sp>
        <p:nvSpPr>
          <p:cNvPr id="4" name="TextBox 3"/>
          <p:cNvSpPr txBox="1"/>
          <p:nvPr/>
        </p:nvSpPr>
        <p:spPr>
          <a:xfrm>
            <a:off x="3995936" y="4869160"/>
            <a:ext cx="47643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/>
              <a:t>Elaborado por: Enfª Cristina Galucho </a:t>
            </a:r>
          </a:p>
          <a:p>
            <a:pPr algn="ctr"/>
            <a:r>
              <a:rPr lang="pt-PT" b="1" dirty="0" smtClean="0"/>
              <a:t>Mestrado SMO </a:t>
            </a:r>
          </a:p>
          <a:p>
            <a:pPr algn="ctr"/>
            <a:endParaRPr lang="pt-PT" b="1" dirty="0"/>
          </a:p>
          <a:p>
            <a:pPr algn="ctr"/>
            <a:r>
              <a:rPr lang="pt-PT" b="1" dirty="0" smtClean="0"/>
              <a:t>Orientação: Prof Margarida Sim-Sim (PhD)</a:t>
            </a:r>
          </a:p>
          <a:p>
            <a:pPr algn="ctr"/>
            <a:endParaRPr lang="pt-PT" dirty="0"/>
          </a:p>
          <a:p>
            <a:pPr algn="ctr"/>
            <a:endParaRPr lang="pt-PT" dirty="0" smtClean="0"/>
          </a:p>
          <a:p>
            <a:pPr algn="ctr"/>
            <a:endParaRPr lang="pt-PT" dirty="0"/>
          </a:p>
          <a:p>
            <a:pPr algn="ctr"/>
            <a:endParaRPr lang="pt-PT" dirty="0" smtClean="0"/>
          </a:p>
          <a:p>
            <a:pPr algn="ctr"/>
            <a:endParaRPr lang="pt-P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8771" y="6093296"/>
            <a:ext cx="771525" cy="636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838557"/>
            <a:ext cx="1008112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578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PT" dirty="0" smtClean="0"/>
          </a:p>
          <a:p>
            <a:r>
              <a:rPr lang="pt-PT" dirty="0" smtClean="0"/>
              <a:t>Esclarecer a grávida/casal das intervenções a que será sujeita em condição de internamento na APPT;</a:t>
            </a:r>
          </a:p>
          <a:p>
            <a:endParaRPr lang="pt-PT" dirty="0"/>
          </a:p>
          <a:p>
            <a:endParaRPr lang="pt-PT" dirty="0" smtClean="0"/>
          </a:p>
          <a:p>
            <a:r>
              <a:rPr lang="pt-PT" dirty="0" smtClean="0"/>
              <a:t>Informar a grávida/casal dos riscos do não cumprimento das recomendações fornecidas.</a:t>
            </a:r>
          </a:p>
          <a:p>
            <a:endParaRPr lang="pt-P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Objectivos Gerais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450458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sz="3600" dirty="0" smtClean="0"/>
              <a:t>Ameaça de inicio de trabalho de parto </a:t>
            </a:r>
            <a:r>
              <a:rPr lang="pt-PT" sz="3600" dirty="0" smtClean="0"/>
              <a:t> </a:t>
            </a:r>
            <a:r>
              <a:rPr lang="pt-PT" sz="3600" dirty="0" smtClean="0"/>
              <a:t>entre as 24 </a:t>
            </a:r>
            <a:r>
              <a:rPr lang="pt-PT" sz="3600" dirty="0" smtClean="0"/>
              <a:t>semanas completas </a:t>
            </a:r>
            <a:r>
              <a:rPr lang="pt-PT" sz="3600" dirty="0" smtClean="0"/>
              <a:t>e 37 semanas incompletas.</a:t>
            </a:r>
          </a:p>
          <a:p>
            <a:r>
              <a:rPr lang="pt-PT" sz="2000" dirty="0" smtClean="0"/>
              <a:t>(Rezende, 2011)</a:t>
            </a:r>
            <a:endParaRPr lang="pt-PT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Ameaça de Parto pré-termo</a:t>
            </a:r>
            <a:br>
              <a:rPr lang="pt-PT" dirty="0" smtClean="0"/>
            </a:b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17028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 smtClean="0"/>
          </a:p>
          <a:p>
            <a:r>
              <a:rPr lang="pt-PT" dirty="0" smtClean="0"/>
              <a:t>Repouso Absoluto no leito;</a:t>
            </a:r>
          </a:p>
          <a:p>
            <a:endParaRPr lang="pt-PT" dirty="0" smtClean="0"/>
          </a:p>
          <a:p>
            <a:r>
              <a:rPr lang="pt-PT" dirty="0" smtClean="0"/>
              <a:t>Repouso Relativo no leito;</a:t>
            </a:r>
          </a:p>
          <a:p>
            <a:endParaRPr lang="pt-PT" dirty="0" smtClean="0"/>
          </a:p>
          <a:p>
            <a:r>
              <a:rPr lang="pt-PT" dirty="0" smtClean="0"/>
              <a:t>Acompanhamento psicológico.</a:t>
            </a:r>
            <a:endParaRPr lang="pt-P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Medidas não-farmacologicas </a:t>
            </a:r>
            <a:br>
              <a:rPr lang="pt-PT" dirty="0" smtClean="0"/>
            </a:br>
            <a:r>
              <a:rPr lang="pt-PT" dirty="0" smtClean="0"/>
              <a:t>no tratamento de APPT</a:t>
            </a:r>
            <a:endParaRPr lang="pt-PT" dirty="0"/>
          </a:p>
        </p:txBody>
      </p:sp>
      <p:sp>
        <p:nvSpPr>
          <p:cNvPr id="4" name="Right Brace 3"/>
          <p:cNvSpPr/>
          <p:nvPr/>
        </p:nvSpPr>
        <p:spPr>
          <a:xfrm>
            <a:off x="5530782" y="3284984"/>
            <a:ext cx="504056" cy="1800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TextBox 4"/>
          <p:cNvSpPr txBox="1"/>
          <p:nvPr/>
        </p:nvSpPr>
        <p:spPr>
          <a:xfrm>
            <a:off x="6417555" y="3573016"/>
            <a:ext cx="2304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Definido de acordo com as diferentes situações de APPT 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81825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Medidas Farmacológicas na APPT</a:t>
            </a:r>
            <a:endParaRPr lang="pt-PT" dirty="0"/>
          </a:p>
        </p:txBody>
      </p:sp>
      <p:sp>
        <p:nvSpPr>
          <p:cNvPr id="17" name="TextBox 16"/>
          <p:cNvSpPr txBox="1"/>
          <p:nvPr/>
        </p:nvSpPr>
        <p:spPr>
          <a:xfrm>
            <a:off x="2556303" y="6350407"/>
            <a:ext cx="23762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 smtClean="0"/>
              <a:t>Protocolos de Obstetricia, HF,2012</a:t>
            </a: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702" y="2633452"/>
            <a:ext cx="2237426" cy="2237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043608" y="2924944"/>
            <a:ext cx="13681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/>
              <a:t>Alterações nas caract. do colo do útero</a:t>
            </a:r>
            <a:r>
              <a:rPr lang="pt-PT" sz="1600" dirty="0" smtClean="0"/>
              <a:t> </a:t>
            </a:r>
            <a:r>
              <a:rPr lang="pt-PT" sz="1600" dirty="0" smtClean="0"/>
              <a:t>ou teste fibronectina positivo</a:t>
            </a:r>
            <a:endParaRPr lang="pt-PT" sz="1600" dirty="0"/>
          </a:p>
        </p:txBody>
      </p:sp>
      <p:graphicFrame>
        <p:nvGraphicFramePr>
          <p:cNvPr id="18" name="Diagram 17"/>
          <p:cNvGraphicFramePr/>
          <p:nvPr>
            <p:extLst>
              <p:ext uri="{D42A27DB-BD31-4B8C-83A1-F6EECF244321}">
                <p14:modId xmlns:p14="http://schemas.microsoft.com/office/powerpoint/2010/main" val="154751431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275856" y="3140968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ESTUDO DA CAUSA</a:t>
            </a:r>
            <a:endParaRPr lang="pt-PT" b="1" dirty="0"/>
          </a:p>
        </p:txBody>
      </p:sp>
      <p:sp>
        <p:nvSpPr>
          <p:cNvPr id="23" name="Flowchart: Connector 22"/>
          <p:cNvSpPr/>
          <p:nvPr/>
        </p:nvSpPr>
        <p:spPr>
          <a:xfrm>
            <a:off x="7236296" y="1556791"/>
            <a:ext cx="1512168" cy="110630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4" name="TextBox 23"/>
          <p:cNvSpPr txBox="1"/>
          <p:nvPr/>
        </p:nvSpPr>
        <p:spPr>
          <a:xfrm>
            <a:off x="7488324" y="1786778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Permitir Parto</a:t>
            </a:r>
            <a:endParaRPr lang="pt-PT" b="1" dirty="0"/>
          </a:p>
        </p:txBody>
      </p:sp>
      <p:sp>
        <p:nvSpPr>
          <p:cNvPr id="25" name="Flowchart: Connector 24"/>
          <p:cNvSpPr/>
          <p:nvPr/>
        </p:nvSpPr>
        <p:spPr>
          <a:xfrm>
            <a:off x="7020272" y="4221088"/>
            <a:ext cx="1944216" cy="187220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0" name="TextBox 29"/>
          <p:cNvSpPr txBox="1"/>
          <p:nvPr/>
        </p:nvSpPr>
        <p:spPr>
          <a:xfrm>
            <a:off x="7250779" y="4505346"/>
            <a:ext cx="151216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 smtClean="0"/>
              <a:t>Terapeutica Actosiban 48h e corticoides para maturação pulmonar</a:t>
            </a:r>
            <a:endParaRPr lang="pt-PT" sz="1400" b="1" dirty="0"/>
          </a:p>
        </p:txBody>
      </p:sp>
    </p:spTree>
    <p:extLst>
      <p:ext uri="{BB962C8B-B14F-4D97-AF65-F5344CB8AC3E}">
        <p14:creationId xmlns:p14="http://schemas.microsoft.com/office/powerpoint/2010/main" val="392413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5069160"/>
          </a:xfrm>
        </p:spPr>
        <p:txBody>
          <a:bodyPr>
            <a:normAutofit/>
          </a:bodyPr>
          <a:lstStyle/>
          <a:p>
            <a:endParaRPr lang="pt-PT" sz="1400" dirty="0" smtClean="0"/>
          </a:p>
          <a:p>
            <a:endParaRPr lang="pt-PT" sz="1400" dirty="0"/>
          </a:p>
          <a:p>
            <a:endParaRPr lang="pt-PT" sz="1400" dirty="0" smtClean="0"/>
          </a:p>
          <a:p>
            <a:endParaRPr lang="pt-PT" sz="1400" dirty="0"/>
          </a:p>
          <a:p>
            <a:endParaRPr lang="pt-PT" sz="1400" dirty="0" smtClean="0"/>
          </a:p>
          <a:p>
            <a:endParaRPr lang="pt-PT" sz="1400" dirty="0"/>
          </a:p>
          <a:p>
            <a:endParaRPr lang="pt-PT" sz="1400" dirty="0" smtClean="0"/>
          </a:p>
          <a:p>
            <a:endParaRPr lang="pt-PT" sz="1400" dirty="0"/>
          </a:p>
          <a:p>
            <a:endParaRPr lang="pt-PT" sz="1400" dirty="0" smtClean="0"/>
          </a:p>
          <a:p>
            <a:endParaRPr lang="pt-PT" sz="1400" dirty="0"/>
          </a:p>
          <a:p>
            <a:endParaRPr lang="pt-PT" sz="1400" dirty="0" smtClean="0"/>
          </a:p>
          <a:p>
            <a:endParaRPr lang="pt-PT" sz="1400" dirty="0"/>
          </a:p>
          <a:p>
            <a:endParaRPr lang="pt-PT" sz="1400" dirty="0" smtClean="0"/>
          </a:p>
          <a:p>
            <a:endParaRPr lang="pt-PT" sz="1400" dirty="0"/>
          </a:p>
          <a:p>
            <a:endParaRPr lang="pt-PT" sz="1400" dirty="0" smtClean="0"/>
          </a:p>
          <a:p>
            <a:endParaRPr lang="pt-PT" sz="1400" dirty="0" smtClean="0"/>
          </a:p>
          <a:p>
            <a:r>
              <a:rPr lang="pt-PT" sz="1400" dirty="0" smtClean="0"/>
              <a:t>(A terapêutica é instituida de acordo com cada situação e de decisão médica)</a:t>
            </a:r>
            <a:endParaRPr lang="pt-PT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Medidas Farmacologicas na APPT</a:t>
            </a:r>
            <a:endParaRPr lang="pt-PT" dirty="0"/>
          </a:p>
        </p:txBody>
      </p:sp>
      <p:sp>
        <p:nvSpPr>
          <p:cNvPr id="5" name="TextBox 4"/>
          <p:cNvSpPr txBox="1"/>
          <p:nvPr/>
        </p:nvSpPr>
        <p:spPr>
          <a:xfrm>
            <a:off x="5508104" y="6309320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000" dirty="0" smtClean="0"/>
              <a:t>Protocolo Obstectricia HF, 2012</a:t>
            </a:r>
          </a:p>
          <a:p>
            <a:endParaRPr lang="pt-PT" sz="10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614622582"/>
              </p:ext>
            </p:extLst>
          </p:nvPr>
        </p:nvGraphicFramePr>
        <p:xfrm>
          <a:off x="1043608" y="1412776"/>
          <a:ext cx="3816424" cy="4192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63888" y="3140968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pt-PT" sz="1200" dirty="0" smtClean="0"/>
              <a:t>Obj. Parar contracção uterina</a:t>
            </a:r>
            <a:endParaRPr lang="pt-PT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3563888" y="2276872"/>
            <a:ext cx="1224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pt-PT" sz="1200" dirty="0" smtClean="0"/>
              <a:t>À excepção de suspeita de infecção ou RPM</a:t>
            </a:r>
            <a:endParaRPr lang="pt-PT" sz="1200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683531365"/>
              </p:ext>
            </p:extLst>
          </p:nvPr>
        </p:nvGraphicFramePr>
        <p:xfrm>
          <a:off x="827584" y="1628799"/>
          <a:ext cx="7416824" cy="39604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195736" y="2132855"/>
            <a:ext cx="2664296" cy="95410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PT" sz="1400" dirty="0" smtClean="0"/>
              <a:t>Não dar antibioticos</a:t>
            </a:r>
          </a:p>
          <a:p>
            <a:pPr algn="just"/>
            <a:endParaRPr lang="pt-PT" sz="1400" dirty="0" smtClean="0"/>
          </a:p>
          <a:p>
            <a:pPr algn="just"/>
            <a:r>
              <a:rPr lang="pt-PT" sz="1400" dirty="0" smtClean="0"/>
              <a:t> Excepto se suspeita de infecção ou bolsa de águas rota</a:t>
            </a:r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395848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pt-PT" sz="4400" dirty="0" smtClean="0"/>
              <a:t>Grata pela atenção</a:t>
            </a:r>
          </a:p>
          <a:p>
            <a:pPr marL="137160" indent="0" algn="ctr">
              <a:buNone/>
            </a:pPr>
            <a:endParaRPr lang="pt-PT" sz="4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Fim</a:t>
            </a:r>
            <a:endParaRPr lang="pt-PT" dirty="0"/>
          </a:p>
        </p:txBody>
      </p:sp>
      <p:pic>
        <p:nvPicPr>
          <p:cNvPr id="2050" name="Picture 2" descr="E:\images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947896"/>
            <a:ext cx="3147063" cy="2926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21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276872"/>
            <a:ext cx="8280920" cy="4032448"/>
          </a:xfrm>
        </p:spPr>
        <p:txBody>
          <a:bodyPr>
            <a:normAutofit/>
          </a:bodyPr>
          <a:lstStyle/>
          <a:p>
            <a:pPr marL="137160" indent="0" algn="just">
              <a:buNone/>
            </a:pPr>
            <a:r>
              <a:rPr lang="pt-PT" sz="1800" dirty="0" smtClean="0">
                <a:solidFill>
                  <a:schemeClr val="bg2">
                    <a:lumMod val="25000"/>
                  </a:schemeClr>
                </a:solidFill>
              </a:rPr>
              <a:t>Hospital de Faro EPE, </a:t>
            </a:r>
            <a:r>
              <a:rPr lang="pt-PT" sz="1800" i="1" dirty="0" smtClean="0">
                <a:solidFill>
                  <a:schemeClr val="bg2">
                    <a:lumMod val="25000"/>
                  </a:schemeClr>
                </a:solidFill>
              </a:rPr>
              <a:t>Protocolos de Obstetricia, 2012</a:t>
            </a:r>
          </a:p>
          <a:p>
            <a:pPr marL="137160" indent="0" algn="just">
              <a:buNone/>
            </a:pPr>
            <a:endParaRPr lang="pt-PT" sz="1800" i="1" dirty="0">
              <a:solidFill>
                <a:schemeClr val="bg2">
                  <a:lumMod val="25000"/>
                </a:schemeClr>
              </a:solidFill>
            </a:endParaRPr>
          </a:p>
          <a:p>
            <a:pPr marL="0" lvl="0" indent="0">
              <a:buClrTx/>
              <a:buSzTx/>
              <a:buNone/>
            </a:pPr>
            <a:r>
              <a:rPr lang="pt-PT" sz="1800" dirty="0" smtClean="0">
                <a:solidFill>
                  <a:schemeClr val="bg2">
                    <a:lumMod val="25000"/>
                  </a:schemeClr>
                </a:solidFill>
                <a:latin typeface="Calibri"/>
              </a:rPr>
              <a:t>   Montenegro</a:t>
            </a:r>
            <a:r>
              <a:rPr lang="pt-PT" sz="1800" dirty="0">
                <a:solidFill>
                  <a:schemeClr val="bg2">
                    <a:lumMod val="25000"/>
                  </a:schemeClr>
                </a:solidFill>
                <a:latin typeface="Calibri"/>
              </a:rPr>
              <a:t>, C. &amp; Rezende Filho, J. (2011). Rezende </a:t>
            </a:r>
            <a:r>
              <a:rPr lang="pt-PT" sz="1800" i="1" dirty="0">
                <a:solidFill>
                  <a:schemeClr val="bg2">
                    <a:lumMod val="25000"/>
                  </a:schemeClr>
                </a:solidFill>
                <a:latin typeface="Calibri"/>
              </a:rPr>
              <a:t>Obstetricia 11ª Edição.</a:t>
            </a:r>
            <a:r>
              <a:rPr lang="pt-PT" sz="1800" dirty="0">
                <a:solidFill>
                  <a:schemeClr val="bg2">
                    <a:lumMod val="25000"/>
                  </a:schemeClr>
                </a:solidFill>
                <a:latin typeface="Calibri"/>
              </a:rPr>
              <a:t>Rio de     </a:t>
            </a:r>
            <a:r>
              <a:rPr lang="pt-PT" sz="1800" dirty="0" smtClean="0">
                <a:solidFill>
                  <a:schemeClr val="bg2">
                    <a:lumMod val="25000"/>
                  </a:schemeClr>
                </a:solidFill>
                <a:latin typeface="Calibri"/>
              </a:rPr>
              <a:t>            	Janeiro</a:t>
            </a:r>
            <a:r>
              <a:rPr lang="pt-PT" sz="1800" dirty="0">
                <a:solidFill>
                  <a:schemeClr val="bg2">
                    <a:lumMod val="25000"/>
                  </a:schemeClr>
                </a:solidFill>
                <a:latin typeface="Calibri"/>
              </a:rPr>
              <a:t>: Guanabara Koogan S.A</a:t>
            </a:r>
          </a:p>
          <a:p>
            <a:pPr marL="137160" indent="0" algn="just">
              <a:buNone/>
            </a:pPr>
            <a:endParaRPr lang="pt-PT" sz="18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37160" indent="0" algn="just">
              <a:buNone/>
            </a:pPr>
            <a:endParaRPr lang="pt-PT" sz="1800" i="1" dirty="0">
              <a:solidFill>
                <a:schemeClr val="bg2">
                  <a:lumMod val="25000"/>
                </a:schemeClr>
              </a:solidFill>
            </a:endParaRPr>
          </a:p>
          <a:p>
            <a:pPr marL="137160" indent="0" algn="just">
              <a:buNone/>
            </a:pPr>
            <a:r>
              <a:rPr lang="pt-PT" sz="1800" dirty="0" smtClean="0">
                <a:solidFill>
                  <a:schemeClr val="bg2">
                    <a:lumMod val="25000"/>
                  </a:schemeClr>
                </a:solidFill>
              </a:rPr>
              <a:t>Lowdermilk, Deitra L. </a:t>
            </a:r>
            <a:r>
              <a:rPr lang="pt-PT" sz="1800" dirty="0">
                <a:solidFill>
                  <a:schemeClr val="bg2">
                    <a:lumMod val="25000"/>
                  </a:schemeClr>
                </a:solidFill>
              </a:rPr>
              <a:t>e</a:t>
            </a:r>
            <a:r>
              <a:rPr lang="pt-PT" sz="1800" dirty="0" smtClean="0">
                <a:solidFill>
                  <a:schemeClr val="bg2">
                    <a:lumMod val="25000"/>
                  </a:schemeClr>
                </a:solidFill>
              </a:rPr>
              <a:t> Perry, Shannon (2008). </a:t>
            </a:r>
            <a:r>
              <a:rPr lang="pt-PT" sz="1800" i="1" dirty="0" smtClean="0">
                <a:solidFill>
                  <a:schemeClr val="bg2">
                    <a:lumMod val="25000"/>
                  </a:schemeClr>
                </a:solidFill>
              </a:rPr>
              <a:t>Enfermagem na Maternidade. </a:t>
            </a:r>
            <a:r>
              <a:rPr lang="pt-PT" sz="1800" dirty="0" smtClean="0">
                <a:solidFill>
                  <a:schemeClr val="bg2">
                    <a:lumMod val="25000"/>
                  </a:schemeClr>
                </a:solidFill>
              </a:rPr>
              <a:t>7ª</a:t>
            </a:r>
          </a:p>
          <a:p>
            <a:pPr marL="137160" indent="0" algn="just">
              <a:buNone/>
            </a:pPr>
            <a:r>
              <a:rPr lang="pt-PT" sz="1800" dirty="0" smtClean="0">
                <a:solidFill>
                  <a:schemeClr val="bg2">
                    <a:lumMod val="25000"/>
                  </a:schemeClr>
                </a:solidFill>
              </a:rPr>
              <a:t>     Edição. Loures: Editora Lusodidacta</a:t>
            </a:r>
          </a:p>
          <a:p>
            <a:pPr marL="137160" indent="0" algn="just">
              <a:buNone/>
            </a:pPr>
            <a:endParaRPr lang="pt-PT" sz="1800" dirty="0">
              <a:solidFill>
                <a:schemeClr val="bg2">
                  <a:lumMod val="25000"/>
                </a:schemeClr>
              </a:solidFill>
            </a:endParaRPr>
          </a:p>
          <a:p>
            <a:pPr marL="137160" indent="0" algn="just">
              <a:buNone/>
            </a:pPr>
            <a:endParaRPr lang="pt-PT" sz="1800" dirty="0" smtClean="0"/>
          </a:p>
          <a:p>
            <a:pPr marL="137160" indent="0" algn="just">
              <a:buNone/>
            </a:pPr>
            <a:endParaRPr lang="pt-PT" sz="1800" dirty="0"/>
          </a:p>
          <a:p>
            <a:pPr marL="137160" indent="0" algn="just">
              <a:buNone/>
            </a:pPr>
            <a:endParaRPr lang="pt-PT" sz="1800" dirty="0" smtClean="0"/>
          </a:p>
          <a:p>
            <a:pPr marL="137160" indent="0" algn="just">
              <a:buNone/>
            </a:pPr>
            <a:endParaRPr lang="pt-PT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Referencias Bibliográficas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72820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179</TotalTime>
  <Words>261</Words>
  <Application>Microsoft Office PowerPoint</Application>
  <PresentationFormat>On-screen Show (4:3)</PresentationFormat>
  <Paragraphs>78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Waveform</vt:lpstr>
      <vt:lpstr>Tratamento da grávida em ameaça de parto pré-termo (APPT) </vt:lpstr>
      <vt:lpstr>Objectivos Gerais</vt:lpstr>
      <vt:lpstr>Ameaça de Parto pré-termo </vt:lpstr>
      <vt:lpstr>Medidas não-farmacologicas  no tratamento de APPT</vt:lpstr>
      <vt:lpstr>Medidas Farmacológicas na APPT</vt:lpstr>
      <vt:lpstr>Medidas Farmacologicas na APPT</vt:lpstr>
      <vt:lpstr>Fim</vt:lpstr>
      <vt:lpstr>Referencias Bibliográficas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Tratamento da grávida em ameaça de parto pré-termo</dc:title>
  <dc:creator>Formigo</dc:creator>
  <cp:lastModifiedBy>Formigo</cp:lastModifiedBy>
  <cp:revision>22</cp:revision>
  <dcterms:created xsi:type="dcterms:W3CDTF">2013-03-17T16:41:45Z</dcterms:created>
  <dcterms:modified xsi:type="dcterms:W3CDTF">2013-04-04T11:23:31Z</dcterms:modified>
</cp:coreProperties>
</file>